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4.jpg" ContentType="image/png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1-16T15:04:06.388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1-16T15:02:32.122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1-16T15:03:21.220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1-16T15:03:22.593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1-16T15:04:07.137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1-16T15:04:08.247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1-16T15:04:19.524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1-16T15:02:28.601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1-16T15:02:11.178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1-16T15:02:12.800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1-16T15:03:28.748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1-16T15:03:56.613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4/11/2022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7.png"/><Relationship Id="rId7" Type="http://schemas.openxmlformats.org/officeDocument/2006/relationships/customXml" Target="../ink/ink4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customXml" Target="../ink/ink3.xml"/><Relationship Id="rId4" Type="http://schemas.openxmlformats.org/officeDocument/2006/relationships/customXml" Target="../ink/ink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customXml" Target="../ink/ink10.xml"/><Relationship Id="rId18" Type="http://schemas.openxmlformats.org/officeDocument/2006/relationships/image" Target="../media/image18.png"/><Relationship Id="rId3" Type="http://schemas.openxmlformats.org/officeDocument/2006/relationships/customXml" Target="../ink/ink5.xml"/><Relationship Id="rId7" Type="http://schemas.openxmlformats.org/officeDocument/2006/relationships/customXml" Target="../ink/ink7.xml"/><Relationship Id="rId12" Type="http://schemas.openxmlformats.org/officeDocument/2006/relationships/image" Target="../media/image15.png"/><Relationship Id="rId17" Type="http://schemas.openxmlformats.org/officeDocument/2006/relationships/customXml" Target="../ink/ink12.xml"/><Relationship Id="rId2" Type="http://schemas.openxmlformats.org/officeDocument/2006/relationships/image" Target="../media/image7.jp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customXml" Target="../ink/ink9.xml"/><Relationship Id="rId5" Type="http://schemas.openxmlformats.org/officeDocument/2006/relationships/customXml" Target="../ink/ink6.xml"/><Relationship Id="rId15" Type="http://schemas.openxmlformats.org/officeDocument/2006/relationships/customXml" Target="../ink/ink11.xml"/><Relationship Id="rId10" Type="http://schemas.openxmlformats.org/officeDocument/2006/relationships/image" Target="../media/image14.png"/><Relationship Id="rId19" Type="http://schemas.openxmlformats.org/officeDocument/2006/relationships/image" Target="../media/image10.png"/><Relationship Id="rId4" Type="http://schemas.openxmlformats.org/officeDocument/2006/relationships/image" Target="../media/image11.png"/><Relationship Id="rId9" Type="http://schemas.openxmlformats.org/officeDocument/2006/relationships/customXml" Target="../ink/ink8.xml"/><Relationship Id="rId1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FE051AA-0631-4833-B52C-BE76B9D3AA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57200"/>
            <a:ext cx="11281609" cy="5943603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829316-8F5B-4EA1-9581-1F11529445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621793"/>
            <a:ext cx="10954512" cy="561441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7D5A08-8F42-4D29-A7D9-B0B047593C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53249" y="748747"/>
            <a:ext cx="5716338" cy="3452191"/>
          </a:xfrm>
        </p:spPr>
        <p:txBody>
          <a:bodyPr>
            <a:normAutofit/>
          </a:bodyPr>
          <a:lstStyle/>
          <a:p>
            <a:pPr>
              <a:spcAft>
                <a:spcPts val="800"/>
              </a:spcAft>
            </a:pPr>
            <a:b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ru-RU" sz="2000" b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урок английского языка </a:t>
            </a:r>
            <a:br>
              <a:rPr lang="ru-RU" sz="2000" b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для учащихся 3 класса </a:t>
            </a:r>
            <a:br>
              <a:rPr lang="ru-RU" sz="1600" b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МОУ «Славинская НОШ»</a:t>
            </a:r>
            <a:br>
              <a:rPr lang="ru-RU" sz="2000" b="1" dirty="0"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5097BAB-7E96-4015-A28E-6AC255D675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92487" y="3869635"/>
            <a:ext cx="6937112" cy="223961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endParaRPr lang="ru-RU" sz="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ru-RU" sz="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br>
              <a:rPr lang="ru-RU" sz="8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are you wearing?</a:t>
            </a:r>
            <a:br>
              <a:rPr lang="en-US" sz="32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3200" b="1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Clothes</a:t>
            </a:r>
            <a:endParaRPr lang="ru-RU" sz="3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11D7A6-5D57-426A-A17A-1FD70DF664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51298" y="446824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B486D1-EF0A-4077-9343-C9DB94C0FE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65598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5646751-9C0C-4565-B6A3-3B1C50E6A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57238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DBA2A92-1748-4444-9DE9-95CEFF28F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365598" y="1092118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C80FC9-EFD6-451E-B087-6B89A69FE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170" y="1523704"/>
            <a:ext cx="3752067" cy="382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79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006D3E-47C1-4D41-8183-77ADD4791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97566"/>
            <a:ext cx="10058400" cy="159026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br>
              <a:rPr lang="ru-RU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br>
              <a:rPr lang="ru-RU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2E4CF9-01B0-40C5-A1CC-F3CA64981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302" y="209382"/>
            <a:ext cx="10972800" cy="6648617"/>
          </a:xfrm>
        </p:spPr>
        <p:txBody>
          <a:bodyPr numCol="1"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Цель урока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Закрепить лексику по теме «Одежда», отработать грамматическую тему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Present Continuous Tense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Задачи урока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US" sz="16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Учебные: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-активизировать навыки монологической и диалогической речи;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-отработать навыки чтения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-отработать лексику по теме «Одежда»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-отработать построение утвердительных и вопросительных предложений в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Present Continuous Tense. </a:t>
            </a:r>
            <a:endParaRPr lang="ru-RU" sz="16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Развивающие: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-развивать навыки коммуникативной компетенции на доступном для младших школьников уровне;</a:t>
            </a:r>
            <a:br>
              <a:rPr lang="en-US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развивать навыки общения на английском языке при построении диалога;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-формировать представления об иностранном языке как средстве общения, которое позволяет взаимодействовать с людьми, говорящими на иностранном языке, проживающими в другой стране;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-развивать мышление, способность логически мыслить и анализировать.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Воспитательные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расширение кругозора и знания учащихся по данной теме;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воспитание уважительного отношения к культуре и истории другой страны;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формирование культурно-страноведческой компетенции учащихся;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обеспечение коммуникативно-психологической адаптации младших школьников к новому языковому миру для преодоления в дальнейшем психологического барьера и использования иностранного языка как средства общения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Формы организации учебной работы:</a:t>
            </a:r>
            <a:b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индивидуальная, фронтальная, парная, групповая.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13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13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71A74EB0-5648-4E12-9B51-6CCEEFAC59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9936" y="4545494"/>
            <a:ext cx="3048006" cy="210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462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3047B46-4F2F-4746-8B82-B30EAAAE03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63443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54E8A8E-D194-4D55-92A3-6B0799722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024" y="253548"/>
            <a:ext cx="5851795" cy="6384816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F4547606-980D-4D30-8C34-1DDDC427CB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55" r="5718"/>
          <a:stretch/>
        </p:blipFill>
        <p:spPr>
          <a:xfrm>
            <a:off x="243024" y="419292"/>
            <a:ext cx="5581001" cy="5953373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1733AD96-6B33-454C-A092-977C3B5CF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7325" y="419293"/>
            <a:ext cx="4860964" cy="6053328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Ожидаемые результаты</a:t>
            </a:r>
            <a:endParaRPr lang="ru-RU" sz="16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900"/>
              </a:spcBef>
              <a:spcAft>
                <a:spcPts val="80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Обучающиеся должны уметь:</a:t>
            </a:r>
            <a:b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-использовать лексику по теме одежда;</a:t>
            </a:r>
            <a:b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-строить утвердительные и вопросительные предложения по теме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Present Continuous Tense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-Строи</a:t>
            </a:r>
            <a:r>
              <a:rPr lang="ru-RU" sz="1600" dirty="0" err="1">
                <a:solidFill>
                  <a:srgbClr val="2683C6">
                    <a:lumMod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ть</a:t>
            </a:r>
            <a:r>
              <a:rPr lang="ru-RU" sz="1600" dirty="0">
                <a:solidFill>
                  <a:srgbClr val="2683C6">
                    <a:lumMod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мини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диалоги с лексикой по теме «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Clothes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»</a:t>
            </a:r>
            <a:b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2683C6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-Описывать во что одет человек/персонаж </a:t>
            </a: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Материал и оборудование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ru-RU" sz="16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омпьютер, мультимедийный проектор, доска, раздаточный материал в виде «обрывков письма Английской Королевы»</a:t>
            </a:r>
            <a:endParaRPr lang="ru-RU" sz="16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Время проведения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урока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40 минут</a:t>
            </a:r>
            <a:endParaRPr lang="ru-RU" sz="16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Форма проведения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 групповая</a:t>
            </a:r>
            <a:endParaRPr lang="ru-RU" sz="16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ru-RU" sz="700" dirty="0"/>
          </a:p>
        </p:txBody>
      </p:sp>
    </p:spTree>
    <p:extLst>
      <p:ext uri="{BB962C8B-B14F-4D97-AF65-F5344CB8AC3E}">
        <p14:creationId xmlns:p14="http://schemas.microsoft.com/office/powerpoint/2010/main" val="2688648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C7A4832-CCA6-42CB-ABC6-41C1646132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317" r="30078" b="1"/>
          <a:stretch/>
        </p:blipFill>
        <p:spPr>
          <a:xfrm>
            <a:off x="190846" y="237744"/>
            <a:ext cx="3267350" cy="618956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ADF012-996D-41D3-B2EE-7338DF4F4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1356" y="331304"/>
            <a:ext cx="5903843" cy="674536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Clothes/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Одежда</a:t>
            </a: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6E73D5-1281-4546-9BD9-19127D0C5B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97357" y="1005840"/>
            <a:ext cx="4102235" cy="542146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Jacket</a:t>
            </a: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Jumper</a:t>
            </a: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Coat</a:t>
            </a: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T-shirt</a:t>
            </a: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Skirt</a:t>
            </a: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sz="44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Dress</a:t>
            </a: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Hat</a:t>
            </a: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</a:t>
            </a:r>
            <a:endParaRPr lang="ru-RU" sz="48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endParaRPr lang="en-US" sz="28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ru-RU" sz="600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0AB872A-01FD-478F-8CA5-51CAC5AAB0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86261" y="1005839"/>
            <a:ext cx="3962400" cy="54214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4800" dirty="0" err="1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Pyjamas</a:t>
            </a:r>
            <a:endParaRPr lang="en-US" sz="48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Trousers</a:t>
            </a:r>
          </a:p>
          <a:p>
            <a:pPr marL="0" indent="0">
              <a:buNone/>
            </a:pP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Jeans</a:t>
            </a:r>
            <a:r>
              <a:rPr lang="ru-RU" sz="48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48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Shorts</a:t>
            </a:r>
          </a:p>
          <a:p>
            <a:pPr marL="0" indent="0">
              <a:buNone/>
            </a:pP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Trainers</a:t>
            </a:r>
          </a:p>
          <a:p>
            <a:pPr marL="0" indent="0">
              <a:buNone/>
            </a:pP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Socks</a:t>
            </a:r>
            <a:endParaRPr lang="ru-RU" sz="4800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Boots</a:t>
            </a:r>
          </a:p>
          <a:p>
            <a:pPr marL="0" indent="0">
              <a:buNone/>
            </a:pP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Shoes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1160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12CA80-A887-45CC-8E99-4B1708DC2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324678"/>
            <a:ext cx="10058400" cy="510209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Ход урока: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AEB19B-86B9-483F-ABAB-B7C7375C2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817" y="834887"/>
            <a:ext cx="10714383" cy="56984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100" dirty="0">
                <a:solidFill>
                  <a:srgbClr val="002060"/>
                </a:solidFill>
              </a:rPr>
              <a:t>1. </a:t>
            </a:r>
            <a:r>
              <a:rPr lang="ru-RU" sz="21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Орг. момент.</a:t>
            </a:r>
            <a:r>
              <a:rPr lang="en-US" sz="21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ru-RU" sz="21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1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1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минуты)</a:t>
            </a:r>
          </a:p>
          <a:p>
            <a:r>
              <a:rPr lang="en-US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Teacher: </a:t>
            </a:r>
            <a:br>
              <a:rPr lang="en-US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Hello children!</a:t>
            </a:r>
          </a:p>
          <a:p>
            <a:r>
              <a:rPr lang="en-US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Students:</a:t>
            </a:r>
            <a:br>
              <a:rPr lang="en-US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Hello teacher!</a:t>
            </a:r>
            <a:endParaRPr lang="ru-RU" sz="21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Teacher:</a:t>
            </a:r>
            <a:br>
              <a:rPr lang="en-US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am glad to see you! You may take your seats. </a:t>
            </a:r>
          </a:p>
          <a:p>
            <a:r>
              <a:rPr lang="en-US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Teacher:</a:t>
            </a:r>
          </a:p>
          <a:p>
            <a:pPr marL="0" indent="0">
              <a:buNone/>
            </a:pPr>
            <a:r>
              <a:rPr lang="en-US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 know, kids, I am so excited today as absolutely fantastic thing has happened with me. Can you imagine? I have received a letter from the English Queen!!! </a:t>
            </a:r>
            <a:br>
              <a:rPr lang="ru-RU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Вы знаете, я сегодня очень взволнована, потому что со мной приключилась абсолютно фантастическая история! Я получила письмо от Английской Королевы! </a:t>
            </a:r>
            <a:endParaRPr lang="en-US" sz="21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However, I am also very upset as my little dog has nearly eaten the letter…. And the most horrible thing is that I haven’t had time to read it before it’s been eaten. </a:t>
            </a:r>
            <a:br>
              <a:rPr lang="ru-RU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Но в тоже время я очень расстроена, потому что моя маленькая собачка чуть его не съела…а я не успела его прочитать</a:t>
            </a:r>
            <a:endParaRPr lang="en-US" sz="21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have the letter with me and I hope you will help me to read it?</a:t>
            </a:r>
            <a:r>
              <a:rPr lang="ru-RU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you?</a:t>
            </a:r>
            <a:br>
              <a:rPr lang="en-US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1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Я взяла письмо с собой и надеюсь, что вы поможете мне его прочитать. Хорошо?</a:t>
            </a:r>
            <a:endParaRPr lang="en-US" sz="21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0A229743-ACCA-4E66-9740-1508181547A5}"/>
              </a:ext>
            </a:extLst>
          </p:cNvPr>
          <p:cNvGrpSpPr/>
          <p:nvPr/>
        </p:nvGrpSpPr>
        <p:grpSpPr>
          <a:xfrm>
            <a:off x="3975381" y="2941586"/>
            <a:ext cx="360" cy="360"/>
            <a:chOff x="3975381" y="2941586"/>
            <a:chExt cx="360" cy="36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">
              <p14:nvContentPartPr>
                <p14:cNvPr id="4" name="Рукописный ввод 3">
                  <a:extLst>
                    <a:ext uri="{FF2B5EF4-FFF2-40B4-BE49-F238E27FC236}">
                      <a16:creationId xmlns:a16="http://schemas.microsoft.com/office/drawing/2014/main" id="{0AB856A7-ED53-42A7-BD54-08C268ACADD7}"/>
                    </a:ext>
                  </a:extLst>
                </p14:cNvPr>
                <p14:cNvContentPartPr/>
                <p14:nvPr/>
              </p14:nvContentPartPr>
              <p14:xfrm>
                <a:off x="3975381" y="2941586"/>
                <a:ext cx="360" cy="360"/>
              </p14:xfrm>
            </p:contentPart>
          </mc:Choice>
          <mc:Fallback xmlns="">
            <p:pic>
              <p:nvPicPr>
                <p:cNvPr id="4" name="Рукописный ввод 3">
                  <a:extLst>
                    <a:ext uri="{FF2B5EF4-FFF2-40B4-BE49-F238E27FC236}">
                      <a16:creationId xmlns:a16="http://schemas.microsoft.com/office/drawing/2014/main" id="{0AB856A7-ED53-42A7-BD54-08C268ACADD7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957741" y="2833586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">
              <p14:nvContentPartPr>
                <p14:cNvPr id="5" name="Рукописный ввод 4">
                  <a:extLst>
                    <a:ext uri="{FF2B5EF4-FFF2-40B4-BE49-F238E27FC236}">
                      <a16:creationId xmlns:a16="http://schemas.microsoft.com/office/drawing/2014/main" id="{54DFA20E-DD05-4028-8B2C-A88B6EDF20B4}"/>
                    </a:ext>
                  </a:extLst>
                </p14:cNvPr>
                <p14:cNvContentPartPr/>
                <p14:nvPr/>
              </p14:nvContentPartPr>
              <p14:xfrm>
                <a:off x="3975381" y="2941586"/>
                <a:ext cx="360" cy="360"/>
              </p14:xfrm>
            </p:contentPart>
          </mc:Choice>
          <mc:Fallback xmlns="">
            <p:pic>
              <p:nvPicPr>
                <p:cNvPr id="5" name="Рукописный ввод 4">
                  <a:extLst>
                    <a:ext uri="{FF2B5EF4-FFF2-40B4-BE49-F238E27FC236}">
                      <a16:creationId xmlns:a16="http://schemas.microsoft.com/office/drawing/2014/main" id="{54DFA20E-DD05-4028-8B2C-A88B6EDF20B4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957741" y="2833586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8E59CF1E-EDA3-4E99-81C1-64B71EA79C4F}"/>
                  </a:ext>
                </a:extLst>
              </p14:cNvPr>
              <p14:cNvContentPartPr/>
              <p14:nvPr/>
            </p14:nvContentPartPr>
            <p14:xfrm>
              <a:off x="2981061" y="5538986"/>
              <a:ext cx="360" cy="36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8E59CF1E-EDA3-4E99-81C1-64B71EA79C4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63421" y="5431346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7">
            <p14:nvContentPartPr>
              <p14:cNvPr id="8" name="Рукописный ввод 7">
                <a:extLst>
                  <a:ext uri="{FF2B5EF4-FFF2-40B4-BE49-F238E27FC236}">
                    <a16:creationId xmlns:a16="http://schemas.microsoft.com/office/drawing/2014/main" id="{4BFB4ACB-46AE-4306-B754-0F0E49FD2EE6}"/>
                  </a:ext>
                </a:extLst>
              </p14:cNvPr>
              <p14:cNvContentPartPr/>
              <p14:nvPr/>
            </p14:nvContentPartPr>
            <p14:xfrm>
              <a:off x="3378861" y="5764346"/>
              <a:ext cx="360" cy="360"/>
            </p14:xfrm>
          </p:contentPart>
        </mc:Choice>
        <mc:Fallback xmlns="">
          <p:pic>
            <p:nvPicPr>
              <p:cNvPr id="8" name="Рукописный ввод 7">
                <a:extLst>
                  <a:ext uri="{FF2B5EF4-FFF2-40B4-BE49-F238E27FC236}">
                    <a16:creationId xmlns:a16="http://schemas.microsoft.com/office/drawing/2014/main" id="{4BFB4ACB-46AE-4306-B754-0F0E49FD2EE6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61221" y="5656706"/>
                <a:ext cx="36000" cy="21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43519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6BE7B3-7323-4556-8D2E-0080F7A032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511" r="26116" b="1"/>
          <a:stretch/>
        </p:blipFill>
        <p:spPr>
          <a:xfrm>
            <a:off x="7837371" y="237744"/>
            <a:ext cx="4124416" cy="638251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91D1FF4-7F97-4936-9A4C-9FB71D8FB4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7744" y="237744"/>
            <a:ext cx="7652977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A07A65-5648-4F79-B586-7C4E9F3BEA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744" y="1"/>
            <a:ext cx="7793073" cy="6467060"/>
          </a:xfrm>
        </p:spPr>
        <p:txBody>
          <a:bodyPr>
            <a:normAutofit/>
          </a:bodyPr>
          <a:lstStyle/>
          <a:p>
            <a:pPr>
              <a:spcAft>
                <a:spcPts val="800"/>
              </a:spcAft>
            </a:pPr>
            <a:endParaRPr lang="ru-RU" b="1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kumimoji="0" lang="en-US" altLang="ru-RU" sz="1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Her Majesty The Queen</a:t>
            </a:r>
            <a:br>
              <a:rPr kumimoji="0" lang="en-US" altLang="ru-RU" sz="1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kumimoji="0" lang="en-US" altLang="ru-RU" sz="1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Buckingham Palace</a:t>
            </a:r>
            <a:br>
              <a:rPr kumimoji="0" lang="en-US" altLang="ru-RU" sz="1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kumimoji="0" lang="en-US" altLang="ru-RU" sz="1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London</a:t>
            </a:r>
            <a:br>
              <a:rPr kumimoji="0" lang="en-US" altLang="ru-RU" sz="1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kumimoji="0" lang="en-US" altLang="ru-RU" sz="18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ahoma" panose="020B0604030504040204" pitchFamily="34" charset="0"/>
              </a:rPr>
              <a:t>SW1A 1AA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b="1" dirty="0"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ru-RU" dirty="0">
                <a:solidFill>
                  <a:srgbClr val="002060"/>
                </a:solidFill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Dear</a:t>
            </a:r>
            <a:r>
              <a:rPr lang="ru-RU" altLang="ru-RU" sz="2000" dirty="0">
                <a:latin typeface="Arial" panose="020B0604020202020204" pitchFamily="34" charset="0"/>
              </a:rPr>
              <a:t> </a:t>
            </a:r>
            <a:r>
              <a:rPr lang="en-US" altLang="ru-RU" dirty="0">
                <a:solidFill>
                  <a:srgbClr val="002060"/>
                </a:solidFill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Russian Friends,</a:t>
            </a:r>
            <a:endParaRPr lang="ru-RU" altLang="ru-RU" sz="1400" dirty="0">
              <a:ea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ru-RU" dirty="0">
                <a:solidFill>
                  <a:srgbClr val="002060"/>
                </a:solidFill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My name is Elizabeth II and I am the Queen of the United Kingdom. I live in Buckingham Palace in London. </a:t>
            </a:r>
            <a:endParaRPr lang="ru-RU" altLang="ru-RU" sz="1400" dirty="0">
              <a:ea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ru-RU" dirty="0">
                <a:solidFill>
                  <a:srgbClr val="002060"/>
                </a:solidFill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I am going to visit your nice school next month. Tell me about the weather in Chelyabinsk in February so that I could be prepared for my trip?</a:t>
            </a:r>
            <a:endParaRPr lang="ru-RU" altLang="ru-RU" sz="1400" dirty="0">
              <a:ea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ru-RU" dirty="0">
                <a:solidFill>
                  <a:srgbClr val="002060"/>
                </a:solidFill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What are you wearing now during the winter?</a:t>
            </a:r>
            <a:endParaRPr lang="ru-RU" altLang="ru-RU" sz="1400" dirty="0">
              <a:ea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ru-RU" dirty="0">
                <a:solidFill>
                  <a:srgbClr val="002060"/>
                </a:solidFill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You know that I like to wear hats and I have a lot of ja</a:t>
            </a:r>
            <a:r>
              <a:rPr lang="ru-RU" altLang="ru-RU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</a:t>
            </a:r>
            <a:r>
              <a:rPr lang="en-US" altLang="ru-RU" dirty="0" err="1">
                <a:solidFill>
                  <a:srgbClr val="002060"/>
                </a:solidFill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kets</a:t>
            </a:r>
            <a:r>
              <a:rPr lang="en-US" altLang="ru-RU" dirty="0">
                <a:solidFill>
                  <a:srgbClr val="002060"/>
                </a:solidFill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altLang="ru-RU" sz="1400" dirty="0">
              <a:ea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ru-RU" dirty="0">
                <a:solidFill>
                  <a:srgbClr val="002060"/>
                </a:solidFill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It is rather cold in London now. I wear my warm dark blue coat, warm boots and a blue hat when I am out. </a:t>
            </a:r>
            <a:endParaRPr lang="ru-RU" altLang="ru-RU" sz="1400" dirty="0">
              <a:ea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ru-RU" dirty="0">
                <a:solidFill>
                  <a:srgbClr val="002060"/>
                </a:solidFill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I send you a photo where I am wearing my </a:t>
            </a:r>
            <a:r>
              <a:rPr lang="en-US" altLang="ru-RU" dirty="0" err="1">
                <a:solidFill>
                  <a:srgbClr val="002060"/>
                </a:solidFill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favourite</a:t>
            </a:r>
            <a:r>
              <a:rPr lang="en-US" altLang="ru-RU" dirty="0">
                <a:solidFill>
                  <a:srgbClr val="002060"/>
                </a:solidFill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blue dress. </a:t>
            </a:r>
            <a:endParaRPr lang="ru-RU" altLang="ru-RU" sz="1400" dirty="0">
              <a:ea typeface="Times New Roman" panose="02020603050405020304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altLang="ru-RU" dirty="0">
                <a:solidFill>
                  <a:srgbClr val="002060"/>
                </a:solidFill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I wish you a Happy New Year and hope to hear from you soon!</a:t>
            </a:r>
            <a:endParaRPr lang="ru-RU" altLang="ru-RU" sz="1400" dirty="0"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">
            <p14:nvContentPartPr>
              <p14:cNvPr id="23" name="Рукописный ввод 22">
                <a:extLst>
                  <a:ext uri="{FF2B5EF4-FFF2-40B4-BE49-F238E27FC236}">
                    <a16:creationId xmlns:a16="http://schemas.microsoft.com/office/drawing/2014/main" id="{FCA05496-54E9-421B-96EB-DEEAE3CE6BF1}"/>
                  </a:ext>
                </a:extLst>
              </p14:cNvPr>
              <p14:cNvContentPartPr/>
              <p14:nvPr/>
            </p14:nvContentPartPr>
            <p14:xfrm>
              <a:off x="1245141" y="662066"/>
              <a:ext cx="360" cy="360"/>
            </p14:xfrm>
          </p:contentPart>
        </mc:Choice>
        <mc:Fallback xmlns="">
          <p:pic>
            <p:nvPicPr>
              <p:cNvPr id="23" name="Рукописный ввод 22">
                <a:extLst>
                  <a:ext uri="{FF2B5EF4-FFF2-40B4-BE49-F238E27FC236}">
                    <a16:creationId xmlns:a16="http://schemas.microsoft.com/office/drawing/2014/main" id="{FCA05496-54E9-421B-96EB-DEEAE3CE6BF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27501" y="554066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">
            <p14:nvContentPartPr>
              <p14:cNvPr id="13" name="Рукописный ввод 12">
                <a:extLst>
                  <a:ext uri="{FF2B5EF4-FFF2-40B4-BE49-F238E27FC236}">
                    <a16:creationId xmlns:a16="http://schemas.microsoft.com/office/drawing/2014/main" id="{15760221-2EAF-4C8C-97B0-B44D9143B2D2}"/>
                  </a:ext>
                </a:extLst>
              </p14:cNvPr>
              <p14:cNvContentPartPr/>
              <p14:nvPr/>
            </p14:nvContentPartPr>
            <p14:xfrm>
              <a:off x="4704021" y="503306"/>
              <a:ext cx="360" cy="360"/>
            </p14:xfrm>
          </p:contentPart>
        </mc:Choice>
        <mc:Fallback xmlns="">
          <p:pic>
            <p:nvPicPr>
              <p:cNvPr id="13" name="Рукописный ввод 12">
                <a:extLst>
                  <a:ext uri="{FF2B5EF4-FFF2-40B4-BE49-F238E27FC236}">
                    <a16:creationId xmlns:a16="http://schemas.microsoft.com/office/drawing/2014/main" id="{15760221-2EAF-4C8C-97B0-B44D9143B2D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686381" y="395306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7">
            <p14:nvContentPartPr>
              <p14:cNvPr id="14" name="Рукописный ввод 13">
                <a:extLst>
                  <a:ext uri="{FF2B5EF4-FFF2-40B4-BE49-F238E27FC236}">
                    <a16:creationId xmlns:a16="http://schemas.microsoft.com/office/drawing/2014/main" id="{5C8DF2F9-930E-46DE-91EA-81EB0A559113}"/>
                  </a:ext>
                </a:extLst>
              </p14:cNvPr>
              <p14:cNvContentPartPr/>
              <p14:nvPr/>
            </p14:nvContentPartPr>
            <p14:xfrm>
              <a:off x="4690701" y="608786"/>
              <a:ext cx="360" cy="360"/>
            </p14:xfrm>
          </p:contentPart>
        </mc:Choice>
        <mc:Fallback xmlns="">
          <p:pic>
            <p:nvPicPr>
              <p:cNvPr id="14" name="Рукописный ввод 13">
                <a:extLst>
                  <a:ext uri="{FF2B5EF4-FFF2-40B4-BE49-F238E27FC236}">
                    <a16:creationId xmlns:a16="http://schemas.microsoft.com/office/drawing/2014/main" id="{5C8DF2F9-930E-46DE-91EA-81EB0A559113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72701" y="501146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9">
            <p14:nvContentPartPr>
              <p14:cNvPr id="48" name="Рукописный ввод 47">
                <a:extLst>
                  <a:ext uri="{FF2B5EF4-FFF2-40B4-BE49-F238E27FC236}">
                    <a16:creationId xmlns:a16="http://schemas.microsoft.com/office/drawing/2014/main" id="{8EFABB64-C988-4E2B-BFDF-3E2428EB3A38}"/>
                  </a:ext>
                </a:extLst>
              </p14:cNvPr>
              <p14:cNvContentPartPr/>
              <p14:nvPr/>
            </p14:nvContentPartPr>
            <p14:xfrm>
              <a:off x="6453261" y="662066"/>
              <a:ext cx="360" cy="360"/>
            </p14:xfrm>
          </p:contentPart>
        </mc:Choice>
        <mc:Fallback xmlns="">
          <p:pic>
            <p:nvPicPr>
              <p:cNvPr id="48" name="Рукописный ввод 47">
                <a:extLst>
                  <a:ext uri="{FF2B5EF4-FFF2-40B4-BE49-F238E27FC236}">
                    <a16:creationId xmlns:a16="http://schemas.microsoft.com/office/drawing/2014/main" id="{8EFABB64-C988-4E2B-BFDF-3E2428EB3A38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435261" y="554066"/>
                <a:ext cx="36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1">
            <p14:nvContentPartPr>
              <p14:cNvPr id="55" name="Рукописный ввод 54">
                <a:extLst>
                  <a:ext uri="{FF2B5EF4-FFF2-40B4-BE49-F238E27FC236}">
                    <a16:creationId xmlns:a16="http://schemas.microsoft.com/office/drawing/2014/main" id="{428490DC-1E11-4857-AD2E-FF58A212B9ED}"/>
                  </a:ext>
                </a:extLst>
              </p14:cNvPr>
              <p14:cNvContentPartPr/>
              <p14:nvPr/>
            </p14:nvContentPartPr>
            <p14:xfrm>
              <a:off x="3975381" y="582866"/>
              <a:ext cx="360" cy="360"/>
            </p14:xfrm>
          </p:contentPart>
        </mc:Choice>
        <mc:Fallback xmlns="">
          <p:pic>
            <p:nvPicPr>
              <p:cNvPr id="55" name="Рукописный ввод 54">
                <a:extLst>
                  <a:ext uri="{FF2B5EF4-FFF2-40B4-BE49-F238E27FC236}">
                    <a16:creationId xmlns:a16="http://schemas.microsoft.com/office/drawing/2014/main" id="{428490DC-1E11-4857-AD2E-FF58A212B9ED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957741" y="475226"/>
                <a:ext cx="36000" cy="21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D84BC9C7-6465-4E6F-B2A1-8A9902D7ED26}"/>
              </a:ext>
            </a:extLst>
          </p:cNvPr>
          <p:cNvGrpSpPr/>
          <p:nvPr/>
        </p:nvGrpSpPr>
        <p:grpSpPr>
          <a:xfrm>
            <a:off x="4054581" y="542906"/>
            <a:ext cx="13680" cy="477720"/>
            <a:chOff x="4054581" y="542906"/>
            <a:chExt cx="13680" cy="47772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">
              <p14:nvContentPartPr>
                <p14:cNvPr id="27" name="Рукописный ввод 26">
                  <a:extLst>
                    <a:ext uri="{FF2B5EF4-FFF2-40B4-BE49-F238E27FC236}">
                      <a16:creationId xmlns:a16="http://schemas.microsoft.com/office/drawing/2014/main" id="{215FC474-18AB-4D46-976F-A78CECE886B8}"/>
                    </a:ext>
                  </a:extLst>
                </p14:cNvPr>
                <p14:cNvContentPartPr/>
                <p14:nvPr/>
              </p14:nvContentPartPr>
              <p14:xfrm>
                <a:off x="4067901" y="569546"/>
                <a:ext cx="360" cy="360"/>
              </p14:xfrm>
            </p:contentPart>
          </mc:Choice>
          <mc:Fallback xmlns="">
            <p:pic>
              <p:nvPicPr>
                <p:cNvPr id="27" name="Рукописный ввод 26">
                  <a:extLst>
                    <a:ext uri="{FF2B5EF4-FFF2-40B4-BE49-F238E27FC236}">
                      <a16:creationId xmlns:a16="http://schemas.microsoft.com/office/drawing/2014/main" id="{215FC474-18AB-4D46-976F-A78CECE886B8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050261" y="461546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5">
              <p14:nvContentPartPr>
                <p14:cNvPr id="41" name="Рукописный ввод 40">
                  <a:extLst>
                    <a:ext uri="{FF2B5EF4-FFF2-40B4-BE49-F238E27FC236}">
                      <a16:creationId xmlns:a16="http://schemas.microsoft.com/office/drawing/2014/main" id="{5799B359-1B40-4ECA-97E1-27EF97D61A73}"/>
                    </a:ext>
                  </a:extLst>
                </p14:cNvPr>
                <p14:cNvContentPartPr/>
                <p14:nvPr/>
              </p14:nvContentPartPr>
              <p14:xfrm>
                <a:off x="4054581" y="1020266"/>
                <a:ext cx="360" cy="360"/>
              </p14:xfrm>
            </p:contentPart>
          </mc:Choice>
          <mc:Fallback xmlns="">
            <p:pic>
              <p:nvPicPr>
                <p:cNvPr id="41" name="Рукописный ввод 40">
                  <a:extLst>
                    <a:ext uri="{FF2B5EF4-FFF2-40B4-BE49-F238E27FC236}">
                      <a16:creationId xmlns:a16="http://schemas.microsoft.com/office/drawing/2014/main" id="{5799B359-1B40-4ECA-97E1-27EF97D61A73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036581" y="912266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7">
              <p14:nvContentPartPr>
                <p14:cNvPr id="43" name="Рукописный ввод 42">
                  <a:extLst>
                    <a:ext uri="{FF2B5EF4-FFF2-40B4-BE49-F238E27FC236}">
                      <a16:creationId xmlns:a16="http://schemas.microsoft.com/office/drawing/2014/main" id="{284B6658-F78C-4B80-800C-857202A0CCF0}"/>
                    </a:ext>
                  </a:extLst>
                </p14:cNvPr>
                <p14:cNvContentPartPr/>
                <p14:nvPr/>
              </p14:nvContentPartPr>
              <p14:xfrm>
                <a:off x="4054581" y="542906"/>
                <a:ext cx="360" cy="360"/>
              </p14:xfrm>
            </p:contentPart>
          </mc:Choice>
          <mc:Fallback xmlns="">
            <p:pic>
              <p:nvPicPr>
                <p:cNvPr id="43" name="Рукописный ввод 42">
                  <a:extLst>
                    <a:ext uri="{FF2B5EF4-FFF2-40B4-BE49-F238E27FC236}">
                      <a16:creationId xmlns:a16="http://schemas.microsoft.com/office/drawing/2014/main" id="{284B6658-F78C-4B80-800C-857202A0CCF0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036581" y="434906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8D5234D7-9A53-4927-B767-D3EA959C4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314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A067590C-92F7-46D6-8367-736A8C9E44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467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EF87B8CC-9310-40C8-A93B-D12D9CB013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862" y="5947097"/>
            <a:ext cx="1866900" cy="94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96B9E9C-E8FF-4084-9A26-D4907CEDBE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744" y="63023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Sincerely yours, 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6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Elizabeth II.</a:t>
            </a:r>
            <a:r>
              <a:rPr kumimoji="0" lang="en-US" altLang="ru-RU" sz="1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                                         </a:t>
            </a:r>
            <a:endParaRPr kumimoji="0" lang="en-US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515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E0DB80C3-3683-4BD3-B76E-532D98CC94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37" r="1986" b="-2"/>
          <a:stretch/>
        </p:blipFill>
        <p:spPr>
          <a:xfrm>
            <a:off x="7837371" y="237744"/>
            <a:ext cx="4124416" cy="638251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91D1FF4-7F97-4936-9A4C-9FB71D8FB4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7744" y="237744"/>
            <a:ext cx="7652977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39C329-3CC9-49EA-A429-BD1348B31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743" y="237745"/>
            <a:ext cx="6912865" cy="623646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FF0000"/>
                </a:solidFill>
              </a:rPr>
              <a:t>Ход урока: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6D8CE6-8E61-49C6-A2E5-D405F4315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745" y="237744"/>
            <a:ext cx="7599626" cy="6269074"/>
          </a:xfrm>
        </p:spPr>
        <p:txBody>
          <a:bodyPr>
            <a:normAutofit fontScale="62500" lnSpcReduction="20000"/>
          </a:bodyPr>
          <a:lstStyle/>
          <a:p>
            <a:pPr marL="0" lvl="0" indent="0">
              <a:lnSpc>
                <a:spcPct val="90000"/>
              </a:lnSpc>
              <a:spcAft>
                <a:spcPts val="800"/>
              </a:spcAft>
              <a:buNone/>
            </a:pPr>
            <a:endParaRPr lang="ru-RU" sz="14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1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sz="2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</a:t>
            </a:r>
            <a:r>
              <a:rPr lang="ru-RU" sz="2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Учитель достаёт из конверта обрывки письма и с помощью учеников собирает его в целое на доске с помощью магнитов. (12 минут)</a:t>
            </a:r>
            <a:endParaRPr lang="ru-RU" sz="22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Teacher: Kids, help me please to gather the fragments of the letter so that we could read it? And then let’s read it</a:t>
            </a: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together!</a:t>
            </a:r>
            <a:b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Ребята, помогите мне, пожалуйста, собрать обрывки письма, чтобы я смогла его прочитать и давайте прочитаем его вместе!</a:t>
            </a:r>
            <a:r>
              <a:rPr lang="ru-RU" sz="22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lv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Дети все вместе пытаются собрать письмо в целое.</a:t>
            </a: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Выходят по два человека, если справляются с заданием, получают поощрительные смайлики. Вместе с учителем читают его</a:t>
            </a: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 переводят. </a:t>
            </a:r>
          </a:p>
          <a:p>
            <a:pPr marL="0" lv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Работа по тексту и закрепление лексики. (7 минут)</a:t>
            </a:r>
            <a:endParaRPr lang="en-US" sz="22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Teacher</a:t>
            </a:r>
            <a:r>
              <a:rPr lang="ru-RU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b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Now tell me please what is the weather like in London now?</a:t>
            </a:r>
            <a:br>
              <a:rPr lang="en-US" sz="22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the Queen wearing now?</a:t>
            </a:r>
          </a:p>
          <a:p>
            <a:pPr marL="0" lv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Students:</a:t>
            </a:r>
            <a:r>
              <a:rPr lang="en-US" sz="2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 is cold in London. </a:t>
            </a:r>
            <a:br>
              <a:rPr lang="en-US" sz="2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She is wearing a warm coat and boots. She is also wearing blue dress . </a:t>
            </a:r>
          </a:p>
          <a:p>
            <a:pPr mar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Teacher: </a:t>
            </a:r>
            <a:r>
              <a:rPr lang="en-US" sz="2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Now can you please open your books at page 54 and using the material you have learnt  on the previous lessons tell me what you are wearing during winter? </a:t>
            </a:r>
            <a:r>
              <a:rPr lang="ru-RU" sz="2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Теперь откройте учебники на странице 54 и используя материал, который вы изучили на прошлых уроках, расскажите мне что вы носите сейчас в зимнее время?</a:t>
            </a:r>
            <a:endParaRPr lang="en-US" sz="22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ct val="90000"/>
              </a:lnSpc>
              <a:spcAft>
                <a:spcPts val="800"/>
              </a:spcAft>
              <a:buNone/>
            </a:pP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Students:</a:t>
            </a:r>
            <a:b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are wearing warm clothes: jeans, jumpers, winter boots and warm caps.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4. Разминка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(3 </a:t>
            </a: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минуты)</a:t>
            </a:r>
            <a:b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Игра с мячом. </a:t>
            </a:r>
            <a:r>
              <a:rPr lang="ru-RU" sz="22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Тренировка лексического материала. (предметы одежды). Учитель ставит учеников в круг ,  бросает мяч и просит переводить слова.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prstClr val="black">
                  <a:lumMod val="85000"/>
                  <a:lumOff val="15000"/>
                </a:prstClr>
              </a:buClr>
              <a:buSzTx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ct val="90000"/>
              </a:lnSpc>
              <a:spcAft>
                <a:spcPts val="800"/>
              </a:spcAft>
              <a:buNone/>
            </a:pPr>
            <a:endParaRPr lang="ru-RU" sz="700" dirty="0"/>
          </a:p>
        </p:txBody>
      </p:sp>
    </p:spTree>
    <p:extLst>
      <p:ext uri="{BB962C8B-B14F-4D97-AF65-F5344CB8AC3E}">
        <p14:creationId xmlns:p14="http://schemas.microsoft.com/office/powerpoint/2010/main" val="3548140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>
            <a:extLst>
              <a:ext uri="{FF2B5EF4-FFF2-40B4-BE49-F238E27FC236}">
                <a16:creationId xmlns:a16="http://schemas.microsoft.com/office/drawing/2014/main" id="{E7683BAE-962C-4431-B472-7B99B5F98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2713" y="3862388"/>
            <a:ext cx="757796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BAC4D3E-015B-40AF-A240-B50D62435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2713" y="43195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Рисунок 8" descr="Изображение выглядит как текст, игрушка&#10;&#10;Автоматически созданное описание">
            <a:extLst>
              <a:ext uri="{FF2B5EF4-FFF2-40B4-BE49-F238E27FC236}">
                <a16:creationId xmlns:a16="http://schemas.microsoft.com/office/drawing/2014/main" id="{6AAC4A2F-38B9-4678-BCF2-5F15C94E0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04" y="172279"/>
            <a:ext cx="2580861" cy="3379304"/>
          </a:xfrm>
          <a:prstGeom prst="rect">
            <a:avLst/>
          </a:prstGeom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C23170DD-DAE6-42A2-A972-1AF70AB27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5964" y="715617"/>
            <a:ext cx="8289235" cy="5319423"/>
          </a:xfrm>
        </p:spPr>
        <p:txBody>
          <a:bodyPr/>
          <a:lstStyle/>
          <a:p>
            <a:pPr marL="0" indent="0">
              <a:buNone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r>
              <a:rPr lang="ru-RU" sz="14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в парах. Составление мини-диалогов. </a:t>
            </a:r>
            <a:r>
              <a:rPr lang="ru-RU" sz="1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14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минут)</a:t>
            </a:r>
            <a:endParaRPr lang="en-US" sz="1400" b="1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Now work in pairs and ask each other what is your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favourite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clothes?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I will come up to you and listen to your dialogues.  (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экране слайд с лексикой по теме).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Примеры ответов: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80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S1: What is your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favourite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clothes?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80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S2: I like jeans, trainers.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80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I like dresses and skirts. I also like t-shirts and jeans.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800"/>
              </a:spcAft>
              <a:buClr>
                <a:prstClr val="black">
                  <a:lumMod val="85000"/>
                  <a:lumOff val="15000"/>
                </a:prstClr>
              </a:buClr>
              <a:buSzTx/>
              <a:buFont typeface="Garamond" pitchFamily="18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S4: I like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colourful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socks. 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1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 Игра: </a:t>
            </a:r>
            <a:r>
              <a:rPr lang="en-US" sz="1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(7 </a:t>
            </a:r>
            <a:r>
              <a:rPr lang="ru-RU" sz="1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минут)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Один ученик выходит к доске и загадывает предмет одежды, остальные задают вопросы и пытаются отгадать какой предмет одежды был загадан. </a:t>
            </a:r>
          </a:p>
        </p:txBody>
      </p:sp>
    </p:spTree>
    <p:extLst>
      <p:ext uri="{BB962C8B-B14F-4D97-AF65-F5344CB8AC3E}">
        <p14:creationId xmlns:p14="http://schemas.microsoft.com/office/powerpoint/2010/main" val="642127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>
            <a:extLst>
              <a:ext uri="{FF2B5EF4-FFF2-40B4-BE49-F238E27FC236}">
                <a16:creationId xmlns:a16="http://schemas.microsoft.com/office/drawing/2014/main" id="{565B2778-6678-45B6-9A79-C0910CFCA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4393" y="237744"/>
            <a:ext cx="7652977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4FFA5B-E6BE-4BFC-9181-FB34C1959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938" y="237744"/>
            <a:ext cx="5997669" cy="70479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Рефлексия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3DAEEE-992F-472F-B1B6-09A638A11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626" y="942535"/>
            <a:ext cx="6381982" cy="6226891"/>
          </a:xfrm>
        </p:spPr>
        <p:txBody>
          <a:bodyPr>
            <a:normAutofit/>
          </a:bodyPr>
          <a:lstStyle/>
          <a:p>
            <a:pPr marL="0" indent="0">
              <a:spcAft>
                <a:spcPts val="800"/>
              </a:spcAft>
              <a:buNone/>
            </a:pPr>
            <a:br>
              <a:rPr lang="ru-RU" sz="20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Учитель подводит итоги урока. Раздаёт карточки для проверки психоэмоционального состояния учащихся в конце урока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 оценки уровня усвоения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материала урока. Задает домашнее задание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(3 минуты)</a:t>
            </a:r>
            <a:endParaRPr lang="ru-RU" sz="20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Aft>
                <a:spcPts val="800"/>
              </a:spcAft>
              <a:buNone/>
            </a:pP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2C57F61-3F6E-4BE5-B964-003AA9B35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7370" y="0"/>
            <a:ext cx="435463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09154C84-5C5F-4471-A365-6C9E10CC4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8177" y="942535"/>
            <a:ext cx="4396370" cy="4431323"/>
          </a:xfrm>
          <a:prstGeom prst="rect">
            <a:avLst/>
          </a:prstGeom>
        </p:spPr>
      </p:pic>
      <p:pic>
        <p:nvPicPr>
          <p:cNvPr id="7" name="Рисунок 6" descr="Презентация &amp;quot;Рефлексия на уроках английского языка&amp;quot;">
            <a:extLst>
              <a:ext uri="{FF2B5EF4-FFF2-40B4-BE49-F238E27FC236}">
                <a16:creationId xmlns:a16="http://schemas.microsoft.com/office/drawing/2014/main" id="{0548F097-1D28-4DC8-B0F4-EFFC8E3335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504" y="2847246"/>
            <a:ext cx="4086225" cy="30645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01005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1795</TotalTime>
  <Words>1125</Words>
  <Application>Microsoft Office PowerPoint</Application>
  <PresentationFormat>Широкоэкранный</PresentationFormat>
  <Paragraphs>80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Century Gothic</vt:lpstr>
      <vt:lpstr>Garamond</vt:lpstr>
      <vt:lpstr>Lucida Calligraphy</vt:lpstr>
      <vt:lpstr>Tahoma</vt:lpstr>
      <vt:lpstr>Times New Roman</vt:lpstr>
      <vt:lpstr>Савон</vt:lpstr>
      <vt:lpstr>  урок английского языка  для учащихся 3 класса  МОУ «Славинская НОШ» </vt:lpstr>
      <vt:lpstr>    </vt:lpstr>
      <vt:lpstr>Презентация PowerPoint</vt:lpstr>
      <vt:lpstr>       Clothes/Одежда </vt:lpstr>
      <vt:lpstr>Ход урока:</vt:lpstr>
      <vt:lpstr>Презентация PowerPoint</vt:lpstr>
      <vt:lpstr>Ход урока:</vt:lpstr>
      <vt:lpstr>Презентация PowerPoint</vt:lpstr>
      <vt:lpstr>Рефлексия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 для обучения финансовой грамотности  на уроке английского языка  для учащихся 4 класса  общеобразовательной школы  Ролевая игра «Our family weekend in London» «Выходные нашей семьи в Лондоне»</dc:title>
  <dc:creator>МОУ НОШ</dc:creator>
  <cp:lastModifiedBy>МОУ НОШ</cp:lastModifiedBy>
  <cp:revision>13</cp:revision>
  <dcterms:created xsi:type="dcterms:W3CDTF">2021-09-20T16:21:06Z</dcterms:created>
  <dcterms:modified xsi:type="dcterms:W3CDTF">2022-04-11T16:28:42Z</dcterms:modified>
</cp:coreProperties>
</file>