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777" y="2037738"/>
            <a:ext cx="2756848" cy="1876607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«Совесть </a:t>
            </a:r>
            <a:b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или </a:t>
            </a:r>
            <a:b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суд над собой»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8728" y="1446663"/>
            <a:ext cx="3016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Цикл классных часов</a:t>
            </a:r>
          </a:p>
          <a:p>
            <a:pPr algn="ctr"/>
            <a:r>
              <a:rPr lang="ru-RU" b="1" dirty="0" smtClean="0"/>
              <a:t>6-7 </a:t>
            </a:r>
            <a:r>
              <a:rPr lang="ru-RU" b="1" dirty="0"/>
              <a:t>класс</a:t>
            </a:r>
          </a:p>
          <a:p>
            <a:pPr algn="ctr"/>
            <a:r>
              <a:rPr lang="ru-RU" b="1" dirty="0"/>
              <a:t>Обучающий курс по нравственному воспитанию подростков на материале чтения и обсуждения литературных произведений</a:t>
            </a:r>
          </a:p>
          <a:p>
            <a:pPr algn="ctr"/>
            <a:r>
              <a:rPr lang="ru-RU" b="1" dirty="0" smtClean="0"/>
              <a:t> автора Тихомировой И.И. </a:t>
            </a:r>
          </a:p>
          <a:p>
            <a:pPr algn="ctr"/>
            <a:r>
              <a:rPr lang="ru-RU" b="1" smtClean="0"/>
              <a:t>«Добру </a:t>
            </a:r>
            <a:r>
              <a:rPr lang="ru-RU" b="1" dirty="0" smtClean="0"/>
              <a:t>откроем сердце: школа </a:t>
            </a:r>
            <a:r>
              <a:rPr lang="ru-RU" b="1" smtClean="0"/>
              <a:t>развивающего чтения»</a:t>
            </a: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413169"/>
            <a:ext cx="7206304" cy="7958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Совесть, или суд над собой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1647758" y="3973507"/>
            <a:ext cx="6021559" cy="831723"/>
            <a:chOff x="1248" y="1393"/>
            <a:chExt cx="3692" cy="406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699" y="1393"/>
              <a:ext cx="3241" cy="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 Юрий Нагибин «Старая черепаха» (видеофильм, киностудия Ленфильм»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1503486" y="1418130"/>
            <a:ext cx="6166556" cy="625383"/>
            <a:chOff x="1248" y="2030"/>
            <a:chExt cx="3298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718" y="2072"/>
              <a:ext cx="2828" cy="1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Виктор </a:t>
              </a:r>
              <a:r>
                <a:rPr lang="ru-RU" sz="2400" dirty="0" err="1" smtClean="0">
                  <a:solidFill>
                    <a:srgbClr val="000000"/>
                  </a:solidFill>
                </a:rPr>
                <a:t>Голявкин</a:t>
              </a:r>
              <a:r>
                <a:rPr lang="ru-RU" sz="2400" dirty="0" smtClean="0">
                  <a:solidFill>
                    <a:srgbClr val="000000"/>
                  </a:solidFill>
                </a:rPr>
                <a:t> «Совесть»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1561093" y="2173582"/>
            <a:ext cx="6426338" cy="830347"/>
            <a:chOff x="1248" y="2570"/>
            <a:chExt cx="3480" cy="476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693" y="2570"/>
              <a:ext cx="3035" cy="4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Виктор Астафьев «Зачем я убил коростеля?»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1658638" y="3088152"/>
            <a:ext cx="5839412" cy="831454"/>
            <a:chOff x="1248" y="3170"/>
            <a:chExt cx="3395" cy="455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728" y="3170"/>
              <a:ext cx="2915" cy="4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Валентина Осеева «Бабка» (видеофрагмент)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1711087" y="4887738"/>
            <a:ext cx="5196436" cy="932524"/>
            <a:chOff x="1248" y="3230"/>
            <a:chExt cx="3484" cy="388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766" y="3272"/>
              <a:ext cx="2966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Владимир Солоухин «Ножичек с костяной ручкой»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FFFFFF"/>
                  </a:solidFill>
                </a:rPr>
                <a:t>5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764" y="365126"/>
            <a:ext cx="6346209" cy="1163423"/>
          </a:xfrm>
        </p:spPr>
        <p:txBody>
          <a:bodyPr/>
          <a:lstStyle/>
          <a:p>
            <a:pPr algn="ctr"/>
            <a:r>
              <a:rPr lang="ru-RU" b="1" dirty="0" smtClean="0"/>
              <a:t>Виктор </a:t>
            </a:r>
            <a:r>
              <a:rPr lang="ru-RU" b="1" dirty="0" err="1" smtClean="0"/>
              <a:t>Голявкин</a:t>
            </a:r>
            <a:r>
              <a:rPr lang="ru-RU" b="1" dirty="0" smtClean="0"/>
              <a:t> «Совесть»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5594" y="1624084"/>
            <a:ext cx="6223379" cy="4552879"/>
          </a:xfrm>
        </p:spPr>
        <p:txBody>
          <a:bodyPr/>
          <a:lstStyle/>
          <a:p>
            <a:r>
              <a:rPr lang="ru-RU" dirty="0"/>
              <a:t>Что побудило мальчика украсть </a:t>
            </a:r>
            <a:r>
              <a:rPr lang="ru-RU" dirty="0" smtClean="0"/>
              <a:t>классный журнал?</a:t>
            </a:r>
          </a:p>
          <a:p>
            <a:r>
              <a:rPr lang="ru-RU" dirty="0"/>
              <a:t>Сравните переживания мальчика в начале рассказа и в конце, чем они отличаются</a:t>
            </a:r>
            <a:r>
              <a:rPr lang="ru-RU" dirty="0" smtClean="0"/>
              <a:t>?</a:t>
            </a:r>
          </a:p>
          <a:p>
            <a:r>
              <a:rPr lang="ru-RU" dirty="0"/>
              <a:t>Почему так круто изменились намерения мальчика</a:t>
            </a:r>
            <a:r>
              <a:rPr lang="ru-RU" dirty="0" smtClean="0"/>
              <a:t>?</a:t>
            </a:r>
          </a:p>
          <a:p>
            <a:r>
              <a:rPr lang="ru-RU" dirty="0"/>
              <a:t>Почему учителю не приходило в голову, что кто-то из учеников украл журнал</a:t>
            </a:r>
            <a:r>
              <a:rPr lang="ru-RU" dirty="0" smtClean="0"/>
              <a:t>?</a:t>
            </a:r>
          </a:p>
          <a:p>
            <a:r>
              <a:rPr lang="ru-RU" dirty="0"/>
              <a:t>Почему Алеша, когда ему не поверили «чувствовал себя в сто раз хуже</a:t>
            </a:r>
            <a:r>
              <a:rPr lang="ru-RU" dirty="0" smtClean="0"/>
              <a:t>…?»</a:t>
            </a:r>
          </a:p>
          <a:p>
            <a:r>
              <a:rPr lang="ru-RU" dirty="0" smtClean="0"/>
              <a:t>Согласны </a:t>
            </a:r>
            <a:r>
              <a:rPr lang="ru-RU" dirty="0"/>
              <a:t>ли вы с мнением учителя, что Алеша еще «не совсем потерянный человек»?</a:t>
            </a:r>
          </a:p>
          <a:p>
            <a:r>
              <a:rPr lang="ru-RU" dirty="0" smtClean="0"/>
              <a:t>Почему </a:t>
            </a:r>
            <a:r>
              <a:rPr lang="ru-RU" dirty="0"/>
              <a:t>рассказ называется «Совесть»?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95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63774"/>
            <a:ext cx="7886700" cy="1105468"/>
          </a:xfrm>
        </p:spPr>
        <p:txBody>
          <a:bodyPr/>
          <a:lstStyle/>
          <a:p>
            <a:pPr algn="ctr"/>
            <a:r>
              <a:rPr lang="ru-RU" b="1" dirty="0" smtClean="0"/>
              <a:t>Виктор Астафьев </a:t>
            </a:r>
            <a:br>
              <a:rPr lang="ru-RU" b="1" dirty="0" smtClean="0"/>
            </a:br>
            <a:r>
              <a:rPr lang="ru-RU" b="1" dirty="0" smtClean="0"/>
              <a:t>«Зачем я убил коростеля?»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201003"/>
            <a:ext cx="6919415" cy="49759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вы оцениваете поступок мальчишки по отношению к раненой птице? Зачем он убил ее?</a:t>
            </a:r>
          </a:p>
          <a:p>
            <a:r>
              <a:rPr lang="ru-RU" dirty="0" smtClean="0"/>
              <a:t>В какой момент и почему ему стало жалко ее?</a:t>
            </a:r>
          </a:p>
          <a:p>
            <a:r>
              <a:rPr lang="ru-RU" dirty="0" smtClean="0"/>
              <a:t>Почему он каждое лето с особым нетерпением ждал прилета коростелей? Почему ему было важно, чтобы птица простила его?</a:t>
            </a:r>
          </a:p>
          <a:p>
            <a:r>
              <a:rPr lang="ru-RU" dirty="0" smtClean="0"/>
              <a:t>Как встречают прилет коростелей во Франции, в городе, на гербе которой изображена птица коростель?</a:t>
            </a:r>
          </a:p>
          <a:p>
            <a:r>
              <a:rPr lang="ru-RU" dirty="0" smtClean="0"/>
              <a:t>Почему, став взрослым и пройдя войну, где было много жестокости, писатель не может забыть убитого им в детстве коростеля?</a:t>
            </a:r>
          </a:p>
          <a:p>
            <a:r>
              <a:rPr lang="ru-RU" dirty="0" smtClean="0"/>
              <a:t>Почему каждый прилет птиц в его родные места вызывает в его душе мучение?</a:t>
            </a:r>
          </a:p>
          <a:p>
            <a:r>
              <a:rPr lang="ru-RU" dirty="0" smtClean="0"/>
              <a:t>Как называется у людей мучение из-за причиненного кому-то зла?</a:t>
            </a:r>
          </a:p>
          <a:p>
            <a:r>
              <a:rPr lang="ru-RU" dirty="0" smtClean="0"/>
              <a:t>Испытывали вы такое состояние когда-нибудь?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580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7" y="365127"/>
            <a:ext cx="5554640" cy="631160"/>
          </a:xfrm>
        </p:spPr>
        <p:txBody>
          <a:bodyPr/>
          <a:lstStyle/>
          <a:p>
            <a:pPr algn="ctr"/>
            <a:r>
              <a:rPr lang="ru-RU" b="1" dirty="0" smtClean="0"/>
              <a:t>Валентина Осеева «Бабка»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4524" y="982640"/>
            <a:ext cx="6632813" cy="519432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Как вы представляете  членов данной семьи? Что о каждом можно сказать? Ваше отношение к ним?</a:t>
            </a:r>
          </a:p>
          <a:p>
            <a:pPr marL="457200" indent="-457200">
              <a:buAutoNum type="arabicPeriod"/>
            </a:pPr>
            <a:r>
              <a:rPr lang="ru-RU" dirty="0" smtClean="0"/>
              <a:t>Была ли бабка лишней в семье, как считали взрослые ее члены? В чем состояла ее роль кроме той, что она чистила, убирала, вязала? Почему так грустно звучат последние слова рассказа: «Не придет утром бабка?»</a:t>
            </a:r>
          </a:p>
          <a:p>
            <a:pPr marL="457200" indent="-457200">
              <a:buAutoNum type="arabicPeriod"/>
            </a:pPr>
            <a:r>
              <a:rPr lang="ru-RU" dirty="0" smtClean="0"/>
              <a:t>Как она относилась к каждому члену семьи и как они к ней? Было ли равенство в семейных отношениях? Хорошо ли бабке жилось в этой семье? О чем говорит фраза: «бабка спала на сундуке»? </a:t>
            </a: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ru-RU" dirty="0" smtClean="0"/>
              <a:t>Отец Борьки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считал, что никто бабку не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 обижал? Так ли это?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266" y="4383703"/>
            <a:ext cx="2857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44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7638"/>
          </a:xfrm>
        </p:spPr>
        <p:txBody>
          <a:bodyPr/>
          <a:lstStyle/>
          <a:p>
            <a:pPr algn="ctr"/>
            <a:r>
              <a:rPr lang="ru-RU" b="1" dirty="0"/>
              <a:t>Валентина Осеева «Бабка»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2764" y="1255594"/>
            <a:ext cx="6496335" cy="4921369"/>
          </a:xfrm>
        </p:spPr>
        <p:txBody>
          <a:bodyPr/>
          <a:lstStyle/>
          <a:p>
            <a:r>
              <a:rPr lang="ru-RU" dirty="0" smtClean="0"/>
              <a:t>Как повлиял приятель Борьки на его отношение к бабушке?</a:t>
            </a:r>
          </a:p>
          <a:p>
            <a:r>
              <a:rPr lang="ru-RU" dirty="0" smtClean="0"/>
              <a:t>Почему содержание шкатулки, вскрытой после смерти бабушки, так растрогало Борьку? </a:t>
            </a:r>
          </a:p>
          <a:p>
            <a:r>
              <a:rPr lang="ru-RU" dirty="0" smtClean="0"/>
              <a:t>Как вы понимаете слова бабки: </a:t>
            </a:r>
          </a:p>
          <a:p>
            <a:pPr marL="0" indent="0">
              <a:buNone/>
            </a:pPr>
            <a:r>
              <a:rPr lang="ru-RU" dirty="0" smtClean="0"/>
              <a:t>«обидеть, что ударить, приласкать-надо слово искать»? Какое отношение эти слова имеют к </a:t>
            </a:r>
          </a:p>
          <a:p>
            <a:pPr marL="0" indent="0">
              <a:buNone/>
            </a:pPr>
            <a:r>
              <a:rPr lang="ru-RU" dirty="0" smtClean="0"/>
              <a:t>Борьке и самой бабке?</a:t>
            </a:r>
          </a:p>
          <a:p>
            <a:r>
              <a:rPr lang="ru-RU" dirty="0" smtClean="0"/>
              <a:t>Как вы думаете, раскаялся ли Борька в своем отношении к бабке? Чем это можно доказать?</a:t>
            </a:r>
          </a:p>
          <a:p>
            <a:r>
              <a:rPr lang="ru-RU" dirty="0" smtClean="0"/>
              <a:t>Какой завет отставила бабка внуку? А какой </a:t>
            </a:r>
          </a:p>
          <a:p>
            <a:pPr marL="0" indent="0">
              <a:buNone/>
            </a:pPr>
            <a:r>
              <a:rPr lang="ru-RU" dirty="0" smtClean="0"/>
              <a:t>завет ваша бабушка или родители дают вам?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641" y="1873433"/>
            <a:ext cx="1937982" cy="341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247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764" y="573206"/>
            <a:ext cx="6509982" cy="6960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Юрий Нагибин «Старая черепаха»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696" y="1105469"/>
            <a:ext cx="6673755" cy="507149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Почему мама Васи была недовольна, что он променял старую черепаху на двух молодых, Оправдываете ли вы его поступок?</a:t>
            </a:r>
          </a:p>
          <a:p>
            <a:pPr algn="just"/>
            <a:r>
              <a:rPr lang="ru-RU" sz="2400" dirty="0" smtClean="0"/>
              <a:t>Как вы понимаете пословицу: «Старый друг лучше новых двух?» Почему изменилось отношение Васи к самому себе, когда он понял, что поступил не так, как гласит пословица?</a:t>
            </a:r>
          </a:p>
          <a:p>
            <a:pPr algn="just"/>
            <a:r>
              <a:rPr lang="ru-RU" sz="2400" dirty="0" smtClean="0"/>
              <a:t>Разделяете ли вы намерение Васи вернуть старую черепаху? Почему он решил это сделать?</a:t>
            </a:r>
          </a:p>
          <a:p>
            <a:pPr algn="just"/>
            <a:r>
              <a:rPr lang="ru-RU" sz="2400" dirty="0" smtClean="0"/>
              <a:t>Что означают слова: «не только мир существует для тебя, но и ты- для мира?» Какое отношение они имеют к Васе? А может быть, они имеют отношение к каждому из нас?</a:t>
            </a:r>
          </a:p>
        </p:txBody>
      </p:sp>
    </p:spTree>
    <p:extLst>
      <p:ext uri="{BB962C8B-B14F-4D97-AF65-F5344CB8AC3E}">
        <p14:creationId xmlns:p14="http://schemas.microsoft.com/office/powerpoint/2010/main" val="41285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0858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Юрий Нагибин «Старая черепаха»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0878" y="996287"/>
            <a:ext cx="3207223" cy="5180676"/>
          </a:xfrm>
        </p:spPr>
        <p:txBody>
          <a:bodyPr/>
          <a:lstStyle/>
          <a:p>
            <a:pPr algn="just"/>
            <a:r>
              <a:rPr lang="ru-RU" sz="2400" dirty="0"/>
              <a:t>Что заставило Васю вскочить с кровати и идти по ночным улицам, чтобы вернуть черепаху?</a:t>
            </a:r>
          </a:p>
          <a:p>
            <a:pPr algn="just"/>
            <a:r>
              <a:rPr lang="ru-RU" sz="2400" dirty="0" smtClean="0"/>
              <a:t>Почему мама не окликнула своего сына, а лишь издали охраняла его?</a:t>
            </a:r>
          </a:p>
          <a:p>
            <a:pPr algn="just"/>
            <a:r>
              <a:rPr lang="ru-RU" sz="2400" dirty="0" smtClean="0"/>
              <a:t>Поддерживаете  ли вы ее мысль, что сын совершил первый добрый подвиг?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466" y="1037085"/>
            <a:ext cx="3152633" cy="4062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40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659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«Совесть  или  суд над собой»</vt:lpstr>
      <vt:lpstr>Совесть, или суд над собой</vt:lpstr>
      <vt:lpstr>Виктор Голявкин «Совесть»</vt:lpstr>
      <vt:lpstr>Виктор Астафьев  «Зачем я убил коростеля?»</vt:lpstr>
      <vt:lpstr>Валентина Осеева «Бабка»</vt:lpstr>
      <vt:lpstr>Валентина Осеева «Бабка»</vt:lpstr>
      <vt:lpstr>Юрий Нагибин «Старая черепаха» </vt:lpstr>
      <vt:lpstr>Юрий Нагибин «Старая черепаха»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user</cp:lastModifiedBy>
  <cp:revision>58</cp:revision>
  <dcterms:created xsi:type="dcterms:W3CDTF">2014-11-21T11:00:06Z</dcterms:created>
  <dcterms:modified xsi:type="dcterms:W3CDTF">2022-04-14T03:05:27Z</dcterms:modified>
</cp:coreProperties>
</file>