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5BD6A0-B7A2-4881-BEC1-E30218A24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99A99E-11AF-4225-AFF5-C48F2687A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860694-3C5F-4F40-9D12-EEA2DDDCE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C3A17B-CE05-4B8E-85A0-014BCACE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CEF6DC-EAEF-42E7-AF98-413B8A7EA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4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D2206C-8374-421C-A566-CD8107D31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9BC034-5E7A-4554-ACF1-13D7F6A8AA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9C2265-B726-48F1-B520-17FAF972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B8446B-908E-4C54-AE1E-0AE80B42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8BDA13-800C-4768-A43F-3796873F3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721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52EAE8-C04F-4C45-9BB0-9B63B2D86C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FC95F0-B5E8-4C13-B0D5-D35528C170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DB8FB0-B010-4851-B54E-6FCFED0E6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CA9AF1-096D-4203-93BC-2D3883272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4E2A060-48E4-4191-AC65-ADE703B1A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54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CE95E-0D68-4341-B030-DCACC785B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9A92DB-3C18-4E4A-BF6C-6BF8FE717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2F7B6F-9131-41E6-8654-4D4EE629C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B35DDB-4860-4D55-BF27-741920562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344C1AF-685C-4EE3-977B-ACD28E007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68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0DC039-993A-47FD-AE34-CC6C30647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2E6DD9-EB46-4A05-A1E4-3981C8FCC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1CC987-483A-489B-8349-543FEB9E8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3E73DC3-A67C-41C6-B610-678AAA425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01A4E2-0D3B-43A3-9CD2-86A667DC2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6BB16-EFC2-440F-A527-48A369FB8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F128BA-A5A9-4098-9F9C-DA86B90FF8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E1A411-9C44-434F-BE29-34AB96872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A262DD-11A2-4DDD-86F3-E44E65ABA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EF7880-2512-447B-8E69-21E72089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447D09-ADD5-49C4-AAD8-8579C7115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84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6ACF3-15FB-42E1-819A-1459D3F76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7213F5-388D-485A-B490-439E98BC1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DD186A-5B61-4112-8176-DA28179F32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2835FC1-5CBE-4CEB-BC4B-34C4229AEA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98F1F55-9AD1-4410-BF70-D3E29C34D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7211125-189F-4D82-9BC0-0FF8A093E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13A3EDD-DA18-4D38-A409-F298F1BE2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9BFBD9-5B77-4E3D-B504-CB78CAE22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12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E3837-DBFF-40F5-B04F-69174F071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0F3EDA4-3761-4C84-8741-36CDF2806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B1D03DE-E2E9-4208-AE7F-E49ECA0E1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3A3B85-73A6-4E82-B389-2F094D590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08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E7BC571-4C41-4083-BAEE-5C1F3EEAA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795E8A4-1048-4031-BEF3-09438F2CE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1F2789D-26B1-44F8-BC55-FF52B9C24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089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BC000F-D842-4895-9D47-88CBA42EF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343E681-48C4-4792-A497-D9D94CC6F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3D79B8-C370-41EC-AEF3-72F9A43F3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4A224F-BC40-4F88-8B2A-BADFE382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0A2E78B-D71A-49F7-A37D-3DA457049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61E069-4F2B-439A-9646-A55641738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056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9B3CC-E873-4F03-91E0-A6FC53C8C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C580CF6-B1EB-42BC-92E2-50EB97775D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B9C794E-E068-4CFF-A42A-7BB63BB137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553DF7-EA15-4DD0-9502-C0E9BB99D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E3D3D8-E378-41BE-B6E6-62684D8A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A4992C4-D59F-4651-BC1E-5197FD25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89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6D8531-C3E5-4F48-AADE-D164E3C039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426280-68BE-4044-A6C7-4E777A2206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F919BB-3A35-4B3A-91C5-40B94E8343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94D5-24AE-4882-8195-3EF0421A4DF3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E64ED7-5040-4ADF-9E9F-54A4569CD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469F62-E29C-4FA8-A629-DB124BD52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3D4FA-8B87-49F3-B802-63B1F94DA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63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FCBE4A-578A-4705-98A6-E2FC76A38C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Реакции ионного обмена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B0AE4D-87C6-4A3B-92F3-720A9B0805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394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003C9-1333-45AC-8050-1436CB14A0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Реакции ионного обмена (РИО)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E8C2FF-687C-4D58-9EB5-3BE2C00F2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Реакции обмена, протекающие в растворе между ионами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- Какие вещества с точки зрения электролитической диссоциации должны участвовать в таких реакциях?</a:t>
            </a:r>
          </a:p>
        </p:txBody>
      </p:sp>
    </p:spTree>
    <p:extLst>
      <p:ext uri="{BB962C8B-B14F-4D97-AF65-F5344CB8AC3E}">
        <p14:creationId xmlns:p14="http://schemas.microsoft.com/office/powerpoint/2010/main" val="436900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935CC1-FF86-41B5-9558-1A67A14EC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Условия протекания РИО до конца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D85785-1C97-4A79-BB02-F1F75755B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Выпадение осадка</a:t>
            </a:r>
          </a:p>
          <a:p>
            <a:pPr marL="514350" indent="-514350">
              <a:buAutoNum type="arabicPeriod"/>
            </a:pPr>
            <a:r>
              <a:rPr lang="ru-RU" dirty="0"/>
              <a:t>Образование газообразного вещества</a:t>
            </a:r>
          </a:p>
          <a:p>
            <a:pPr marL="514350" indent="-514350">
              <a:buAutoNum type="arabicPeriod"/>
            </a:pPr>
            <a:r>
              <a:rPr lang="ru-RU" dirty="0"/>
              <a:t>Образование малодисссоциирующего вещества (вода)</a:t>
            </a:r>
          </a:p>
        </p:txBody>
      </p:sp>
    </p:spTree>
    <p:extLst>
      <p:ext uri="{BB962C8B-B14F-4D97-AF65-F5344CB8AC3E}">
        <p14:creationId xmlns:p14="http://schemas.microsoft.com/office/powerpoint/2010/main" val="1816147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6DE4B-12AE-4B33-8BDA-57AAF8CC3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РИО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3C5986-03EE-4B7E-9CD7-75F86CC77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Э              </a:t>
            </a:r>
            <a:r>
              <a:rPr lang="ru-RU" dirty="0" err="1"/>
              <a:t>Э</a:t>
            </a:r>
            <a:r>
              <a:rPr lang="ru-RU" dirty="0"/>
              <a:t>                      </a:t>
            </a:r>
            <a:r>
              <a:rPr lang="ru-RU" dirty="0" err="1"/>
              <a:t>Э</a:t>
            </a:r>
            <a:endParaRPr lang="ru-RU" dirty="0"/>
          </a:p>
          <a:p>
            <a:pPr marL="514350" indent="-514350">
              <a:buAutoNum type="arabicPeriod"/>
            </a:pPr>
            <a:r>
              <a:rPr lang="it-IT" dirty="0"/>
              <a:t>AgNO</a:t>
            </a:r>
            <a:r>
              <a:rPr lang="it-IT" baseline="-25000" dirty="0"/>
              <a:t>3</a:t>
            </a:r>
            <a:r>
              <a:rPr lang="it-IT" dirty="0"/>
              <a:t> + NaCl = </a:t>
            </a:r>
            <a:r>
              <a:rPr lang="it-IT" u="sng" dirty="0"/>
              <a:t>AgCl</a:t>
            </a:r>
            <a:r>
              <a:rPr lang="it-IT" dirty="0"/>
              <a:t> + NaNO</a:t>
            </a:r>
            <a:r>
              <a:rPr lang="it-IT" baseline="-25000" dirty="0"/>
              <a:t>3</a:t>
            </a:r>
            <a:r>
              <a:rPr lang="it-IT" dirty="0"/>
              <a:t> </a:t>
            </a:r>
            <a:r>
              <a:rPr lang="ru-RU" dirty="0"/>
              <a:t>    молекулярное уравнение</a:t>
            </a:r>
          </a:p>
          <a:p>
            <a:pPr marL="0" indent="0">
              <a:buNone/>
            </a:pPr>
            <a:r>
              <a:rPr lang="it-IT" dirty="0"/>
              <a:t>Ag</a:t>
            </a:r>
            <a:r>
              <a:rPr lang="it-IT" baseline="30000" dirty="0"/>
              <a:t>+</a:t>
            </a:r>
            <a:r>
              <a:rPr lang="it-IT" dirty="0"/>
              <a:t> + NO</a:t>
            </a:r>
            <a:r>
              <a:rPr lang="it-IT" baseline="-25000" dirty="0"/>
              <a:t>3</a:t>
            </a:r>
            <a:r>
              <a:rPr lang="it-IT" baseline="30000" dirty="0"/>
              <a:t>-</a:t>
            </a:r>
            <a:r>
              <a:rPr lang="it-IT" dirty="0"/>
              <a:t> + Na</a:t>
            </a:r>
            <a:r>
              <a:rPr lang="it-IT" baseline="30000" dirty="0"/>
              <a:t>+</a:t>
            </a:r>
            <a:r>
              <a:rPr lang="it-IT" dirty="0"/>
              <a:t> + CI</a:t>
            </a:r>
            <a:r>
              <a:rPr lang="it-IT" baseline="30000" dirty="0"/>
              <a:t>-</a:t>
            </a:r>
            <a:r>
              <a:rPr lang="it-IT" dirty="0"/>
              <a:t> = AgCl+ Na</a:t>
            </a:r>
            <a:r>
              <a:rPr lang="it-IT" baseline="30000" dirty="0"/>
              <a:t>+</a:t>
            </a:r>
            <a:r>
              <a:rPr lang="it-IT" dirty="0"/>
              <a:t> + NO</a:t>
            </a:r>
            <a:r>
              <a:rPr lang="it-IT" baseline="-25000" dirty="0"/>
              <a:t>3</a:t>
            </a:r>
            <a:r>
              <a:rPr lang="ru-RU" baseline="30000" dirty="0"/>
              <a:t>-</a:t>
            </a:r>
            <a:r>
              <a:rPr lang="it-IT" dirty="0"/>
              <a:t> </a:t>
            </a:r>
            <a:r>
              <a:rPr lang="ru-RU" dirty="0"/>
              <a:t>   полное ионное</a:t>
            </a:r>
          </a:p>
          <a:p>
            <a:pPr marL="0" indent="0">
              <a:buNone/>
            </a:pPr>
            <a:r>
              <a:rPr lang="it-IT" dirty="0">
                <a:solidFill>
                  <a:prstClr val="black"/>
                </a:solidFill>
              </a:rPr>
              <a:t>Ag</a:t>
            </a:r>
            <a:r>
              <a:rPr lang="it-IT" baseline="30000" dirty="0">
                <a:solidFill>
                  <a:prstClr val="black"/>
                </a:solidFill>
              </a:rPr>
              <a:t>+</a:t>
            </a:r>
            <a:r>
              <a:rPr lang="it-IT" dirty="0">
                <a:solidFill>
                  <a:prstClr val="black"/>
                </a:solidFill>
              </a:rPr>
              <a:t> + </a:t>
            </a:r>
            <a:r>
              <a:rPr lang="it-IT" strike="sngStrike" dirty="0">
                <a:solidFill>
                  <a:prstClr val="black"/>
                </a:solidFill>
              </a:rPr>
              <a:t>NO</a:t>
            </a:r>
            <a:r>
              <a:rPr lang="it-IT" strike="sngStrike" baseline="-25000" dirty="0">
                <a:solidFill>
                  <a:prstClr val="black"/>
                </a:solidFill>
              </a:rPr>
              <a:t>3</a:t>
            </a:r>
            <a:r>
              <a:rPr lang="it-IT" strike="sngStrike" baseline="30000" dirty="0">
                <a:solidFill>
                  <a:prstClr val="black"/>
                </a:solidFill>
              </a:rPr>
              <a:t>-</a:t>
            </a:r>
            <a:r>
              <a:rPr lang="it-IT" dirty="0">
                <a:solidFill>
                  <a:prstClr val="black"/>
                </a:solidFill>
              </a:rPr>
              <a:t> + </a:t>
            </a:r>
            <a:r>
              <a:rPr lang="it-IT" strike="sngStrike" dirty="0">
                <a:solidFill>
                  <a:prstClr val="black"/>
                </a:solidFill>
              </a:rPr>
              <a:t>Na</a:t>
            </a:r>
            <a:r>
              <a:rPr lang="it-IT" strike="sngStrike" baseline="30000" dirty="0">
                <a:solidFill>
                  <a:prstClr val="black"/>
                </a:solidFill>
              </a:rPr>
              <a:t>+</a:t>
            </a:r>
            <a:r>
              <a:rPr lang="it-IT" dirty="0">
                <a:solidFill>
                  <a:prstClr val="black"/>
                </a:solidFill>
              </a:rPr>
              <a:t> + CI</a:t>
            </a:r>
            <a:r>
              <a:rPr lang="it-IT" baseline="30000" dirty="0">
                <a:solidFill>
                  <a:prstClr val="black"/>
                </a:solidFill>
              </a:rPr>
              <a:t>-</a:t>
            </a:r>
            <a:r>
              <a:rPr lang="it-IT" dirty="0">
                <a:solidFill>
                  <a:prstClr val="black"/>
                </a:solidFill>
              </a:rPr>
              <a:t> = AgCl+ </a:t>
            </a:r>
            <a:r>
              <a:rPr lang="it-IT" strike="sngStrike" dirty="0">
                <a:solidFill>
                  <a:prstClr val="black"/>
                </a:solidFill>
              </a:rPr>
              <a:t>Na</a:t>
            </a:r>
            <a:r>
              <a:rPr lang="it-IT" strike="sngStrike" baseline="30000" dirty="0">
                <a:solidFill>
                  <a:prstClr val="black"/>
                </a:solidFill>
              </a:rPr>
              <a:t>+</a:t>
            </a:r>
            <a:r>
              <a:rPr lang="it-IT" dirty="0">
                <a:solidFill>
                  <a:prstClr val="black"/>
                </a:solidFill>
              </a:rPr>
              <a:t> + </a:t>
            </a:r>
            <a:r>
              <a:rPr lang="it-IT" strike="sngStrike" dirty="0">
                <a:solidFill>
                  <a:prstClr val="black"/>
                </a:solidFill>
              </a:rPr>
              <a:t>NO</a:t>
            </a:r>
            <a:r>
              <a:rPr lang="it-IT" strike="sngStrike" baseline="-25000" dirty="0">
                <a:solidFill>
                  <a:prstClr val="black"/>
                </a:solidFill>
              </a:rPr>
              <a:t>3</a:t>
            </a:r>
            <a:r>
              <a:rPr lang="ru-RU" strike="sngStrike" baseline="30000" dirty="0">
                <a:solidFill>
                  <a:prstClr val="black"/>
                </a:solidFill>
              </a:rPr>
              <a:t>-</a:t>
            </a:r>
            <a:endParaRPr lang="ru-RU" strike="sngStrike" dirty="0"/>
          </a:p>
          <a:p>
            <a:pPr marL="0" indent="0">
              <a:buNone/>
            </a:pPr>
            <a:r>
              <a:rPr lang="it-IT" dirty="0"/>
              <a:t>Ag</a:t>
            </a:r>
            <a:r>
              <a:rPr lang="it-IT" baseline="30000" dirty="0"/>
              <a:t>+</a:t>
            </a:r>
            <a:r>
              <a:rPr lang="it-IT" dirty="0"/>
              <a:t> + CI</a:t>
            </a:r>
            <a:r>
              <a:rPr lang="it-IT" baseline="30000" dirty="0"/>
              <a:t>-</a:t>
            </a:r>
            <a:r>
              <a:rPr lang="it-IT" dirty="0"/>
              <a:t> = AgCl</a:t>
            </a:r>
            <a:r>
              <a:rPr lang="ru-RU" dirty="0"/>
              <a:t>      сокращённое ионное</a:t>
            </a:r>
          </a:p>
          <a:p>
            <a:pPr marL="0" indent="0">
              <a:buNone/>
            </a:pPr>
            <a:r>
              <a:rPr lang="ru-RU" dirty="0"/>
              <a:t>Вывод: реакция идёт до конца, т.к. образовался осадок</a:t>
            </a:r>
          </a:p>
        </p:txBody>
      </p:sp>
    </p:spTree>
    <p:extLst>
      <p:ext uri="{BB962C8B-B14F-4D97-AF65-F5344CB8AC3E}">
        <p14:creationId xmlns:p14="http://schemas.microsoft.com/office/powerpoint/2010/main" val="132259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FFBBB-74E0-40A5-8D6D-3915E8F7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РИО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F1E701-2907-4628-8DDF-DD7D6D94E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       Э              </a:t>
            </a:r>
            <a:r>
              <a:rPr lang="ru-RU" dirty="0" err="1"/>
              <a:t>Э</a:t>
            </a:r>
            <a:r>
              <a:rPr lang="ru-RU" dirty="0"/>
              <a:t>             </a:t>
            </a:r>
            <a:r>
              <a:rPr lang="ru-RU" dirty="0" err="1"/>
              <a:t>Э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2.        2NaOH + H</a:t>
            </a:r>
            <a:r>
              <a:rPr lang="ru-RU" baseline="-25000" dirty="0"/>
              <a:t>2</a:t>
            </a:r>
            <a:r>
              <a:rPr lang="ru-RU" dirty="0"/>
              <a:t>SO</a:t>
            </a:r>
            <a:r>
              <a:rPr lang="ru-RU" baseline="-25000" dirty="0"/>
              <a:t>4</a:t>
            </a:r>
            <a:r>
              <a:rPr lang="ru-RU" dirty="0"/>
              <a:t> = Na</a:t>
            </a:r>
            <a:r>
              <a:rPr lang="ru-RU" baseline="-25000" dirty="0"/>
              <a:t>2</a:t>
            </a:r>
            <a:r>
              <a:rPr lang="ru-RU" dirty="0"/>
              <a:t>SO</a:t>
            </a:r>
            <a:r>
              <a:rPr lang="ru-RU" baseline="-25000" dirty="0"/>
              <a:t>4 </a:t>
            </a:r>
            <a:r>
              <a:rPr lang="ru-RU" dirty="0"/>
              <a:t>+ </a:t>
            </a:r>
            <a:r>
              <a:rPr lang="ru-RU" u="sng" dirty="0"/>
              <a:t>2Н</a:t>
            </a:r>
            <a:r>
              <a:rPr lang="ru-RU" u="sng" baseline="-25000" dirty="0"/>
              <a:t>2</a:t>
            </a:r>
            <a:r>
              <a:rPr lang="ru-RU" u="sng" dirty="0"/>
              <a:t>О</a:t>
            </a:r>
          </a:p>
          <a:p>
            <a:pPr marL="0" indent="0">
              <a:buNone/>
            </a:pPr>
            <a:r>
              <a:rPr lang="ru-RU" dirty="0"/>
              <a:t>2Na</a:t>
            </a:r>
            <a:r>
              <a:rPr lang="ru-RU" baseline="30000" dirty="0"/>
              <a:t>+</a:t>
            </a:r>
            <a:r>
              <a:rPr lang="ru-RU" dirty="0"/>
              <a:t> + 2ОН</a:t>
            </a:r>
            <a:r>
              <a:rPr lang="ru-RU" baseline="30000" dirty="0"/>
              <a:t>-</a:t>
            </a:r>
            <a:r>
              <a:rPr lang="ru-RU" dirty="0"/>
              <a:t> + 2Н</a:t>
            </a:r>
            <a:r>
              <a:rPr lang="ru-RU" baseline="30000" dirty="0"/>
              <a:t>+</a:t>
            </a:r>
            <a:r>
              <a:rPr lang="ru-RU" dirty="0"/>
              <a:t> + SО</a:t>
            </a:r>
            <a:r>
              <a:rPr lang="ru-RU" baseline="-25000" dirty="0"/>
              <a:t>4</a:t>
            </a:r>
            <a:r>
              <a:rPr lang="ru-RU" baseline="30000" dirty="0"/>
              <a:t>2- </a:t>
            </a:r>
            <a:r>
              <a:rPr lang="ru-RU" dirty="0"/>
              <a:t>= 2Na</a:t>
            </a:r>
            <a:r>
              <a:rPr lang="ru-RU" baseline="30000" dirty="0"/>
              <a:t>+</a:t>
            </a:r>
            <a:r>
              <a:rPr lang="ru-RU" dirty="0"/>
              <a:t> + SО</a:t>
            </a:r>
            <a:r>
              <a:rPr lang="ru-RU" baseline="-25000" dirty="0"/>
              <a:t>4</a:t>
            </a:r>
            <a:r>
              <a:rPr lang="ru-RU" baseline="30000" dirty="0"/>
              <a:t>2-</a:t>
            </a:r>
            <a:r>
              <a:rPr lang="ru-RU" dirty="0"/>
              <a:t> + 2Н</a:t>
            </a:r>
            <a:r>
              <a:rPr lang="ru-RU" baseline="-25000" dirty="0"/>
              <a:t>2</a:t>
            </a:r>
            <a:r>
              <a:rPr lang="ru-RU" dirty="0"/>
              <a:t>О</a:t>
            </a:r>
          </a:p>
          <a:p>
            <a:pPr marL="0" lvl="0" indent="0">
              <a:buNone/>
            </a:pPr>
            <a:r>
              <a:rPr lang="ru-RU" strike="sngStrike" dirty="0">
                <a:solidFill>
                  <a:prstClr val="black"/>
                </a:solidFill>
              </a:rPr>
              <a:t>2Na</a:t>
            </a:r>
            <a:r>
              <a:rPr lang="ru-RU" strike="sngStrike" baseline="30000" dirty="0">
                <a:solidFill>
                  <a:prstClr val="black"/>
                </a:solidFill>
              </a:rPr>
              <a:t>+</a:t>
            </a:r>
            <a:r>
              <a:rPr lang="ru-RU" dirty="0">
                <a:solidFill>
                  <a:prstClr val="black"/>
                </a:solidFill>
              </a:rPr>
              <a:t> + 2ОН</a:t>
            </a:r>
            <a:r>
              <a:rPr lang="ru-RU" baseline="30000" dirty="0">
                <a:solidFill>
                  <a:prstClr val="black"/>
                </a:solidFill>
              </a:rPr>
              <a:t>-</a:t>
            </a:r>
            <a:r>
              <a:rPr lang="ru-RU" dirty="0">
                <a:solidFill>
                  <a:prstClr val="black"/>
                </a:solidFill>
              </a:rPr>
              <a:t> + 2Н</a:t>
            </a:r>
            <a:r>
              <a:rPr lang="ru-RU" baseline="30000" dirty="0">
                <a:solidFill>
                  <a:prstClr val="black"/>
                </a:solidFill>
              </a:rPr>
              <a:t>+</a:t>
            </a:r>
            <a:r>
              <a:rPr lang="ru-RU" dirty="0">
                <a:solidFill>
                  <a:prstClr val="black"/>
                </a:solidFill>
              </a:rPr>
              <a:t> + </a:t>
            </a:r>
            <a:r>
              <a:rPr lang="ru-RU" strike="sngStrike" dirty="0">
                <a:solidFill>
                  <a:prstClr val="black"/>
                </a:solidFill>
              </a:rPr>
              <a:t>SО</a:t>
            </a:r>
            <a:r>
              <a:rPr lang="ru-RU" strike="sngStrike" baseline="-25000" dirty="0">
                <a:solidFill>
                  <a:prstClr val="black"/>
                </a:solidFill>
              </a:rPr>
              <a:t>4</a:t>
            </a:r>
            <a:r>
              <a:rPr lang="ru-RU" strike="sngStrike" baseline="30000" dirty="0">
                <a:solidFill>
                  <a:prstClr val="black"/>
                </a:solidFill>
              </a:rPr>
              <a:t>2- </a:t>
            </a:r>
            <a:r>
              <a:rPr lang="ru-RU" dirty="0">
                <a:solidFill>
                  <a:prstClr val="black"/>
                </a:solidFill>
              </a:rPr>
              <a:t>= </a:t>
            </a:r>
            <a:r>
              <a:rPr lang="ru-RU" strike="sngStrike" dirty="0">
                <a:solidFill>
                  <a:prstClr val="black"/>
                </a:solidFill>
              </a:rPr>
              <a:t>2Na</a:t>
            </a:r>
            <a:r>
              <a:rPr lang="ru-RU" strike="sngStrike" baseline="30000" dirty="0">
                <a:solidFill>
                  <a:prstClr val="black"/>
                </a:solidFill>
              </a:rPr>
              <a:t>+</a:t>
            </a:r>
            <a:r>
              <a:rPr lang="ru-RU" dirty="0">
                <a:solidFill>
                  <a:prstClr val="black"/>
                </a:solidFill>
              </a:rPr>
              <a:t> + </a:t>
            </a:r>
            <a:r>
              <a:rPr lang="ru-RU" strike="sngStrike" dirty="0">
                <a:solidFill>
                  <a:prstClr val="black"/>
                </a:solidFill>
              </a:rPr>
              <a:t>SО</a:t>
            </a:r>
            <a:r>
              <a:rPr lang="ru-RU" strike="sngStrike" baseline="-25000" dirty="0">
                <a:solidFill>
                  <a:prstClr val="black"/>
                </a:solidFill>
              </a:rPr>
              <a:t>4</a:t>
            </a:r>
            <a:r>
              <a:rPr lang="ru-RU" strike="sngStrike" baseline="30000" dirty="0">
                <a:solidFill>
                  <a:prstClr val="black"/>
                </a:solidFill>
              </a:rPr>
              <a:t>2-</a:t>
            </a:r>
            <a:r>
              <a:rPr lang="ru-RU" dirty="0">
                <a:solidFill>
                  <a:prstClr val="black"/>
                </a:solidFill>
              </a:rPr>
              <a:t> + 2Н</a:t>
            </a:r>
            <a:r>
              <a:rPr lang="ru-RU" baseline="-25000" dirty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О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2ОН</a:t>
            </a:r>
            <a:r>
              <a:rPr lang="ru-RU" baseline="30000" dirty="0"/>
              <a:t>-</a:t>
            </a:r>
            <a:r>
              <a:rPr lang="ru-RU" dirty="0"/>
              <a:t> +2Н</a:t>
            </a:r>
            <a:r>
              <a:rPr lang="ru-RU" baseline="30000" dirty="0"/>
              <a:t>+</a:t>
            </a:r>
            <a:r>
              <a:rPr lang="ru-RU" dirty="0"/>
              <a:t> = 2Н</a:t>
            </a:r>
            <a:r>
              <a:rPr lang="ru-RU" baseline="-25000" dirty="0"/>
              <a:t>2</a:t>
            </a:r>
            <a:r>
              <a:rPr lang="ru-RU" dirty="0"/>
              <a:t>О </a:t>
            </a:r>
          </a:p>
          <a:p>
            <a:pPr marL="0" indent="0">
              <a:buNone/>
            </a:pPr>
            <a:r>
              <a:rPr lang="ru-RU" dirty="0"/>
              <a:t>ОН</a:t>
            </a:r>
            <a:r>
              <a:rPr lang="ru-RU" baseline="30000" dirty="0"/>
              <a:t>-</a:t>
            </a:r>
            <a:r>
              <a:rPr lang="ru-RU" dirty="0"/>
              <a:t> + Н</a:t>
            </a:r>
            <a:r>
              <a:rPr lang="ru-RU" baseline="30000" dirty="0"/>
              <a:t>+</a:t>
            </a:r>
            <a:r>
              <a:rPr lang="ru-RU" dirty="0"/>
              <a:t> = Н</a:t>
            </a:r>
            <a:r>
              <a:rPr lang="ru-RU" baseline="-25000" dirty="0"/>
              <a:t>2</a:t>
            </a:r>
            <a:r>
              <a:rPr lang="ru-RU" dirty="0"/>
              <a:t>О</a:t>
            </a:r>
          </a:p>
          <a:p>
            <a:pPr marL="0" indent="0">
              <a:buNone/>
            </a:pPr>
            <a:r>
              <a:rPr lang="ru-RU" dirty="0"/>
              <a:t>Вывод: реакция идёт до конца, т.к. образовалось </a:t>
            </a:r>
            <a:r>
              <a:rPr lang="ru-RU" dirty="0" err="1"/>
              <a:t>малодиссоциирующее</a:t>
            </a:r>
            <a:r>
              <a:rPr lang="ru-RU" dirty="0"/>
              <a:t> вещество (вода)</a:t>
            </a:r>
          </a:p>
        </p:txBody>
      </p:sp>
    </p:spTree>
    <p:extLst>
      <p:ext uri="{BB962C8B-B14F-4D97-AF65-F5344CB8AC3E}">
        <p14:creationId xmlns:p14="http://schemas.microsoft.com/office/powerpoint/2010/main" val="70712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B64055-5025-4B51-ADB7-5184CE390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РИО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017BBD-E507-4FB9-8C53-95A8EE006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 Э               </a:t>
            </a:r>
            <a:r>
              <a:rPr lang="ru-RU" dirty="0" err="1"/>
              <a:t>Э</a:t>
            </a:r>
            <a:r>
              <a:rPr lang="ru-RU" dirty="0"/>
              <a:t>             </a:t>
            </a:r>
            <a:r>
              <a:rPr lang="ru-RU" dirty="0" err="1"/>
              <a:t>Э</a:t>
            </a:r>
            <a:r>
              <a:rPr lang="ru-RU" dirty="0"/>
              <a:t>          </a:t>
            </a:r>
          </a:p>
          <a:p>
            <a:pPr marL="0" indent="0">
              <a:buNone/>
            </a:pPr>
            <a:r>
              <a:rPr lang="ru-RU" dirty="0"/>
              <a:t>3. 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NaOH + NH</a:t>
            </a:r>
            <a:r>
              <a:rPr lang="en-US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4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CI = NaCl + </a:t>
            </a:r>
            <a:r>
              <a:rPr lang="en-US" b="0" i="0" u="sng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NH</a:t>
            </a:r>
            <a:r>
              <a:rPr lang="en-US" b="0" i="0" u="sng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</a:t>
            </a:r>
            <a:r>
              <a:rPr lang="ru-RU" b="0" i="0" u="sng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Н</a:t>
            </a:r>
            <a:r>
              <a:rPr lang="ru-RU" b="0" i="0" u="sng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</a:t>
            </a:r>
            <a:r>
              <a:rPr lang="ru-RU" b="0" i="0" u="sng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0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Na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+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ОН</a:t>
            </a:r>
            <a:r>
              <a:rPr lang="ru-RU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NH</a:t>
            </a:r>
            <a:r>
              <a:rPr lang="en-US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4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+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CI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= Na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+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CI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NH</a:t>
            </a:r>
            <a:r>
              <a:rPr lang="en-US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Н</a:t>
            </a:r>
            <a:r>
              <a:rPr lang="ru-RU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0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sng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Na</a:t>
            </a:r>
            <a:r>
              <a:rPr kumimoji="0" lang="en-US" sz="2800" b="0" i="0" u="none" strike="sngStrik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ОН</a:t>
            </a:r>
            <a:r>
              <a:rPr kumimoji="0" lang="ru-RU" sz="2800" b="0" i="0" u="none" strike="noStrik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-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</a:t>
            </a:r>
            <a:r>
              <a:rPr kumimoji="0" lang="en-US" sz="2800" b="0" i="0" u="non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NH</a:t>
            </a:r>
            <a:r>
              <a:rPr kumimoji="0" lang="en-US" sz="2800" b="0" i="0" u="none" kern="1200" cap="none" spc="0" normalizeH="0" baseline="-25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r>
              <a:rPr kumimoji="0" lang="en-US" sz="2800" b="0" i="0" u="non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</a:t>
            </a:r>
            <a:r>
              <a:rPr kumimoji="0" lang="en-US" sz="2800" b="0" i="0" u="none" strike="sng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CI</a:t>
            </a:r>
            <a:r>
              <a:rPr kumimoji="0" lang="en-US" sz="2800" b="0" i="0" u="none" strike="sngStrik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-</a:t>
            </a:r>
            <a:r>
              <a:rPr kumimoji="0" lang="en-US" sz="2800" b="0" i="0" u="none" strike="sng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= </a:t>
            </a:r>
            <a:r>
              <a:rPr kumimoji="0" lang="en-US" sz="2800" b="0" i="0" u="none" strike="sng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Na</a:t>
            </a:r>
            <a:r>
              <a:rPr kumimoji="0" lang="en-US" sz="2800" b="0" i="0" u="none" strike="sngStrik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</a:t>
            </a:r>
            <a:r>
              <a:rPr kumimoji="0" lang="en-US" sz="2800" b="0" i="0" u="none" strike="sng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CI</a:t>
            </a:r>
            <a:r>
              <a:rPr kumimoji="0" lang="en-US" sz="2800" b="0" i="0" u="none" strike="sngStrike" kern="1200" cap="none" spc="0" normalizeH="0" baseline="30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-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NH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 +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Н</a:t>
            </a:r>
            <a:r>
              <a:rPr kumimoji="0" lang="ru-RU" sz="2800" b="0" i="0" u="none" strike="noStrike" kern="1200" cap="none" spc="0" normalizeH="0" baseline="-2500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 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NH</a:t>
            </a:r>
            <a:r>
              <a:rPr lang="en-US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4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+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OH</a:t>
            </a:r>
            <a:r>
              <a:rPr lang="en-US" b="0" i="0" baseline="30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-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= NH</a:t>
            </a:r>
            <a:r>
              <a:rPr lang="en-US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en-US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 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Н</a:t>
            </a:r>
            <a:r>
              <a:rPr lang="ru-RU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0</a:t>
            </a:r>
          </a:p>
          <a:p>
            <a:pPr marL="0" indent="0">
              <a:buNone/>
            </a:pPr>
            <a:r>
              <a:rPr lang="ru-RU" dirty="0">
                <a:solidFill>
                  <a:srgbClr val="181818"/>
                </a:solidFill>
                <a:latin typeface="Open Sans" panose="020B0606030504020204" pitchFamily="34" charset="0"/>
              </a:rPr>
              <a:t>Вывод: реакция идёт до конца, т.к. образовался газ и </a:t>
            </a:r>
            <a:r>
              <a:rPr lang="ru-RU" dirty="0" err="1">
                <a:solidFill>
                  <a:srgbClr val="181818"/>
                </a:solidFill>
                <a:latin typeface="Open Sans" panose="020B0606030504020204" pitchFamily="34" charset="0"/>
              </a:rPr>
              <a:t>малодиссоциирующее</a:t>
            </a:r>
            <a:r>
              <a:rPr lang="ru-RU" dirty="0">
                <a:solidFill>
                  <a:srgbClr val="181818"/>
                </a:solidFill>
                <a:latin typeface="Open Sans" panose="020B0606030504020204" pitchFamily="34" charset="0"/>
              </a:rPr>
              <a:t> вещество (вода)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826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777D3-6BE5-4064-880E-8BBC7C0FC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Порядок составления ионных уравнений реакции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0E0B19-F43B-4268-A80F-AC0A88DD3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Записывают молекулярное уравнение реакции </a:t>
            </a:r>
          </a:p>
          <a:p>
            <a:pPr marL="514350" indent="-514350">
              <a:buAutoNum type="arabicPeriod"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Определяют растворимость каждого из веществ с помощью таблицы растворимости </a:t>
            </a:r>
          </a:p>
          <a:p>
            <a:pPr marL="514350" indent="-514350">
              <a:buAutoNum type="arabicPeriod"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Записывают уравнения диссоциации растворимых в воде исходных веществ и продуктов реакции </a:t>
            </a:r>
          </a:p>
          <a:p>
            <a:pPr marL="514350" indent="-514350">
              <a:buAutoNum type="arabicPeriod"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Записывают полное ионное уравнение реакции </a:t>
            </a:r>
          </a:p>
          <a:p>
            <a:pPr marL="514350" indent="-514350">
              <a:buAutoNum type="arabicPeriod"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Составляют сокращенное ионное уравнение, сокращая одинаковые ионы с обеих сторон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342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B7FD655-3DD7-4E99-AC39-EFC7281A8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6128"/>
            <a:ext cx="10515600" cy="5750835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Если исходными веществами реакций обмена являются сильные электролиты, которые при взаимодействии </a:t>
            </a:r>
            <a:r>
              <a:rPr lang="ru-RU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не образуют малорастворимых или </a:t>
            </a:r>
            <a:r>
              <a:rPr lang="ru-RU" b="1" i="0" dirty="0" err="1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малодиссоциирующих</a:t>
            </a:r>
            <a:r>
              <a:rPr lang="ru-RU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веществ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, то такие реакции </a:t>
            </a:r>
            <a:r>
              <a:rPr lang="ru-RU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не протекают</a:t>
            </a:r>
            <a:r>
              <a:rPr lang="ru-RU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. При смешивании их растворов образуется смесь ионов, которые не соединяются с друг другом.</a:t>
            </a:r>
          </a:p>
          <a:p>
            <a:pPr marL="0" indent="0">
              <a:buNone/>
            </a:pPr>
            <a:r>
              <a:rPr lang="pt-BR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2NaCl+Ca(NO</a:t>
            </a:r>
            <a:r>
              <a:rPr lang="pt-BR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pt-BR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)</a:t>
            </a:r>
            <a:r>
              <a:rPr lang="pt-BR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</a:t>
            </a:r>
            <a:r>
              <a:rPr lang="pt-BR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≠ 2NaNO</a:t>
            </a:r>
            <a:r>
              <a:rPr lang="pt-BR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3</a:t>
            </a:r>
            <a:r>
              <a:rPr lang="pt-BR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+CaCl</a:t>
            </a:r>
            <a:r>
              <a:rPr lang="pt-BR" b="0" i="0" baseline="-2500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2</a:t>
            </a:r>
            <a:r>
              <a:rPr lang="pt-BR" b="0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  <a:t> 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57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E27F80-155E-4368-B61C-90C5AFB92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8B4F90-5DC1-48C4-824C-426DDE4C3D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Написать РИО, уравнять! сделать выводы (если протекают до конца)</a:t>
            </a:r>
          </a:p>
          <a:p>
            <a:pPr marL="514350" indent="-514350">
              <a:buAutoNum type="arabicPeriod"/>
            </a:pPr>
            <a:r>
              <a:rPr lang="en-US" dirty="0"/>
              <a:t>BaCl</a:t>
            </a:r>
            <a:r>
              <a:rPr lang="en-US" baseline="-25000" dirty="0"/>
              <a:t>2</a:t>
            </a:r>
            <a:r>
              <a:rPr lang="en-US" dirty="0"/>
              <a:t> + 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BaSO</a:t>
            </a:r>
            <a:r>
              <a:rPr lang="en-US" baseline="-25000" dirty="0">
                <a:sym typeface="Wingdings" panose="05000000000000000000" pitchFamily="2" charset="2"/>
              </a:rPr>
              <a:t>4</a:t>
            </a:r>
            <a:r>
              <a:rPr lang="en-US" dirty="0">
                <a:sym typeface="Wingdings" panose="05000000000000000000" pitchFamily="2" charset="2"/>
              </a:rPr>
              <a:t> + HCl</a:t>
            </a:r>
            <a:endParaRPr lang="ru-RU" dirty="0">
              <a:sym typeface="Wingdings" panose="05000000000000000000" pitchFamily="2" charset="2"/>
            </a:endParaRPr>
          </a:p>
          <a:p>
            <a:pPr marL="514350" indent="-514350">
              <a:buAutoNum type="arabicPeriod"/>
            </a:pPr>
            <a:r>
              <a:rPr lang="en-US" dirty="0" err="1">
                <a:sym typeface="Wingdings" panose="05000000000000000000" pitchFamily="2" charset="2"/>
              </a:rPr>
              <a:t>NaBr</a:t>
            </a:r>
            <a:r>
              <a:rPr lang="en-US" dirty="0">
                <a:sym typeface="Wingdings" panose="05000000000000000000" pitchFamily="2" charset="2"/>
              </a:rPr>
              <a:t> + KOH  KBr + NaOH</a:t>
            </a:r>
          </a:p>
          <a:p>
            <a:pPr marL="514350" indent="-514350"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Na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CO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 + HNO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 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H</a:t>
            </a:r>
            <a:r>
              <a:rPr lang="en-US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CO</a:t>
            </a:r>
            <a:r>
              <a:rPr lang="en-US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 + NaNO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ru-RU" baseline="-25000" dirty="0">
                <a:sym typeface="Wingdings" panose="05000000000000000000" pitchFamily="2" charset="2"/>
              </a:rPr>
              <a:t> </a:t>
            </a:r>
            <a:r>
              <a:rPr lang="ru-RU" dirty="0">
                <a:sym typeface="Wingdings" panose="05000000000000000000" pitchFamily="2" charset="2"/>
              </a:rPr>
              <a:t>  некорректная запись!</a:t>
            </a:r>
          </a:p>
          <a:p>
            <a:pPr marL="514350" indent="-514350">
              <a:buAutoNum type="arabicPeriod"/>
            </a:pPr>
            <a:r>
              <a:rPr lang="en-US" dirty="0" err="1">
                <a:sym typeface="Wingdings" panose="05000000000000000000" pitchFamily="2" charset="2"/>
              </a:rPr>
              <a:t>LiOH</a:t>
            </a:r>
            <a:r>
              <a:rPr lang="en-US" dirty="0">
                <a:sym typeface="Wingdings" panose="05000000000000000000" pitchFamily="2" charset="2"/>
              </a:rPr>
              <a:t> + CH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COOH  CH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COOLi + H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O</a:t>
            </a:r>
          </a:p>
          <a:p>
            <a:pPr marL="514350" indent="-514350">
              <a:buAutoNum type="arabicPeriod"/>
            </a:pPr>
            <a:r>
              <a:rPr lang="en-US" dirty="0">
                <a:sym typeface="Wingdings" panose="05000000000000000000" pitchFamily="2" charset="2"/>
              </a:rPr>
              <a:t>Pb(NO</a:t>
            </a:r>
            <a:r>
              <a:rPr lang="en-US" baseline="-25000" dirty="0">
                <a:sym typeface="Wingdings" panose="05000000000000000000" pitchFamily="2" charset="2"/>
              </a:rPr>
              <a:t>3</a:t>
            </a:r>
            <a:r>
              <a:rPr lang="en-US" dirty="0">
                <a:sym typeface="Wingdings" panose="05000000000000000000" pitchFamily="2" charset="2"/>
              </a:rPr>
              <a:t>)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>
                <a:sym typeface="Wingdings" panose="05000000000000000000" pitchFamily="2" charset="2"/>
              </a:rPr>
              <a:t> + </a:t>
            </a:r>
            <a:r>
              <a:rPr lang="en-US" dirty="0" err="1">
                <a:sym typeface="Wingdings" panose="05000000000000000000" pitchFamily="2" charset="2"/>
              </a:rPr>
              <a:t>NaI</a:t>
            </a:r>
            <a:r>
              <a:rPr lang="en-US" dirty="0">
                <a:sym typeface="Wingdings" panose="05000000000000000000" pitchFamily="2" charset="2"/>
              </a:rPr>
              <a:t> 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69002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417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Open Sans</vt:lpstr>
      <vt:lpstr>Тема Office</vt:lpstr>
      <vt:lpstr>Реакции ионного обмена</vt:lpstr>
      <vt:lpstr>Реакции ионного обмена (РИО)</vt:lpstr>
      <vt:lpstr>Условия протекания РИО до конца</vt:lpstr>
      <vt:lpstr>РИО</vt:lpstr>
      <vt:lpstr>РИО</vt:lpstr>
      <vt:lpstr>РИО</vt:lpstr>
      <vt:lpstr>Порядок составления ионных уравнений реакции</vt:lpstr>
      <vt:lpstr>Презентация PowerPoint</vt:lpstr>
      <vt:lpstr>Домашка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Реакции ионного обмена</dc:title>
  <dc:creator>Ульяна Степура</dc:creator>
  <cp:lastModifiedBy>Ульяна Степура</cp:lastModifiedBy>
  <cp:revision>3</cp:revision>
  <dcterms:created xsi:type="dcterms:W3CDTF">2022-01-26T06:50:30Z</dcterms:created>
  <dcterms:modified xsi:type="dcterms:W3CDTF">2022-04-14T18:25:59Z</dcterms:modified>
</cp:coreProperties>
</file>