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156E7-FDAD-42E7-A8F3-FC838CD2F4CA}" type="datetimeFigureOut">
              <a:rPr lang="ru-RU" smtClean="0"/>
              <a:pPr/>
              <a:t>14.04.2022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57B6C-1D99-4524-92A5-2EAC16152F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85918" y="1500174"/>
            <a:ext cx="6429420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АЛГОРИТМИЧЕСКИЕ СТРУКТУРЫ В СКАЗКАХ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 ПУШКИНА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268" name="AutoShape 4" descr="data:image/jpg;base64,/9j/4AAQSkZJRgABAQAAAQABAAD/2wBDAAkGBwgHBgkIBwgKCgkLDRYPDQwMDRsUFRAWIB0iIiAdHx8kKDQsJCYxJx8fLT0tMTU3Ojo6Iys/RD84QzQ5Ojf/2wBDAQoKCg0MDRoPDxo3JR8lNzc3Nzc3Nzc3Nzc3Nzc3Nzc3Nzc3Nzc3Nzc3Nzc3Nzc3Nzc3Nzc3Nzc3Nzc3Nzc3Nzf/wAARCACaAKkDASIAAhEBAxEB/8QAHAAAAAcBAQAAAAAAAAAAAAAAAAECAwQFBgcI/8QAQRAAAQMDAwIDBgQEBAILAAAAAQIDEQAEIQUSMQZBE1FhByJxgZGhFDJSwSNCsfAVM2LhQ7IWNFNUcoKiwtHi8f/EABQBAQAAAAAAAAAAAAAAAAAAAAD/xAAUEQEAAAAAAAAAAAAAAAAAAAAA/9oADAMBAAIRAxEAPwDsKSTMxBPnT6cGmkhMYp1sCBmfWgcSKVRcU09dW7H+c82j/wASgKB6gKqHepNLbeQ0H1LWtQSNjZIyY5+dWYfbgncIHOaB2hTbbyHEJWlSSlQkGeacBB4NAKFCgaAjzQrM9W9W2+hNpQFJU6ZBG4e75TXPbz2tuKuFIZtfESgKHuSSqAfLmg7OpxCQSpaRHmaAcQRO4R515ze6/wBQudzhe8PZDexbm3nyHOI+9J1H2g3l5aC2YQshtHvvbAnA7kj4jPeg9HBaTwoHE4NHNedtL9pmoh5hKrh1SGjJkQPLuePpxXZOiuoW9eslKSVb2wAvdzuzx5iIz6mg0RmaCt0YNGRRGgHFFznvSpwD596TQGknvS8edI3R3o9/w+lBQDWrZVyi3aJU4okQFAedWragpv8AO4TwSk/vxWK0xITqrRCUqKiRAA9a2dwyBaLcWhHiJTMhIkR5UDb2nG7MuOvNiPdhwn6jiiToVly6lx1XcrWc/IYqzTxzR0GW6m0uxstOS7aWrTDnjIJcbQASB2J71YWzaVhXujcQYMCm+slBGiLWUhUOIPbHvdp709ZK3kKg5mgY0geJY2qlJKD4KMBRHb41ZJ3JdQApcFUEEz2NVuikmwtgMgIAEVYLcCbhpA5KxQTqhardfhWAsEgkwNok+cR34qbWT9oC7ZentW7lwWnyve2NgIVH6pIgZoOLdbXuqavqxSErdWpZJQ0CtII5xHb9qp9N6e1Pe94lg8tAHiBKiWlE8gpV3OOBnjyrsvsp0xt1i91J9KC8XfCb2pwhIE4+J/pW9bsGEr3eGiCPeG0ZOM/1/sUHmy16M6i1m0cvbhPge6kNG4JnyzAHGBJFU+uaYvS7YtvJfL4SlL25lbaUdtoMkK/vmvUeooQy1ERM571z3qm0ZvB742FpXiB1AlTZ5BA7iRxmg4Mi3uinxUhSUIUEAq/mM8cVs+heobjT9RacsnUtvqWlsIUuEKB53esgDyyKzmvbEXNyguhxBWstwmQn3sD0EH5R61Bt0llaXUNlTYVlQOfp8qD1voGsNazp7V0yPzD3gDIB+IqzIFc19j+rNLtHNMSUqWkhzcDJMpE/CDA+ddKNAhQzzRbTOCKG2O5OZ5pYA5oGymM0uB5CgE4Mx9KOgYaaaSsnaAZmYo7xSfwb8H/hqz5Yos0i4E27gzlChjnigkNK3JBPlTlRrFQUw0Z/kHPwqTQUPWwnp64MTCkmcYg85p3TSopQF9+/yHFF1iFnpu+8PduCEkbOfzCk6QolpszuO0E9u1AzYveHaNoQD378ZNSW1EXrOCSVgTUG1ktn0dWPoo1NaEXTR81pn60F3Wc6z063u7FTjrSVKSgjcWQ7t/8AKT9+1aOo99aovLZbLiUKChHvpkfSgyvswQpOiPqggfiVCSI3QBnGK2KlBIJJAA5JrGuaM/oz7CbNA2PPR4rMpLRPA2jEST2iOakdTWd5f6UwEuK3KlK2wYCjxJjtyaC0Gp6bdOq8K4RcFB2nwgVhJ9SBArA9WajZpdS+y4ChRKSR6fuP3q/sNM1uwQ9ZIcaYs22gWSlsQpXEKMznmY7/AFxes9MXbzD19qD3hKyAhAMLjuZ/vPyoOY9Zs7r78S2pw27iBCyMbsiPoBVA3cvSE74AVvjb3rS6o1eB59extTDgU2gvKHhtpImYPCvdVB9KKz6Pv9rxv2V27jU/w1tkbgACSFDAIkGDyPgaDoPsKUo3j5uHlBahtDe4SqIMkD4/Y12/gVz/ANjegu6boX428SkP3ISU7eNu3n49jGMd+a6FAiKBJAIoAxSoojQJJgZ7mhj9VAjOc0qKCKDk0F5QRRd6P50Dejq3afbKIIJbTg/Cp9V2if8AUGRBG0EEH0JFWNBU9Vth3p3UEKKQCyZKuMZ/aougECwtSk7kllBJ9doqw6gTu0W+SIksLGfhVFpDxTY2rbapCWkJJH83u9qB+3WlS3UoMw84CfXeamIE3LRJ4WmPqKqdNwp+P+8uZnn3jVrkPNT+tH9RQXlDjmhRKiINBFF2y9cKZQrdCCVR8YpN6otMpcQjclAkjjFQ2rxly6DhYcYcBKHErTBIIkf0+NIcd054bixfKBRG5Lb2BQXDK23mkONqCkLAUlXMg1h/aTdobYQ0DlXIBic1ozqSLS1Ttt3GbdCIT4iCiAMDBzXMNf1Neua4ltl0KQDj696C/wCl7C1Z0pTlyn3U++SnnGf6itJp1lZ6ldi8auPxSJJUVKkJJj3QBgYx3MY71n33PwVii3Yg+JCSEkY/Uam9OtrtNdvU2StrTls26pqPdKwohR+JG36UG3SkJACQAAIAAgCh8aaTcImFnaryI/eoV3ren27ymHLpvxRlSQZ2/GOKCwKqLd6RVB/0o0pZUlN8yVTATuzVky/4qUqSRtI7GZoJs0c0hCgpPPFKlPmaCLMmh/KajJejJp5LqVJNAjRcWu2eHXBnB/zFVZ1RWCzLwTKQl9yc/wComrFLp7E0A1gbtKvEjuwscx/Ke9ZTQoGn2aSfeSylJnkwAM1p79al2NwCZBaUM/Csf0wvdpdmSCAUAwTwKCxslfxX05JTcLBJ+M4+tWZkvNBJn30k/Wqy1MP3SRmHlD7A/vVkTCm8H8ycx6igvqBoUW4EEjgUES9sba7RK0J3pylY5SfOfOaz9jesXF06zeagpm7b91aEuAJPkoAjEj15mtMttDiSoEpBGSDE1wb2lWTjXU61addrKnIMgxnGMUGu63vLu38RCrtCraD76lCSDXPrLUfCu9tiPGfOApIkxnFXes9IPqOltt3N3fvuMk3BWVLKVCCVbeyRWo6Y6aYsfCuFFpYSQAEgH3uPtQDp7T726CbrUkrS4cBOYgx/fyrX6Iw2rU7p4oIUG0tgnuJUf/mpP4dKkpU2jaSnCuan2VsLdoApAXHvEUELVG3G1W7qZVuc2OQOAeD9vvTWrdO2OqJaVeMNuuN/zEGTjgkHNWr+0qaQqJK8fIUVzcM2lu4++4lDLSSpa1cADk0HG+qOm7TTerlp09kW7Llqj3DlO8k7on0CfrWs6Jubh3wrW7cC1Nj+A6MLWgGDMc5EVQ9QPPa0m51xD2xsgi2bUJIREAfMiY8zW26ZsF27dsSgIDNqlGMysmVfT96C/QCgQTNKk+VJVPEY8qKB+igq1c4pBVArJXPXdkyCfAuCJ8gP3qrufaVat7tlm8qBOVAUGnv7vUdINxcWtqi6tifFUhM+IDAn4jBqBb+0HSlEou/EtVDB8RJI+1ZK79qiI9zTjJ7l3j7Vh+p+qW9afLydObtnpnxEuGVYzI+maD0Fb6/YX1i4ba7ZdBQqNrkng+tZ7oq8D+mW4EEbSYjjJEV5/ZvHgTtcWCTgpOc1r9H9oF7odiLNphoOpkFT0gic8fOg7PYrBvr1IMq8fbHkNiTVi9dNMPMpUsBaloSEkgcqA71wy16n1/Vbh78A46pbygpwWqSoqVtgcSRgCvQOk9P6dYtMOCzaVdpbSFvrG5ZUBkyc8zQWyjmByaIwBHY0BKlT24HrSqCu1azfftlmxu1W74SYPKT8R+9cFC79zVWL54oWkOENhwKPiwRO3aIjHJIr0K+C1buKbIBSkkbuK5Td2C2Gr9d8PDbXaOOW6USfcOVCTwT2j9R4oNJ0G/8AitWvnBP8JlKSJkAkk4PyNW+t6RYsvL1lTiLdTSZfJRKXR6jmfIjn1qk9lbb1rpBN4hIXdqDjTgVO8AAQryPeO8/GtR1G0zdaQ7Zv/luilgRzKlAT8uflQUmi689c3KXlWThtSfDCkLEtAgKlSTB4PrWumRIPasTqz+n6NriTqdyxaWgbDvig7At07hkTzCR9h5Vi9Z9p1w7cIR0kh1q2QkoW7cokOeRSlWQPXv5UHWNTvbe0uEO3Vw2yy02SsrMc8f8AKa5t1Pe6r1o6m2tirT9EQuffJDlx6qTgAdwFcYJ9KnSbHUepbw6hrt4t4YE4THMAAT/c4NdGsLBpttIbZnuQZ5nknv8A36UCdD0dli1aY8IuoaSnYVABIjiBH3/2rTtpCEATgdqJlG1AB/pS1pB7UBKg4AofM0QwcYmh8/tQcAvLQqKoE5MYqhvLFyTA5HYc13gaTpDWRp6CT3eX/uadSGGlbbK0twR2Ztisj6Cg85HQNUuhFrY3T5Vn+GypX9BUtn2ddWXMn/BnkITnc64lH2J55r0L4WqXCFJS2+lB7LWlkfLbmm1dOXVzl922b3cylTxPzUQPtQecrzo3XdOSp+709bbSFRu3pX/ykkfMVM0jq7XdISlhq+VcW6MJYu0B9sY4G6SB6AivQ6OkrQtLauLi4cQtO1SUFLQjuPdAP3qmPsx6QaWHLtlxSUYSly7WlIHlAIn50FD0z7WWAy0xqulhk4BXYgBM+ewnH1NdO07ULfUrRFzaqUWl/lKkFM/WqjTrHpzS07dM0+3+LLG7j1/3qQ6+l1ZWxZltZMlZc2H/ANPPwPlQXVCqXp7UHL4neU7Qw2vCYkkZPpxxV1QQNaacutPctGlbFXENbgeAfzfaa5p7YXlab/hluw5taUwpEE5CQUzP2rrKgDyBI4ri/t08W71qwtWgohm2UpYA53K/+v3oF6H19oOl9Nt2N3cOpe8YH+C2pWNwMg8D7VF1b2qh/UdOVp9ou+XZBzapwBIW6obUKIHkCZj/APOaq067fUhhlhIg/mAz9YrWdI+z7X9QvCGn0sNogreWPdT6cZV8KCdZ6LrXVepK1XqJxT78/wAMAbEtp5CQOIrT2PRaXQG3X0BG4e6j07Z9f3rY6H0cxptqGn7p18nKglRSJ796vWLK2tkbGGktp8kjmgrbHS7S1SG2UFRHcZ/v+/jVg22Un3UhM9qdQ2hJgcetOD70BIH6vzUontSJIyTmgOM0Bx2xQ20Acil0ERq3t2/+EgHzinF3lu2MrSf9KMn6CqgHJ3Hd6nNKPGKCW5qyE/5bDih5qhMfvUN/WLon3PCbHokqNNuJmo60GgbfvLt2fEunyPJJCP6AUwh7asnagnzjP1pxbcmmHExQSU3xnKRtp4XizwlMfCqsYNPtmQPKgb6LuH5JStEm1bUqc8Eg/Stkhx7dBAI8iIIrmdjdMafaMXNwl5LRaSlLrKilTecHAIzxmBWp0/UrwoQbR9vUmsSlcNvAdyRwr5EUGpDgOCCk95rJdW9OPapqbNy00Vy3sUQREZiatbfW7O4IZLqmXuC08napRqd44BG3iY3A447f2KCj0XozT7MeJcMtuuHO3bgVpLa2YtWw3bNJbQOyRSEXIJAV5SI5+lOodQvKFA0CjgUhU0omRSSTFAkpkUBhM8nypO+CZ70N4HBoAqYyCKLjHej3EnGBSAoye9AZAnIk0J/0Gkq944z50No9fpQU4MrNLSrmajoUQocH1FLUrOAaB+JFIU3NBCj2mKXunFBGWgDmozrc9qsFJjBNMOJzigrVIg0tsRGe88UtwCTkTTP4q2Q4G1uArKSsJBGQBkk9hzk4oJHRBQtLqFpSG/ASNqx2BPb+vyp3UdAsXbtLGnOJsXFDckMRtChP5kfPBHEfWl04fgGFKuLhvYlsKcU3JGwyd5mNyfQd8nsK22kKcc01h24t0W7ridy20AACf9ooMw5bapY2/h6xbt6iylJl2CopE8A/mB+vx4ptlwpUn/CNQ2CcWt4SRjA2r7fCtwpQ9KptU0Gwv0qWlvwHDJK2Ttk+o7/OgpzrbludmpMOWaQdhMbg4TP5SPL9xTydYaKitLiVBCckKACDmc/71Uai3e6CAh5xt2xUr8p94bRyNpOORxUJF7r120bbRtCatrNSpIcbKEqz3lQoNIz1ZaICUeOlyCRugg/X9zV3p+q2+oMqct1flJSUnBkenlWPtunepHm5uNQsLeeUMt7v2irGx6bftrlq5utXcX4RCg222EBQnifKg0wWTG7nmPKjJHPb0pAfblQI7nimw6QrEQQTM+VA8CQrB5MTRuEfl3Znmo6nx2IA9OxoJcBBEqJ8xigeV7qZkH0mkz/pFMSncSEkd80e8/qoKpJ3YHujOB8aWtRAAAn40TgAGB3P9aM/+2gShW3k55waUpZSrKgPnTRA8QUIBQtJEjw1GPlQSEvgJIIOTHH9xTa1OH8qUhACtxOII4PqPpgUq2ADTRAA3OZ9aZRl60ScpLTojtECgaXapddKXnHFQpoKDPKZzuHoe/b6U5a6YtLYUxaoZWUPAFzIbXukEDMJV6doxVjbja03txgDHwFS/wCZPqB+1BSWfS1m1cNvXi/xCmlqU0CICdxKik/qEkkA1ot4x70xTDeZmlqGKBwuJiO9MvK2pme44old/hTK/wAg+dBG1fT7HVbU2t8guNEhW2Yn6djwalFLZiEDAA+VR1f5iPhTyORQL2NpSCQT6A8U0tIBlI3Ypfc/Gi4SSOaBvYpJknA7A8U2swQJIB/m7VKcA2IMCSM1HcSkBEJGVZxzQNpKiuErB9Y70oq2mFqAMDE1WqUUhzaSPcPB+FKtfeMqySMzQTw8yqQl1JIORNL3Nf8AbN/So7aElElIJgHilbE/pT9KD//Z"/>
          <p:cNvSpPr>
            <a:spLocks noChangeAspect="1" noChangeArrowheads="1"/>
          </p:cNvSpPr>
          <p:nvPr/>
        </p:nvSpPr>
        <p:spPr bwMode="auto">
          <a:xfrm>
            <a:off x="63500" y="-611188"/>
            <a:ext cx="1381125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0" name="AutoShape 6" descr="data:image/jpg;base64,/9j/4AAQSkZJRgABAQAAAQABAAD/2wBDAAkGBwgHBgkIBwgKCgkLDRYPDQwMDRsUFRAWIB0iIiAdHx8kKDQsJCYxJx8fLT0tMTU3Ojo6Iys/RD84QzQ5Ojf/2wBDAQoKCg0MDRoPDxo3JR8lNzc3Nzc3Nzc3Nzc3Nzc3Nzc3Nzc3Nzc3Nzc3Nzc3Nzc3Nzc3Nzc3Nzc3Nzc3Nzc3Nzf/wAARCACaAKkDASIAAhEBAxEB/8QAHAAAAAcBAQAAAAAAAAAAAAAAAAECAwQFBgcI/8QAQRAAAQMDAwIDBgQEBAILAAAAAQIDEQAEIQUSMQZBE1FhByJxgZGhFDJSwSNCsfAVM2LhQ7IWNFNUcoKiwtHi8f/EABQBAQAAAAAAAAAAAAAAAAAAAAD/xAAUEQEAAAAAAAAAAAAAAAAAAAAA/9oADAMBAAIRAxEAPwDsKSTMxBPnT6cGmkhMYp1sCBmfWgcSKVRcU09dW7H+c82j/wASgKB6gKqHepNLbeQ0H1LWtQSNjZIyY5+dWYfbgncIHOaB2hTbbyHEJWlSSlQkGeacBB4NAKFCgaAjzQrM9W9W2+hNpQFJU6ZBG4e75TXPbz2tuKuFIZtfESgKHuSSqAfLmg7OpxCQSpaRHmaAcQRO4R515ze6/wBQudzhe8PZDexbm3nyHOI+9J1H2g3l5aC2YQshtHvvbAnA7kj4jPeg9HBaTwoHE4NHNedtL9pmoh5hKrh1SGjJkQPLuePpxXZOiuoW9eslKSVb2wAvdzuzx5iIz6mg0RmaCt0YNGRRGgHFFznvSpwD596TQGknvS8edI3R3o9/w+lBQDWrZVyi3aJU4okQFAedWragpv8AO4TwSk/vxWK0xITqrRCUqKiRAA9a2dwyBaLcWhHiJTMhIkR5UDb2nG7MuOvNiPdhwn6jiiToVly6lx1XcrWc/IYqzTxzR0GW6m0uxstOS7aWrTDnjIJcbQASB2J71YWzaVhXujcQYMCm+slBGiLWUhUOIPbHvdp709ZK3kKg5mgY0geJY2qlJKD4KMBRHb41ZJ3JdQApcFUEEz2NVuikmwtgMgIAEVYLcCbhpA5KxQTqhardfhWAsEgkwNok+cR34qbWT9oC7ZentW7lwWnyve2NgIVH6pIgZoOLdbXuqavqxSErdWpZJQ0CtII5xHb9qp9N6e1Pe94lg8tAHiBKiWlE8gpV3OOBnjyrsvsp0xt1i91J9KC8XfCb2pwhIE4+J/pW9bsGEr3eGiCPeG0ZOM/1/sUHmy16M6i1m0cvbhPge6kNG4JnyzAHGBJFU+uaYvS7YtvJfL4SlL25lbaUdtoMkK/vmvUeooQy1ERM571z3qm0ZvB742FpXiB1AlTZ5BA7iRxmg4Mi3uinxUhSUIUEAq/mM8cVs+heobjT9RacsnUtvqWlsIUuEKB53esgDyyKzmvbEXNyguhxBWstwmQn3sD0EH5R61Bt0llaXUNlTYVlQOfp8qD1voGsNazp7V0yPzD3gDIB+IqzIFc19j+rNLtHNMSUqWkhzcDJMpE/CDA+ddKNAhQzzRbTOCKG2O5OZ5pYA5oGymM0uB5CgE4Mx9KOgYaaaSsnaAZmYo7xSfwb8H/hqz5Yos0i4E27gzlChjnigkNK3JBPlTlRrFQUw0Z/kHPwqTQUPWwnp64MTCkmcYg85p3TSopQF9+/yHFF1iFnpu+8PduCEkbOfzCk6QolpszuO0E9u1AzYveHaNoQD378ZNSW1EXrOCSVgTUG1ktn0dWPoo1NaEXTR81pn60F3Wc6z063u7FTjrSVKSgjcWQ7t/8AKT9+1aOo99aovLZbLiUKChHvpkfSgyvswQpOiPqggfiVCSI3QBnGK2KlBIJJAA5JrGuaM/oz7CbNA2PPR4rMpLRPA2jEST2iOakdTWd5f6UwEuK3KlK2wYCjxJjtyaC0Gp6bdOq8K4RcFB2nwgVhJ9SBArA9WajZpdS+y4ChRKSR6fuP3q/sNM1uwQ9ZIcaYs22gWSlsQpXEKMznmY7/AFxes9MXbzD19qD3hKyAhAMLjuZ/vPyoOY9Zs7r78S2pw27iBCyMbsiPoBVA3cvSE74AVvjb3rS6o1eB59extTDgU2gvKHhtpImYPCvdVB9KKz6Pv9rxv2V27jU/w1tkbgACSFDAIkGDyPgaDoPsKUo3j5uHlBahtDe4SqIMkD4/Y12/gVz/ANjegu6boX428SkP3ISU7eNu3n49jGMd+a6FAiKBJAIoAxSoojQJJgZ7mhj9VAjOc0qKCKDk0F5QRRd6P50Dejq3afbKIIJbTg/Cp9V2if8AUGRBG0EEH0JFWNBU9Vth3p3UEKKQCyZKuMZ/aougECwtSk7kllBJ9doqw6gTu0W+SIksLGfhVFpDxTY2rbapCWkJJH83u9qB+3WlS3UoMw84CfXeamIE3LRJ4WmPqKqdNwp+P+8uZnn3jVrkPNT+tH9RQXlDjmhRKiINBFF2y9cKZQrdCCVR8YpN6otMpcQjclAkjjFQ2rxly6DhYcYcBKHErTBIIkf0+NIcd054bixfKBRG5Lb2BQXDK23mkONqCkLAUlXMg1h/aTdobYQ0DlXIBic1ozqSLS1Ttt3GbdCIT4iCiAMDBzXMNf1Neua4ltl0KQDj696C/wCl7C1Z0pTlyn3U++SnnGf6itJp1lZ6ldi8auPxSJJUVKkJJj3QBgYx3MY71n33PwVii3Yg+JCSEkY/Uam9OtrtNdvU2StrTls26pqPdKwohR+JG36UG3SkJACQAAIAAgCh8aaTcImFnaryI/eoV3ren27ymHLpvxRlSQZ2/GOKCwKqLd6RVB/0o0pZUlN8yVTATuzVky/4qUqSRtI7GZoJs0c0hCgpPPFKlPmaCLMmh/KajJejJp5LqVJNAjRcWu2eHXBnB/zFVZ1RWCzLwTKQl9yc/wComrFLp7E0A1gbtKvEjuwscx/Ke9ZTQoGn2aSfeSylJnkwAM1p79al2NwCZBaUM/Csf0wvdpdmSCAUAwTwKCxslfxX05JTcLBJ+M4+tWZkvNBJn30k/Wqy1MP3SRmHlD7A/vVkTCm8H8ycx6igvqBoUW4EEjgUES9sba7RK0J3pylY5SfOfOaz9jesXF06zeagpm7b91aEuAJPkoAjEj15mtMttDiSoEpBGSDE1wb2lWTjXU61addrKnIMgxnGMUGu63vLu38RCrtCraD76lCSDXPrLUfCu9tiPGfOApIkxnFXes9IPqOltt3N3fvuMk3BWVLKVCCVbeyRWo6Y6aYsfCuFFpYSQAEgH3uPtQDp7T726CbrUkrS4cBOYgx/fyrX6Iw2rU7p4oIUG0tgnuJUf/mpP4dKkpU2jaSnCuan2VsLdoApAXHvEUELVG3G1W7qZVuc2OQOAeD9vvTWrdO2OqJaVeMNuuN/zEGTjgkHNWr+0qaQqJK8fIUVzcM2lu4++4lDLSSpa1cADk0HG+qOm7TTerlp09kW7Llqj3DlO8k7on0CfrWs6Jubh3wrW7cC1Nj+A6MLWgGDMc5EVQ9QPPa0m51xD2xsgi2bUJIREAfMiY8zW26ZsF27dsSgIDNqlGMysmVfT96C/QCgQTNKk+VJVPEY8qKB+igq1c4pBVArJXPXdkyCfAuCJ8gP3qrufaVat7tlm8qBOVAUGnv7vUdINxcWtqi6tifFUhM+IDAn4jBqBb+0HSlEou/EtVDB8RJI+1ZK79qiI9zTjJ7l3j7Vh+p+qW9afLydObtnpnxEuGVYzI+maD0Fb6/YX1i4ba7ZdBQqNrkng+tZ7oq8D+mW4EEbSYjjJEV5/ZvHgTtcWCTgpOc1r9H9oF7odiLNphoOpkFT0gic8fOg7PYrBvr1IMq8fbHkNiTVi9dNMPMpUsBaloSEkgcqA71wy16n1/Vbh78A46pbygpwWqSoqVtgcSRgCvQOk9P6dYtMOCzaVdpbSFvrG5ZUBkyc8zQWyjmByaIwBHY0BKlT24HrSqCu1azfftlmxu1W74SYPKT8R+9cFC79zVWL54oWkOENhwKPiwRO3aIjHJIr0K+C1buKbIBSkkbuK5Td2C2Gr9d8PDbXaOOW6USfcOVCTwT2j9R4oNJ0G/8AitWvnBP8JlKSJkAkk4PyNW+t6RYsvL1lTiLdTSZfJRKXR6jmfIjn1qk9lbb1rpBN4hIXdqDjTgVO8AAQryPeO8/GtR1G0zdaQ7Zv/luilgRzKlAT8uflQUmi689c3KXlWThtSfDCkLEtAgKlSTB4PrWumRIPasTqz+n6NriTqdyxaWgbDvig7At07hkTzCR9h5Vi9Z9p1w7cIR0kh1q2QkoW7cokOeRSlWQPXv5UHWNTvbe0uEO3Vw2yy02SsrMc8f8AKa5t1Pe6r1o6m2tirT9EQuffJDlx6qTgAdwFcYJ9KnSbHUepbw6hrt4t4YE4THMAAT/c4NdGsLBpttIbZnuQZ5nknv8A36UCdD0dli1aY8IuoaSnYVABIjiBH3/2rTtpCEATgdqJlG1AB/pS1pB7UBKg4AofM0QwcYmh8/tQcAvLQqKoE5MYqhvLFyTA5HYc13gaTpDWRp6CT3eX/uadSGGlbbK0twR2Ztisj6Cg85HQNUuhFrY3T5Vn+GypX9BUtn2ddWXMn/BnkITnc64lH2J55r0L4WqXCFJS2+lB7LWlkfLbmm1dOXVzl922b3cylTxPzUQPtQecrzo3XdOSp+709bbSFRu3pX/ykkfMVM0jq7XdISlhq+VcW6MJYu0B9sY4G6SB6AivQ6OkrQtLauLi4cQtO1SUFLQjuPdAP3qmPsx6QaWHLtlxSUYSly7WlIHlAIn50FD0z7WWAy0xqulhk4BXYgBM+ewnH1NdO07ULfUrRFzaqUWl/lKkFM/WqjTrHpzS07dM0+3+LLG7j1/3qQ6+l1ZWxZltZMlZc2H/ANPPwPlQXVCqXp7UHL4neU7Qw2vCYkkZPpxxV1QQNaacutPctGlbFXENbgeAfzfaa5p7YXlab/hluw5taUwpEE5CQUzP2rrKgDyBI4ri/t08W71qwtWgohm2UpYA53K/+v3oF6H19oOl9Nt2N3cOpe8YH+C2pWNwMg8D7VF1b2qh/UdOVp9ou+XZBzapwBIW6obUKIHkCZj/APOaq067fUhhlhIg/mAz9YrWdI+z7X9QvCGn0sNogreWPdT6cZV8KCdZ6LrXVepK1XqJxT78/wAMAbEtp5CQOIrT2PRaXQG3X0BG4e6j07Z9f3rY6H0cxptqGn7p18nKglRSJ796vWLK2tkbGGktp8kjmgrbHS7S1SG2UFRHcZ/v+/jVg22Un3UhM9qdQ2hJgcetOD70BIH6vzUontSJIyTmgOM0Bx2xQ20Acil0ERq3t2/+EgHzinF3lu2MrSf9KMn6CqgHJ3Hd6nNKPGKCW5qyE/5bDih5qhMfvUN/WLon3PCbHokqNNuJmo60GgbfvLt2fEunyPJJCP6AUwh7asnagnzjP1pxbcmmHExQSU3xnKRtp4XizwlMfCqsYNPtmQPKgb6LuH5JStEm1bUqc8Eg/Stkhx7dBAI8iIIrmdjdMafaMXNwl5LRaSlLrKilTecHAIzxmBWp0/UrwoQbR9vUmsSlcNvAdyRwr5EUGpDgOCCk95rJdW9OPapqbNy00Vy3sUQREZiatbfW7O4IZLqmXuC08napRqd44BG3iY3A447f2KCj0XozT7MeJcMtuuHO3bgVpLa2YtWw3bNJbQOyRSEXIJAV5SI5+lOodQvKFA0CjgUhU0omRSSTFAkpkUBhM8nypO+CZ70N4HBoAqYyCKLjHej3EnGBSAoye9AZAnIk0J/0Gkq944z50No9fpQU4MrNLSrmajoUQocH1FLUrOAaB+JFIU3NBCj2mKXunFBGWgDmozrc9qsFJjBNMOJzigrVIg0tsRGe88UtwCTkTTP4q2Q4G1uArKSsJBGQBkk9hzk4oJHRBQtLqFpSG/ASNqx2BPb+vyp3UdAsXbtLGnOJsXFDckMRtChP5kfPBHEfWl04fgGFKuLhvYlsKcU3JGwyd5mNyfQd8nsK22kKcc01h24t0W7ridy20AACf9ooMw5bapY2/h6xbt6iylJl2CopE8A/mB+vx4ptlwpUn/CNQ2CcWt4SRjA2r7fCtwpQ9KptU0Gwv0qWlvwHDJK2Ttk+o7/OgpzrbludmpMOWaQdhMbg4TP5SPL9xTydYaKitLiVBCckKACDmc/71Uai3e6CAh5xt2xUr8p94bRyNpOORxUJF7r120bbRtCatrNSpIcbKEqz3lQoNIz1ZaICUeOlyCRugg/X9zV3p+q2+oMqct1flJSUnBkenlWPtunepHm5uNQsLeeUMt7v2irGx6bftrlq5utXcX4RCg222EBQnifKg0wWTG7nmPKjJHPb0pAfblQI7nimw6QrEQQTM+VA8CQrB5MTRuEfl3Znmo6nx2IA9OxoJcBBEqJ8xigeV7qZkH0mkz/pFMSncSEkd80e8/qoKpJ3YHujOB8aWtRAAAn40TgAGB3P9aM/+2gShW3k55waUpZSrKgPnTRA8QUIBQtJEjw1GPlQSEvgJIIOTHH9xTa1OH8qUhACtxOII4PqPpgUq2ADTRAA3OZ9aZRl60ScpLTojtECgaXapddKXnHFQpoKDPKZzuHoe/b6U5a6YtLYUxaoZWUPAFzIbXukEDMJV6doxVjbja03txgDHwFS/wCZPqB+1BSWfS1m1cNvXi/xCmlqU0CICdxKik/qEkkA1ot4x70xTDeZmlqGKBwuJiO9MvK2pme44old/hTK/wAg+dBG1fT7HVbU2t8guNEhW2Yn6djwalFLZiEDAA+VR1f5iPhTyORQL2NpSCQT6A8U0tIBlI3Ypfc/Gi4SSOaBvYpJknA7A8U2swQJIB/m7VKcA2IMCSM1HcSkBEJGVZxzQNpKiuErB9Y70oq2mFqAMDE1WqUUhzaSPcPB+FKtfeMqySMzQTw8yqQl1JIORNL3Nf8AbN/So7aElElIJgHilbE/pT9KD//Z"/>
          <p:cNvSpPr>
            <a:spLocks noChangeAspect="1" noChangeArrowheads="1"/>
          </p:cNvSpPr>
          <p:nvPr/>
        </p:nvSpPr>
        <p:spPr bwMode="auto">
          <a:xfrm>
            <a:off x="63500" y="-611188"/>
            <a:ext cx="1381125" cy="12668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2" name="Picture 8" descr="http://t2.gstatic.com/images?q=tbn:ANd9GcQmyymMJPTagWs9oQSfx4NZyYQhzHqdD7Fmw868N-Hl-l0-f3fi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2238375" cy="2047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428604"/>
            <a:ext cx="3500462" cy="547842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Фрагмент №1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16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48DD4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Петушок мой золотой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48DD4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Будет верный сторож твой: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Коль кругом все будет мирно,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Так сидеть он будет смирно;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Но лишь чуть со стороны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Ожидать тебе войны,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Иль набега силы бранной,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Иль другой беды незваной,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Вмиг тогда мой петушок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Приподымет гребешок,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Закричит и встрепенется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 в то место обернется.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9124" y="428604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«Сказка о золотом петушке»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85723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2.Формализуем фрагмент текста: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500174"/>
            <a:ext cx="4572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Выделим ключевые фразы текста для определения типа алгоритмической структуры: </a:t>
            </a:r>
          </a:p>
          <a:p>
            <a:r>
              <a:rPr lang="ru-RU" dirty="0" smtClean="0"/>
              <a:t>   </a:t>
            </a:r>
            <a:r>
              <a:rPr lang="ru-RU" b="1" u="sng" dirty="0" smtClean="0"/>
              <a:t>условие </a:t>
            </a:r>
            <a:r>
              <a:rPr lang="en-US" dirty="0" smtClean="0"/>
              <a:t> -</a:t>
            </a:r>
            <a:r>
              <a:rPr lang="ru-RU" b="1" dirty="0" smtClean="0">
                <a:solidFill>
                  <a:srgbClr val="FF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Коль кругом все будет мирно</a:t>
            </a:r>
            <a:endParaRPr lang="ru-RU" dirty="0" smtClean="0"/>
          </a:p>
          <a:p>
            <a:r>
              <a:rPr lang="ru-RU" dirty="0" smtClean="0"/>
              <a:t>действие, выполняемое в  том случае, когда условие истинно (</a:t>
            </a:r>
            <a:r>
              <a:rPr lang="ru-RU" b="1" u="sng" dirty="0" smtClean="0"/>
              <a:t>ветвь </a:t>
            </a:r>
            <a:r>
              <a:rPr lang="en-US" b="1" u="sng" dirty="0" smtClean="0"/>
              <a:t>True</a:t>
            </a:r>
            <a:r>
              <a:rPr lang="en-US" dirty="0" smtClean="0"/>
              <a:t>) –</a:t>
            </a:r>
            <a:r>
              <a:rPr lang="ru-RU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Так сидеть он будет смирно</a:t>
            </a:r>
            <a:endParaRPr lang="en-US" b="1" dirty="0" smtClean="0">
              <a:solidFill>
                <a:srgbClr val="00B05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r>
              <a:rPr lang="ru-RU" dirty="0" smtClean="0"/>
              <a:t>действие, выполняемое в  том случае, когда условие ложно (</a:t>
            </a:r>
            <a:r>
              <a:rPr lang="ru-RU" b="1" u="sng" dirty="0" smtClean="0"/>
              <a:t>ветвь </a:t>
            </a:r>
            <a:r>
              <a:rPr lang="en-US" b="1" u="sng" dirty="0" smtClean="0"/>
              <a:t>False</a:t>
            </a:r>
            <a:r>
              <a:rPr lang="en-US" dirty="0" smtClean="0"/>
              <a:t>)</a:t>
            </a:r>
            <a:r>
              <a:rPr lang="ru-RU" dirty="0" smtClean="0"/>
              <a:t> -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Вмиг тогда мой петушок </a:t>
            </a:r>
            <a:endParaRPr lang="ru-RU" b="1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Приподымет гребешок, </a:t>
            </a:r>
            <a:endParaRPr lang="ru-RU" b="1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Закричит и встрепенется </a:t>
            </a:r>
            <a:endParaRPr lang="ru-RU" b="1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 в то место обернется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0" algn="l"/>
                <a:tab pos="177800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/>
              <a:t>Делаем вывод: Алгоритмическая структура «ветвление». Условный алгоритм.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b="1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 animBg="1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85728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ПОСТРОИМ БЛОК-СХЕМУ: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2972888" y="1664061"/>
            <a:ext cx="3106179" cy="199186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360898" y="1497164"/>
            <a:ext cx="331977" cy="1817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4362494" y="1000108"/>
            <a:ext cx="326966" cy="33197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57158" y="3738915"/>
            <a:ext cx="2288764" cy="74694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072066" y="3738915"/>
            <a:ext cx="3786214" cy="104740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Соединительная линия уступом 8"/>
          <p:cNvCxnSpPr>
            <a:stCxn id="4" idx="3"/>
          </p:cNvCxnSpPr>
          <p:nvPr/>
        </p:nvCxnSpPr>
        <p:spPr>
          <a:xfrm>
            <a:off x="6079067" y="2659991"/>
            <a:ext cx="1716573" cy="1078924"/>
          </a:xfrm>
          <a:prstGeom prst="bentConnector3">
            <a:avLst>
              <a:gd name="adj1" fmla="val 99981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12"/>
          <p:cNvCxnSpPr>
            <a:stCxn id="4" idx="1"/>
            <a:endCxn id="7" idx="0"/>
          </p:cNvCxnSpPr>
          <p:nvPr/>
        </p:nvCxnSpPr>
        <p:spPr>
          <a:xfrm rot="10800000" flipV="1">
            <a:off x="1501540" y="2659991"/>
            <a:ext cx="1471348" cy="107892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38057" y="2162026"/>
            <a:ext cx="1553090" cy="42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TRUE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60809" y="2162026"/>
            <a:ext cx="1553090" cy="429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FALSE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6" name="Соединительная линия уступом 23"/>
          <p:cNvCxnSpPr/>
          <p:nvPr/>
        </p:nvCxnSpPr>
        <p:spPr>
          <a:xfrm>
            <a:off x="1251507" y="4500571"/>
            <a:ext cx="6606641" cy="1071569"/>
          </a:xfrm>
          <a:prstGeom prst="bentConnector3">
            <a:avLst>
              <a:gd name="adj1" fmla="val 208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465241" y="5179229"/>
            <a:ext cx="785818" cy="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153412" y="5937351"/>
            <a:ext cx="746947" cy="1817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4362494" y="6311733"/>
            <a:ext cx="326966" cy="33197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43306" y="2071678"/>
            <a:ext cx="1643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Коль кругом все будет мирно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3786190"/>
            <a:ext cx="2143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Так сидеть он будет смирно</a:t>
            </a:r>
            <a:endParaRPr lang="en-US" b="1" dirty="0" smtClean="0">
              <a:solidFill>
                <a:schemeClr val="bg1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36433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Вмиг тогда мой петушок </a:t>
            </a:r>
            <a:endParaRPr lang="ru-RU" b="1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Приподымет гребешок, </a:t>
            </a:r>
            <a:endParaRPr lang="ru-RU" b="1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Закричит и встрепенется </a:t>
            </a:r>
            <a:endParaRPr lang="ru-RU" b="1" dirty="0" smtClean="0">
              <a:solidFill>
                <a:schemeClr val="bg1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И в то место обернется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6786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 обсудим: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428736"/>
            <a:ext cx="85011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Каким типам алгоритмических структур соответствуют текстовые фрагменты сказок А.С. Пушкина? (перечислите по порядку номеров фрагментов)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Можно ли считать наличие алгоритмических структур разного типа в сказках Пушкина доказательством естественнонаучного возникновения предмета информатика? (раздела алгоритмизация и программирование)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8572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Цель: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80724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Повторить типы основных  алгоритмических структур.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Научиться применять знания, умения и навыки, полученные в ходе изучения темы  курса информатики «Алгоритмизация и программирование» в нестандартной ситуации.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Получить подтверждение на практике тому, что информатика является предметом естественнонаучных дисциплин.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Группа 44"/>
          <p:cNvGrpSpPr/>
          <p:nvPr/>
        </p:nvGrpSpPr>
        <p:grpSpPr>
          <a:xfrm>
            <a:off x="1500166" y="214290"/>
            <a:ext cx="5357850" cy="6286544"/>
            <a:chOff x="2857488" y="142852"/>
            <a:chExt cx="2357454" cy="6286544"/>
          </a:xfrm>
        </p:grpSpPr>
        <p:sp>
          <p:nvSpPr>
            <p:cNvPr id="36" name="TextBox 35"/>
            <p:cNvSpPr txBox="1"/>
            <p:nvPr/>
          </p:nvSpPr>
          <p:spPr>
            <a:xfrm>
              <a:off x="3737604" y="3500438"/>
              <a:ext cx="882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……………………..</a:t>
              </a:r>
              <a:endParaRPr lang="ru-RU" dirty="0"/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2857488" y="142852"/>
              <a:ext cx="2357454" cy="6286544"/>
              <a:chOff x="2857488" y="142852"/>
              <a:chExt cx="2357454" cy="6286544"/>
            </a:xfrm>
          </p:grpSpPr>
          <p:sp>
            <p:nvSpPr>
              <p:cNvPr id="4" name="Блок-схема: знак завершения 3"/>
              <p:cNvSpPr/>
              <p:nvPr/>
            </p:nvSpPr>
            <p:spPr>
              <a:xfrm>
                <a:off x="3214678" y="142852"/>
                <a:ext cx="1928826" cy="500066"/>
              </a:xfrm>
              <a:prstGeom prst="flowChartTermina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начало</a:t>
                </a:r>
                <a:endParaRPr lang="ru-RU" sz="2000" dirty="0"/>
              </a:p>
            </p:txBody>
          </p:sp>
          <p:sp>
            <p:nvSpPr>
              <p:cNvPr id="5" name="Блок-схема: данные 4"/>
              <p:cNvSpPr/>
              <p:nvPr/>
            </p:nvSpPr>
            <p:spPr>
              <a:xfrm>
                <a:off x="3000364" y="928670"/>
                <a:ext cx="2214578" cy="571504"/>
              </a:xfrm>
              <a:prstGeom prst="flowChartInputOutp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Ввод данных</a:t>
                </a:r>
                <a:endParaRPr lang="ru-RU" sz="2000" dirty="0"/>
              </a:p>
            </p:txBody>
          </p:sp>
          <p:sp>
            <p:nvSpPr>
              <p:cNvPr id="6" name="Блок-схема: процесс 5"/>
              <p:cNvSpPr/>
              <p:nvPr/>
            </p:nvSpPr>
            <p:spPr>
              <a:xfrm>
                <a:off x="3143240" y="1785926"/>
                <a:ext cx="2000264" cy="64294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Действие1</a:t>
                </a:r>
                <a:endParaRPr lang="ru-RU" dirty="0"/>
              </a:p>
            </p:txBody>
          </p:sp>
          <p:sp>
            <p:nvSpPr>
              <p:cNvPr id="7" name="Блок-схема: процесс 6"/>
              <p:cNvSpPr/>
              <p:nvPr/>
            </p:nvSpPr>
            <p:spPr>
              <a:xfrm>
                <a:off x="3143240" y="2714620"/>
                <a:ext cx="2000264" cy="64294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Действие2</a:t>
                </a:r>
                <a:endParaRPr lang="ru-RU" dirty="0"/>
              </a:p>
            </p:txBody>
          </p:sp>
          <p:sp>
            <p:nvSpPr>
              <p:cNvPr id="8" name="Блок-схема: процесс 7"/>
              <p:cNvSpPr/>
              <p:nvPr/>
            </p:nvSpPr>
            <p:spPr>
              <a:xfrm>
                <a:off x="3143240" y="4143380"/>
                <a:ext cx="2000264" cy="642942"/>
              </a:xfrm>
              <a:prstGeom prst="flowChartProces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/>
                  <a:t>Действие</a:t>
                </a:r>
                <a:r>
                  <a:rPr lang="en-US" dirty="0" smtClean="0"/>
                  <a:t> N</a:t>
                </a:r>
                <a:endParaRPr lang="ru-RU" dirty="0"/>
              </a:p>
            </p:txBody>
          </p:sp>
          <p:sp>
            <p:nvSpPr>
              <p:cNvPr id="9" name="Блок-схема: данные 8"/>
              <p:cNvSpPr/>
              <p:nvPr/>
            </p:nvSpPr>
            <p:spPr>
              <a:xfrm>
                <a:off x="2928926" y="5072074"/>
                <a:ext cx="2214578" cy="571504"/>
              </a:xfrm>
              <a:prstGeom prst="flowChartInputOutp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В</a:t>
                </a:r>
                <a:r>
                  <a:rPr lang="ru-RU" sz="2000" dirty="0"/>
                  <a:t>ы</a:t>
                </a:r>
                <a:r>
                  <a:rPr lang="ru-RU" sz="2000" dirty="0" smtClean="0"/>
                  <a:t>вод данных</a:t>
                </a:r>
                <a:endParaRPr lang="ru-RU" sz="2000" dirty="0"/>
              </a:p>
            </p:txBody>
          </p:sp>
          <p:sp>
            <p:nvSpPr>
              <p:cNvPr id="10" name="Блок-схема: знак завершения 9"/>
              <p:cNvSpPr/>
              <p:nvPr/>
            </p:nvSpPr>
            <p:spPr>
              <a:xfrm>
                <a:off x="2857488" y="5929330"/>
                <a:ext cx="1928826" cy="500066"/>
              </a:xfrm>
              <a:prstGeom prst="flowChartTerminator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конец</a:t>
                </a:r>
                <a:endParaRPr lang="ru-RU" sz="2000" dirty="0"/>
              </a:p>
            </p:txBody>
          </p:sp>
          <p:cxnSp>
            <p:nvCxnSpPr>
              <p:cNvPr id="14" name="Прямая со стрелкой 13"/>
              <p:cNvCxnSpPr/>
              <p:nvPr/>
            </p:nvCxnSpPr>
            <p:spPr>
              <a:xfrm rot="5400000">
                <a:off x="4001290" y="785000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 стрелкой 32"/>
              <p:cNvCxnSpPr/>
              <p:nvPr/>
            </p:nvCxnSpPr>
            <p:spPr>
              <a:xfrm rot="5400000">
                <a:off x="3929852" y="2570950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 стрелкой 33"/>
              <p:cNvCxnSpPr/>
              <p:nvPr/>
            </p:nvCxnSpPr>
            <p:spPr>
              <a:xfrm rot="5400000">
                <a:off x="4001290" y="1642256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/>
              <p:nvPr/>
            </p:nvCxnSpPr>
            <p:spPr>
              <a:xfrm rot="5400000">
                <a:off x="3929852" y="3499644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 стрелкой 36"/>
              <p:cNvCxnSpPr/>
              <p:nvPr/>
            </p:nvCxnSpPr>
            <p:spPr>
              <a:xfrm rot="5400000">
                <a:off x="3929852" y="3999710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 стрелкой 37"/>
              <p:cNvCxnSpPr/>
              <p:nvPr/>
            </p:nvCxnSpPr>
            <p:spPr>
              <a:xfrm rot="5400000">
                <a:off x="3858414" y="5785660"/>
                <a:ext cx="285752" cy="1588"/>
              </a:xfrm>
              <a:prstGeom prst="straightConnector1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Прямая со стрелкой 39"/>
            <p:cNvCxnSpPr>
              <a:endCxn id="9" idx="1"/>
            </p:cNvCxnSpPr>
            <p:nvPr/>
          </p:nvCxnSpPr>
          <p:spPr>
            <a:xfrm rot="5400000">
              <a:off x="3911994" y="4910544"/>
              <a:ext cx="285751" cy="3730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286512" y="5786454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следование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142844" y="285728"/>
            <a:ext cx="8858312" cy="6357982"/>
            <a:chOff x="500034" y="285728"/>
            <a:chExt cx="7429552" cy="4857784"/>
          </a:xfrm>
        </p:grpSpPr>
        <p:sp>
          <p:nvSpPr>
            <p:cNvPr id="2" name="Блок-схема: решение 1"/>
            <p:cNvSpPr/>
            <p:nvPr/>
          </p:nvSpPr>
          <p:spPr>
            <a:xfrm>
              <a:off x="2786050" y="857232"/>
              <a:ext cx="2714644" cy="1714512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условие</a:t>
              </a:r>
              <a:endParaRPr lang="ru-RU" dirty="0"/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 rot="5400000">
              <a:off x="4001290" y="713562"/>
              <a:ext cx="28575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Блок-схема: узел 3"/>
            <p:cNvSpPr/>
            <p:nvPr/>
          </p:nvSpPr>
          <p:spPr>
            <a:xfrm>
              <a:off x="4000496" y="285728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Блок-схема: процесс 4"/>
            <p:cNvSpPr/>
            <p:nvPr/>
          </p:nvSpPr>
          <p:spPr>
            <a:xfrm>
              <a:off x="500034" y="2643182"/>
              <a:ext cx="2000264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Действие1</a:t>
              </a:r>
              <a:endParaRPr lang="ru-RU" dirty="0"/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5929322" y="2643182"/>
              <a:ext cx="2000264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 2</a:t>
              </a:r>
              <a:endParaRPr lang="ru-RU" dirty="0"/>
            </a:p>
          </p:txBody>
        </p:sp>
        <p:cxnSp>
          <p:nvCxnSpPr>
            <p:cNvPr id="8" name="Соединительная линия уступом 7"/>
            <p:cNvCxnSpPr>
              <a:stCxn id="2" idx="3"/>
            </p:cNvCxnSpPr>
            <p:nvPr/>
          </p:nvCxnSpPr>
          <p:spPr>
            <a:xfrm>
              <a:off x="5500694" y="1714488"/>
              <a:ext cx="1500198" cy="928694"/>
            </a:xfrm>
            <a:prstGeom prst="bentConnector3">
              <a:avLst>
                <a:gd name="adj1" fmla="val 99981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Соединительная линия уступом 12"/>
            <p:cNvCxnSpPr>
              <a:stCxn id="2" idx="1"/>
              <a:endCxn id="5" idx="0"/>
            </p:cNvCxnSpPr>
            <p:nvPr/>
          </p:nvCxnSpPr>
          <p:spPr>
            <a:xfrm rot="10800000" flipV="1">
              <a:off x="1500166" y="1714488"/>
              <a:ext cx="1285884" cy="928694"/>
            </a:xfrm>
            <a:prstGeom prst="bentConnector2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357290" y="128586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TRUE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72132" y="128586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FALSE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1500166" y="3286124"/>
              <a:ext cx="5430082" cy="929488"/>
              <a:chOff x="1500166" y="3286124"/>
              <a:chExt cx="5430082" cy="929488"/>
            </a:xfrm>
          </p:grpSpPr>
          <p:cxnSp>
            <p:nvCxnSpPr>
              <p:cNvPr id="24" name="Соединительная линия уступом 23"/>
              <p:cNvCxnSpPr>
                <a:stCxn id="5" idx="2"/>
              </p:cNvCxnSpPr>
              <p:nvPr/>
            </p:nvCxnSpPr>
            <p:spPr>
              <a:xfrm rot="16200000" flipH="1">
                <a:off x="3750463" y="1035827"/>
                <a:ext cx="928694" cy="5429288"/>
              </a:xfrm>
              <a:prstGeom prst="bentConnector2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>
                <a:stCxn id="6" idx="2"/>
              </p:cNvCxnSpPr>
              <p:nvPr/>
            </p:nvCxnSpPr>
            <p:spPr>
              <a:xfrm rot="5400000">
                <a:off x="6465107" y="3750471"/>
                <a:ext cx="928694" cy="1588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Прямая со стрелкой 30"/>
            <p:cNvCxnSpPr/>
            <p:nvPr/>
          </p:nvCxnSpPr>
          <p:spPr>
            <a:xfrm rot="5400000">
              <a:off x="3822695" y="4535495"/>
              <a:ext cx="64294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Блок-схема: узел 32"/>
            <p:cNvSpPr/>
            <p:nvPr/>
          </p:nvSpPr>
          <p:spPr>
            <a:xfrm>
              <a:off x="4000496" y="4857760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072066" y="5786454"/>
            <a:ext cx="40719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Ветвление. Условный алгоритм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Группа 58"/>
          <p:cNvGrpSpPr/>
          <p:nvPr/>
        </p:nvGrpSpPr>
        <p:grpSpPr>
          <a:xfrm>
            <a:off x="285720" y="428604"/>
            <a:ext cx="8572560" cy="6286544"/>
            <a:chOff x="285720" y="428604"/>
            <a:chExt cx="8572560" cy="5929354"/>
          </a:xfrm>
        </p:grpSpPr>
        <p:sp>
          <p:nvSpPr>
            <p:cNvPr id="2" name="Блок-схема: процесс 1"/>
            <p:cNvSpPr/>
            <p:nvPr/>
          </p:nvSpPr>
          <p:spPr>
            <a:xfrm>
              <a:off x="3357554" y="1000108"/>
              <a:ext cx="1571636" cy="857256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селектор</a:t>
              </a:r>
              <a:endParaRPr lang="ru-RU" dirty="0"/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 rot="5400000">
              <a:off x="4001290" y="856438"/>
              <a:ext cx="28575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Блок-схема: узел 3"/>
            <p:cNvSpPr/>
            <p:nvPr/>
          </p:nvSpPr>
          <p:spPr>
            <a:xfrm>
              <a:off x="4000496" y="428604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" name="Соединительная линия уступом 5"/>
            <p:cNvCxnSpPr>
              <a:stCxn id="2" idx="1"/>
            </p:cNvCxnSpPr>
            <p:nvPr/>
          </p:nvCxnSpPr>
          <p:spPr>
            <a:xfrm rot="10800000" flipV="1">
              <a:off x="1071538" y="1428736"/>
              <a:ext cx="2286016" cy="714380"/>
            </a:xfrm>
            <a:prstGeom prst="bentConnector3">
              <a:avLst>
                <a:gd name="adj1" fmla="val 100000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Блок-схема: процесс 8"/>
            <p:cNvSpPr/>
            <p:nvPr/>
          </p:nvSpPr>
          <p:spPr>
            <a:xfrm>
              <a:off x="285720" y="2143116"/>
              <a:ext cx="1714512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Действие1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43042" y="92867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1</a:t>
              </a:r>
            </a:p>
          </p:txBody>
        </p:sp>
        <p:cxnSp>
          <p:nvCxnSpPr>
            <p:cNvPr id="12" name="Соединительная линия уступом 11"/>
            <p:cNvCxnSpPr>
              <a:stCxn id="2" idx="3"/>
            </p:cNvCxnSpPr>
            <p:nvPr/>
          </p:nvCxnSpPr>
          <p:spPr>
            <a:xfrm>
              <a:off x="4929190" y="1428736"/>
              <a:ext cx="2928958" cy="785818"/>
            </a:xfrm>
            <a:prstGeom prst="bentConnector3">
              <a:avLst>
                <a:gd name="adj1" fmla="val 99951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Блок-схема: процесс 14"/>
            <p:cNvSpPr/>
            <p:nvPr/>
          </p:nvSpPr>
          <p:spPr>
            <a:xfrm>
              <a:off x="6858016" y="2214554"/>
              <a:ext cx="2000264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</a:t>
              </a:r>
              <a:r>
                <a:rPr lang="en-US" dirty="0" smtClean="0"/>
                <a:t> N</a:t>
              </a:r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57818" y="92867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N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Прямая со стрелкой 17"/>
            <p:cNvCxnSpPr>
              <a:endCxn id="19" idx="0"/>
            </p:cNvCxnSpPr>
            <p:nvPr/>
          </p:nvCxnSpPr>
          <p:spPr>
            <a:xfrm rot="5400000">
              <a:off x="2285984" y="2071678"/>
              <a:ext cx="1500198" cy="1071570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Блок-схема: процесс 18"/>
            <p:cNvSpPr/>
            <p:nvPr/>
          </p:nvSpPr>
          <p:spPr>
            <a:xfrm>
              <a:off x="1643042" y="3357562"/>
              <a:ext cx="1714512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</a:t>
              </a:r>
              <a:r>
                <a:rPr lang="en-US" dirty="0" smtClean="0"/>
                <a:t> 2</a:t>
              </a:r>
              <a:endParaRPr lang="ru-RU" dirty="0"/>
            </a:p>
          </p:txBody>
        </p:sp>
        <p:cxnSp>
          <p:nvCxnSpPr>
            <p:cNvPr id="20" name="Прямая со стрелкой 19"/>
            <p:cNvCxnSpPr>
              <a:stCxn id="2" idx="2"/>
              <a:endCxn id="23" idx="0"/>
            </p:cNvCxnSpPr>
            <p:nvPr/>
          </p:nvCxnSpPr>
          <p:spPr>
            <a:xfrm rot="16200000" flipH="1">
              <a:off x="3214678" y="2786058"/>
              <a:ext cx="2071702" cy="214314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Блок-схема: процесс 22"/>
            <p:cNvSpPr/>
            <p:nvPr/>
          </p:nvSpPr>
          <p:spPr>
            <a:xfrm>
              <a:off x="3500430" y="3929066"/>
              <a:ext cx="1714512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Действие</a:t>
              </a:r>
              <a:r>
                <a:rPr lang="en-US" dirty="0" smtClean="0"/>
                <a:t> 3</a:t>
              </a:r>
              <a:endParaRPr lang="ru-RU" dirty="0"/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 rot="16200000" flipH="1">
              <a:off x="4357686" y="2143116"/>
              <a:ext cx="1928826" cy="1357322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143108" y="2500306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2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00430" y="2928934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3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43570" y="3857628"/>
              <a:ext cx="1714512" cy="348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……………………..</a:t>
              </a:r>
              <a:endParaRPr lang="ru-RU" dirty="0"/>
            </a:p>
          </p:txBody>
        </p:sp>
        <p:cxnSp>
          <p:nvCxnSpPr>
            <p:cNvPr id="35" name="Прямая со стрелкой 34"/>
            <p:cNvCxnSpPr>
              <a:stCxn id="9" idx="2"/>
            </p:cNvCxnSpPr>
            <p:nvPr/>
          </p:nvCxnSpPr>
          <p:spPr>
            <a:xfrm rot="5400000">
              <a:off x="-214346" y="4143380"/>
              <a:ext cx="2714644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rot="5400000">
              <a:off x="1679555" y="4749809"/>
              <a:ext cx="1500198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 rot="5400000">
              <a:off x="3822695" y="5035561"/>
              <a:ext cx="928694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 rot="5400000">
              <a:off x="5608645" y="4821247"/>
              <a:ext cx="135732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 rot="5400000">
              <a:off x="6537339" y="4178305"/>
              <a:ext cx="2643206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1142976" y="5500702"/>
              <a:ext cx="6715172" cy="1588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 стрелкой 55"/>
            <p:cNvCxnSpPr>
              <a:endCxn id="57" idx="0"/>
            </p:cNvCxnSpPr>
            <p:nvPr/>
          </p:nvCxnSpPr>
          <p:spPr>
            <a:xfrm rot="5400000">
              <a:off x="4001290" y="5785660"/>
              <a:ext cx="571504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Блок-схема: узел 56"/>
            <p:cNvSpPr/>
            <p:nvPr/>
          </p:nvSpPr>
          <p:spPr>
            <a:xfrm>
              <a:off x="4143372" y="6072206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072066" y="5786454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Ветвление. Выбор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357159" y="142852"/>
            <a:ext cx="8358246" cy="6429420"/>
            <a:chOff x="1427935" y="785794"/>
            <a:chExt cx="5358643" cy="5072098"/>
          </a:xfrm>
        </p:grpSpPr>
        <p:sp>
          <p:nvSpPr>
            <p:cNvPr id="2" name="Блок-схема: подготовка 1"/>
            <p:cNvSpPr/>
            <p:nvPr/>
          </p:nvSpPr>
          <p:spPr>
            <a:xfrm>
              <a:off x="2714612" y="1357298"/>
              <a:ext cx="3500462" cy="1071570"/>
            </a:xfrm>
            <a:prstGeom prst="flowChartPrepa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Параметр цикла:= </a:t>
              </a:r>
            </a:p>
            <a:p>
              <a:pPr algn="ctr"/>
              <a:r>
                <a:rPr lang="ru-RU" dirty="0" smtClean="0"/>
                <a:t>(нач. знач, кон. </a:t>
              </a:r>
              <a:r>
                <a:rPr lang="ru-RU" dirty="0"/>
                <a:t>з</a:t>
              </a:r>
              <a:r>
                <a:rPr lang="ru-RU" dirty="0" smtClean="0"/>
                <a:t>нач.),1</a:t>
              </a:r>
              <a:endParaRPr lang="ru-RU" dirty="0"/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 rot="5400000">
              <a:off x="4215604" y="1213628"/>
              <a:ext cx="28575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Блок-схема: узел 3"/>
            <p:cNvSpPr/>
            <p:nvPr/>
          </p:nvSpPr>
          <p:spPr>
            <a:xfrm>
              <a:off x="4214810" y="785794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5" name="Прямая со стрелкой 4"/>
            <p:cNvCxnSpPr/>
            <p:nvPr/>
          </p:nvCxnSpPr>
          <p:spPr>
            <a:xfrm rot="5400000">
              <a:off x="4215604" y="2570950"/>
              <a:ext cx="285752" cy="1588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Блок-схема: процесс 5"/>
            <p:cNvSpPr/>
            <p:nvPr/>
          </p:nvSpPr>
          <p:spPr>
            <a:xfrm>
              <a:off x="3428992" y="2714620"/>
              <a:ext cx="2000264" cy="64294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Тело цикла</a:t>
              </a:r>
              <a:endParaRPr lang="ru-RU" dirty="0"/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1427935" y="1893083"/>
              <a:ext cx="3001189" cy="2179653"/>
              <a:chOff x="1427935" y="1893083"/>
              <a:chExt cx="3001189" cy="2179653"/>
            </a:xfrm>
          </p:grpSpPr>
          <p:cxnSp>
            <p:nvCxnSpPr>
              <p:cNvPr id="13" name="Соединительная линия уступом 12"/>
              <p:cNvCxnSpPr>
                <a:stCxn id="6" idx="2"/>
              </p:cNvCxnSpPr>
              <p:nvPr/>
            </p:nvCxnSpPr>
            <p:spPr>
              <a:xfrm rot="5400000">
                <a:off x="2571736" y="2214554"/>
                <a:ext cx="714380" cy="3000396"/>
              </a:xfrm>
              <a:prstGeom prst="bentConnector2">
                <a:avLst/>
              </a:prstGeom>
              <a:ln w="57150"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Соединительная линия уступом 15"/>
              <p:cNvCxnSpPr>
                <a:endCxn id="2" idx="1"/>
              </p:cNvCxnSpPr>
              <p:nvPr/>
            </p:nvCxnSpPr>
            <p:spPr>
              <a:xfrm rot="5400000" flipH="1" flipV="1">
                <a:off x="981447" y="2339571"/>
                <a:ext cx="2179653" cy="1286678"/>
              </a:xfrm>
              <a:prstGeom prst="bentConnector2">
                <a:avLst/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Группа 35"/>
            <p:cNvGrpSpPr/>
            <p:nvPr/>
          </p:nvGrpSpPr>
          <p:grpSpPr>
            <a:xfrm>
              <a:off x="4429124" y="1893083"/>
              <a:ext cx="2357454" cy="3679057"/>
              <a:chOff x="4429124" y="1893083"/>
              <a:chExt cx="2357454" cy="3679057"/>
            </a:xfrm>
          </p:grpSpPr>
          <p:cxnSp>
            <p:nvCxnSpPr>
              <p:cNvPr id="21" name="Shape 20"/>
              <p:cNvCxnSpPr>
                <a:stCxn id="2" idx="3"/>
              </p:cNvCxnSpPr>
              <p:nvPr/>
            </p:nvCxnSpPr>
            <p:spPr>
              <a:xfrm>
                <a:off x="6215074" y="1893083"/>
                <a:ext cx="571504" cy="2678925"/>
              </a:xfrm>
              <a:prstGeom prst="bentConnector2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Соединительная линия уступом 27"/>
              <p:cNvCxnSpPr/>
              <p:nvPr/>
            </p:nvCxnSpPr>
            <p:spPr>
              <a:xfrm rot="10800000" flipV="1">
                <a:off x="4429124" y="4572008"/>
                <a:ext cx="2357454" cy="1000132"/>
              </a:xfrm>
              <a:prstGeom prst="bentConnector3">
                <a:avLst>
                  <a:gd name="adj1" fmla="val 100036"/>
                </a:avLst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Блок-схема: узел 36"/>
            <p:cNvSpPr/>
            <p:nvPr/>
          </p:nvSpPr>
          <p:spPr>
            <a:xfrm>
              <a:off x="4286248" y="5572140"/>
              <a:ext cx="285752" cy="285752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7158" y="4929198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Цикл с параметром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 стрелкой 6"/>
          <p:cNvCxnSpPr/>
          <p:nvPr/>
        </p:nvCxnSpPr>
        <p:spPr>
          <a:xfrm rot="5400000">
            <a:off x="4505658" y="2852400"/>
            <a:ext cx="420616" cy="2181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12"/>
          <p:cNvCxnSpPr/>
          <p:nvPr/>
        </p:nvCxnSpPr>
        <p:spPr>
          <a:xfrm rot="5400000">
            <a:off x="2385876" y="2074578"/>
            <a:ext cx="974844" cy="4315619"/>
          </a:xfrm>
          <a:prstGeom prst="bentConnector2">
            <a:avLst/>
          </a:prstGeom>
          <a:ln w="5715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714348" y="214290"/>
            <a:ext cx="7358114" cy="6429420"/>
            <a:chOff x="714348" y="214290"/>
            <a:chExt cx="7358114" cy="6429420"/>
          </a:xfrm>
        </p:grpSpPr>
        <p:sp>
          <p:nvSpPr>
            <p:cNvPr id="2" name="Блок-схема: решение 1"/>
            <p:cNvSpPr/>
            <p:nvPr/>
          </p:nvSpPr>
          <p:spPr>
            <a:xfrm>
              <a:off x="2578404" y="845214"/>
              <a:ext cx="4218652" cy="1802641"/>
            </a:xfrm>
            <a:prstGeom prst="flowChartDecis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условие</a:t>
              </a:r>
              <a:endParaRPr lang="ru-RU" sz="2800" dirty="0"/>
            </a:p>
          </p:txBody>
        </p:sp>
        <p:cxnSp>
          <p:nvCxnSpPr>
            <p:cNvPr id="3" name="Прямая со стрелкой 2"/>
            <p:cNvCxnSpPr/>
            <p:nvPr/>
          </p:nvCxnSpPr>
          <p:spPr>
            <a:xfrm rot="5400000">
              <a:off x="4505658" y="637822"/>
              <a:ext cx="420616" cy="2181"/>
            </a:xfrm>
            <a:prstGeom prst="straightConnector1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Блок-схема: узел 3"/>
            <p:cNvSpPr/>
            <p:nvPr/>
          </p:nvSpPr>
          <p:spPr>
            <a:xfrm>
              <a:off x="4540567" y="214290"/>
              <a:ext cx="392433" cy="300441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3461377" y="3098516"/>
              <a:ext cx="2747029" cy="811188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Тело цикла</a:t>
              </a:r>
              <a:endParaRPr lang="ru-RU" sz="2800" dirty="0"/>
            </a:p>
          </p:txBody>
        </p:sp>
        <p:cxnSp>
          <p:nvCxnSpPr>
            <p:cNvPr id="11" name="Соединительная линия уступом 15"/>
            <p:cNvCxnSpPr/>
            <p:nvPr/>
          </p:nvCxnSpPr>
          <p:spPr>
            <a:xfrm rot="5400000" flipH="1" flipV="1">
              <a:off x="152516" y="2308368"/>
              <a:ext cx="2974358" cy="1850693"/>
            </a:xfrm>
            <a:prstGeom prst="bentConnector2">
              <a:avLst/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286248" y="2714620"/>
              <a:ext cx="1864056" cy="465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TRUE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4344351" y="1746535"/>
              <a:ext cx="3237570" cy="4641801"/>
              <a:chOff x="4429124" y="1893083"/>
              <a:chExt cx="2357454" cy="3679057"/>
            </a:xfrm>
          </p:grpSpPr>
          <p:cxnSp>
            <p:nvCxnSpPr>
              <p:cNvPr id="16" name="Shape 15"/>
              <p:cNvCxnSpPr/>
              <p:nvPr/>
            </p:nvCxnSpPr>
            <p:spPr>
              <a:xfrm>
                <a:off x="6215074" y="1893083"/>
                <a:ext cx="571504" cy="2678925"/>
              </a:xfrm>
              <a:prstGeom prst="bentConnector2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Соединительная линия уступом 16"/>
              <p:cNvCxnSpPr/>
              <p:nvPr/>
            </p:nvCxnSpPr>
            <p:spPr>
              <a:xfrm rot="10800000" flipV="1">
                <a:off x="4429124" y="4572008"/>
                <a:ext cx="2357454" cy="1000132"/>
              </a:xfrm>
              <a:prstGeom prst="bentConnector3">
                <a:avLst>
                  <a:gd name="adj1" fmla="val 100036"/>
                </a:avLst>
              </a:prstGeom>
              <a:ln w="57150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6208406" y="1205743"/>
              <a:ext cx="1864056" cy="465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FALSE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Блок-схема: узел 18"/>
            <p:cNvSpPr/>
            <p:nvPr/>
          </p:nvSpPr>
          <p:spPr>
            <a:xfrm>
              <a:off x="4148135" y="6343269"/>
              <a:ext cx="392433" cy="300441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57158" y="4929198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Цикл с предусловием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ешение 1"/>
          <p:cNvSpPr/>
          <p:nvPr/>
        </p:nvSpPr>
        <p:spPr>
          <a:xfrm>
            <a:off x="2571736" y="2285992"/>
            <a:ext cx="4290090" cy="1802641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условие</a:t>
            </a:r>
            <a:endParaRPr lang="ru-RU" sz="2800" dirty="0"/>
          </a:p>
        </p:txBody>
      </p:sp>
      <p:cxnSp>
        <p:nvCxnSpPr>
          <p:cNvPr id="3" name="Прямая со стрелкой 2"/>
          <p:cNvCxnSpPr>
            <a:stCxn id="5" idx="2"/>
            <a:endCxn id="2" idx="0"/>
          </p:cNvCxnSpPr>
          <p:nvPr/>
        </p:nvCxnSpPr>
        <p:spPr>
          <a:xfrm rot="5400000">
            <a:off x="4415139" y="1970062"/>
            <a:ext cx="617572" cy="14288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Блок-схема: узел 3"/>
          <p:cNvSpPr/>
          <p:nvPr/>
        </p:nvSpPr>
        <p:spPr>
          <a:xfrm>
            <a:off x="4540567" y="214290"/>
            <a:ext cx="392433" cy="3004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357554" y="857232"/>
            <a:ext cx="2747029" cy="81118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Тело цикла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4505658" y="709260"/>
            <a:ext cx="420616" cy="2181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5"/>
          <p:cNvCxnSpPr>
            <a:endCxn id="5" idx="1"/>
          </p:cNvCxnSpPr>
          <p:nvPr/>
        </p:nvCxnSpPr>
        <p:spPr>
          <a:xfrm rot="5400000" flipH="1" flipV="1">
            <a:off x="1560087" y="1417219"/>
            <a:ext cx="1951860" cy="1643074"/>
          </a:xfrm>
          <a:prstGeom prst="bentConnector2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357290" y="2786058"/>
            <a:ext cx="1864056" cy="46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FALSE</a:t>
            </a:r>
            <a:endParaRPr lang="ru-RU" b="1" dirty="0">
              <a:solidFill>
                <a:schemeClr val="bg1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929190" y="3178943"/>
            <a:ext cx="2428892" cy="3250453"/>
            <a:chOff x="4429124" y="1893083"/>
            <a:chExt cx="2357454" cy="3679057"/>
          </a:xfrm>
        </p:grpSpPr>
        <p:cxnSp>
          <p:nvCxnSpPr>
            <p:cNvPr id="17" name="Shape 16"/>
            <p:cNvCxnSpPr/>
            <p:nvPr/>
          </p:nvCxnSpPr>
          <p:spPr>
            <a:xfrm>
              <a:off x="6215074" y="1893083"/>
              <a:ext cx="571504" cy="2678925"/>
            </a:xfrm>
            <a:prstGeom prst="bentConnector2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Соединительная линия уступом 17"/>
            <p:cNvCxnSpPr/>
            <p:nvPr/>
          </p:nvCxnSpPr>
          <p:spPr>
            <a:xfrm rot="10800000" flipV="1">
              <a:off x="4429124" y="4572008"/>
              <a:ext cx="2357454" cy="1000132"/>
            </a:xfrm>
            <a:prstGeom prst="bentConnector3">
              <a:avLst>
                <a:gd name="adj1" fmla="val 100036"/>
              </a:avLst>
            </a:prstGeom>
            <a:ln w="571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6000760" y="2714620"/>
            <a:ext cx="1864056" cy="46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TRUE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4714876" y="6429396"/>
            <a:ext cx="392433" cy="30044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714480" y="3214686"/>
            <a:ext cx="928694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7158" y="4929198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Цикл с постусловием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142852"/>
            <a:ext cx="85011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Courier New" pitchFamily="49" charset="0"/>
              </a:rPr>
              <a:t>Творческое задание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Courier New" pitchFamily="49" charset="0"/>
              </a:rPr>
              <a:t>Определите фрагмент, какой  сказки А.С. Пушкина представлен в тексте?</a:t>
            </a: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Courier New" pitchFamily="49" charset="0"/>
              </a:rPr>
              <a:t>Формализуйте фрагмент сказки по следующему алгоритму:</a:t>
            </a: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81025" algn="l"/>
                <a:tab pos="99060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714375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90600" algn="l"/>
                <a:tab pos="116205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Courier New" pitchFamily="49" charset="0"/>
              </a:rPr>
              <a:t>Определить тип алгоритмической структуры.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714375" marR="0" lvl="0" indent="47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990600" algn="l"/>
                <a:tab pos="1162050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Courier New" pitchFamily="49" charset="0"/>
              </a:rPr>
              <a:t>Построить блок-схему.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394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Alexandra</dc:creator>
  <cp:lastModifiedBy>Мария Власенко</cp:lastModifiedBy>
  <cp:revision>35</cp:revision>
  <dcterms:created xsi:type="dcterms:W3CDTF">2011-10-18T06:49:14Z</dcterms:created>
  <dcterms:modified xsi:type="dcterms:W3CDTF">2022-04-14T13:27:26Z</dcterms:modified>
</cp:coreProperties>
</file>