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74" r:id="rId3"/>
    <p:sldId id="258" r:id="rId4"/>
    <p:sldId id="259" r:id="rId5"/>
    <p:sldId id="268" r:id="rId6"/>
    <p:sldId id="269" r:id="rId7"/>
    <p:sldId id="270" r:id="rId8"/>
    <p:sldId id="271" r:id="rId9"/>
    <p:sldId id="272" r:id="rId10"/>
    <p:sldId id="261" r:id="rId11"/>
    <p:sldId id="260" r:id="rId12"/>
    <p:sldId id="273" r:id="rId13"/>
    <p:sldId id="264" r:id="rId14"/>
    <p:sldId id="266" r:id="rId15"/>
    <p:sldId id="256" r:id="rId16"/>
    <p:sldId id="265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CB3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22B78-DAA7-4135-9A29-9DC6B602298F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FB1BB0-1DA9-4464-A2B2-17EBC62C05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FB1BB0-1DA9-4464-A2B2-17EBC62C051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FB1BB0-1DA9-4464-A2B2-17EBC62C051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0C75-B9C3-4B1A-A40E-EFD63041021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C752E-0341-43E2-ADF1-4345EFE30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0C75-B9C3-4B1A-A40E-EFD63041021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C752E-0341-43E2-ADF1-4345EFE30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0C75-B9C3-4B1A-A40E-EFD63041021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C752E-0341-43E2-ADF1-4345EFE30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0C75-B9C3-4B1A-A40E-EFD63041021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C752E-0341-43E2-ADF1-4345EFE30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0C75-B9C3-4B1A-A40E-EFD63041021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C752E-0341-43E2-ADF1-4345EFE30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0C75-B9C3-4B1A-A40E-EFD63041021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C752E-0341-43E2-ADF1-4345EFE30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0C75-B9C3-4B1A-A40E-EFD63041021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C752E-0341-43E2-ADF1-4345EFE30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0C75-B9C3-4B1A-A40E-EFD63041021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C752E-0341-43E2-ADF1-4345EFE30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0C75-B9C3-4B1A-A40E-EFD63041021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C752E-0341-43E2-ADF1-4345EFE30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0C75-B9C3-4B1A-A40E-EFD63041021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C752E-0341-43E2-ADF1-4345EFE30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80C75-B9C3-4B1A-A40E-EFD63041021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C752E-0341-43E2-ADF1-4345EFE30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80C75-B9C3-4B1A-A40E-EFD630410214}" type="datetimeFigureOut">
              <a:rPr lang="ru-RU" smtClean="0"/>
              <a:pPr/>
              <a:t>31.03.2017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C752E-0341-43E2-ADF1-4345EFE30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ampir-12.ru/data/images/proekt-karkas-dom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548680"/>
            <a:ext cx="8096035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04502" y="1936326"/>
            <a:ext cx="8939498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There </a:t>
            </a:r>
            <a:r>
              <a:rPr kumimoji="0" lang="en-US" sz="3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is 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</a:t>
            </a:r>
            <a:r>
              <a:rPr kumimoji="0" lang="en-US" sz="3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sofa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the living room.</a:t>
            </a:r>
            <a:endParaRPr kumimoji="0" lang="ru-RU" sz="3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There </a:t>
            </a:r>
            <a:r>
              <a:rPr kumimoji="0" lang="en-US" sz="3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are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some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cushions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the living room.</a:t>
            </a:r>
            <a:endParaRPr kumimoji="0" lang="ru-RU" sz="3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There </a:t>
            </a:r>
            <a:r>
              <a:rPr kumimoji="0" lang="en-US" sz="3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aren’t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any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chairs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the living room.</a:t>
            </a:r>
            <a:endParaRPr kumimoji="0" lang="ru-RU" sz="3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Are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there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any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books</a:t>
            </a:r>
            <a:r>
              <a:rPr kumimoji="0" lang="en-US" sz="3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the living room? </a:t>
            </a:r>
            <a:endParaRPr kumimoji="0" lang="en-US" sz="3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ex. 3 p. 18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Types of the sentences: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1772816"/>
            <a:ext cx="806489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Affirmative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=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Утвердительное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(+)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Interrogative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(question)   =                </a:t>
            </a:r>
            <a:b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Вопросительное 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(?)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Negative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=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Отрицательное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(-)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4201" y="2060848"/>
            <a:ext cx="9099799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There </a:t>
            </a:r>
            <a:r>
              <a:rPr kumimoji="0" lang="en-US" sz="3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is 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</a:t>
            </a:r>
            <a:r>
              <a:rPr kumimoji="0" lang="en-US" sz="3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sofa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the living room. -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?</a:t>
            </a:r>
            <a:endParaRPr kumimoji="0" lang="ru-RU" sz="3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There </a:t>
            </a:r>
            <a:r>
              <a:rPr kumimoji="0" lang="en-US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are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some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cushions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the living room</a:t>
            </a: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-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3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There </a:t>
            </a:r>
            <a:r>
              <a:rPr kumimoji="0" lang="en-US" sz="3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aren’t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any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chairs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the living room.-</a:t>
            </a:r>
            <a:r>
              <a:rPr kumimoji="0" lang="en-US" sz="3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r>
              <a:rPr kumimoji="0" lang="en-US" sz="3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3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Are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there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any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books</a:t>
            </a:r>
            <a:r>
              <a:rPr kumimoji="0" lang="en-US" sz="3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the living room? - </a:t>
            </a:r>
            <a:r>
              <a:rPr kumimoji="0" lang="en-US" sz="3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en-US" sz="3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Types of the sentences: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35088" y="1556792"/>
            <a:ext cx="8208912" cy="4525963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50000"/>
              </a:lnSpc>
            </a:pPr>
            <a:r>
              <a:rPr lang="en-US" sz="4000" b="1" dirty="0" smtClean="0"/>
              <a:t>We use              in the singular.</a:t>
            </a:r>
          </a:p>
          <a:p>
            <a:pPr lvl="0">
              <a:lnSpc>
                <a:spcPct val="150000"/>
              </a:lnSpc>
              <a:buNone/>
            </a:pPr>
            <a:r>
              <a:rPr lang="en-US" sz="4000" dirty="0" smtClean="0"/>
              <a:t>    (singular – </a:t>
            </a:r>
            <a:r>
              <a:rPr lang="ru-RU" sz="4000" dirty="0" smtClean="0"/>
              <a:t>ед. ч.  существительного</a:t>
            </a:r>
            <a:r>
              <a:rPr lang="en-US" sz="4000" dirty="0" smtClean="0"/>
              <a:t>)</a:t>
            </a:r>
            <a:endParaRPr lang="ru-RU" sz="4000" dirty="0" smtClean="0"/>
          </a:p>
          <a:p>
            <a:pPr lvl="0">
              <a:lnSpc>
                <a:spcPct val="150000"/>
              </a:lnSpc>
            </a:pPr>
            <a:r>
              <a:rPr lang="en-US" sz="4000" b="1" dirty="0" smtClean="0"/>
              <a:t>We use                in affirmative plural.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(plural – </a:t>
            </a:r>
            <a:r>
              <a:rPr lang="ru-RU" sz="4000" dirty="0" smtClean="0"/>
              <a:t>мн. ч. существительного</a:t>
            </a:r>
            <a:r>
              <a:rPr lang="en-US" sz="4000" dirty="0" smtClean="0"/>
              <a:t>)</a:t>
            </a:r>
            <a:endParaRPr lang="ru-RU" sz="4000" dirty="0" smtClean="0"/>
          </a:p>
          <a:p>
            <a:pPr lvl="0">
              <a:lnSpc>
                <a:spcPct val="150000"/>
              </a:lnSpc>
            </a:pPr>
            <a:r>
              <a:rPr lang="en-US" sz="4000" b="1" dirty="0" smtClean="0"/>
              <a:t>We use              in the negative and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                                                    </a:t>
            </a:r>
            <a:r>
              <a:rPr lang="en-US" sz="4000" b="1" dirty="0" smtClean="0"/>
              <a:t>interrogative.</a:t>
            </a:r>
            <a:endParaRPr lang="ru-RU" sz="4000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71800" y="1628800"/>
            <a:ext cx="11756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a/an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3140968"/>
            <a:ext cx="1340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some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4581128"/>
            <a:ext cx="9480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any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a/an, some, any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-?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Types of the sentences: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7544" y="1849179"/>
            <a:ext cx="8064896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Affirmative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=</a:t>
            </a:r>
            <a:r>
              <a:rPr kumimoji="0" lang="en-US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en-US" sz="4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5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</a:t>
            </a:r>
            <a:endParaRPr kumimoji="0" lang="en-US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Interrogative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  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Negative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=</a:t>
            </a:r>
            <a:r>
              <a:rPr kumimoji="0" lang="en-US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en-US" sz="5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</a:t>
            </a:r>
            <a:endParaRPr kumimoji="0" 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Singular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4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and</a:t>
            </a:r>
            <a:r>
              <a:rPr kumimoji="0" lang="en-US" sz="40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40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plural</a:t>
            </a:r>
            <a:r>
              <a:rPr kumimoji="0" lang="en-US" sz="40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40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form 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fb.ru/misc/i/gallery/26186/8807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556792"/>
            <a:ext cx="8277388" cy="48245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548680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Prepositions of place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1844824"/>
            <a:ext cx="813690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i="1" dirty="0" smtClean="0">
                <a:solidFill>
                  <a:srgbClr val="7030A0"/>
                </a:solidFill>
              </a:rPr>
              <a:t>For example: </a:t>
            </a:r>
            <a:endParaRPr lang="ru-RU" sz="6000" b="1" i="1" dirty="0" smtClean="0">
              <a:solidFill>
                <a:srgbClr val="7030A0"/>
              </a:solidFill>
            </a:endParaRPr>
          </a:p>
          <a:p>
            <a:pPr algn="ctr"/>
            <a:r>
              <a:rPr lang="en-US" sz="5400" b="1" dirty="0" smtClean="0"/>
              <a:t>There is </a:t>
            </a:r>
            <a:r>
              <a:rPr lang="en-US" sz="5400" b="1" dirty="0" smtClean="0">
                <a:solidFill>
                  <a:srgbClr val="FF0000"/>
                </a:solidFill>
              </a:rPr>
              <a:t>a</a:t>
            </a:r>
            <a:r>
              <a:rPr lang="en-US" sz="5400" b="1" dirty="0" smtClean="0"/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clock</a:t>
            </a:r>
            <a:r>
              <a:rPr lang="en-US" sz="5400" b="1" dirty="0" smtClean="0"/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on</a:t>
            </a:r>
            <a:r>
              <a:rPr lang="en-US" sz="5400" b="1" dirty="0" smtClean="0"/>
              <a:t> the </a:t>
            </a:r>
            <a:r>
              <a:rPr lang="en-US" sz="5400" b="1" dirty="0" smtClean="0">
                <a:solidFill>
                  <a:srgbClr val="FF0000"/>
                </a:solidFill>
              </a:rPr>
              <a:t>wall</a:t>
            </a:r>
            <a:r>
              <a:rPr lang="en-US" sz="5400" b="1" dirty="0" smtClean="0"/>
              <a:t>.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692696"/>
            <a:ext cx="7920880" cy="531805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err="1" smtClean="0">
                <a:solidFill>
                  <a:schemeClr val="accent4">
                    <a:lumMod val="50000"/>
                  </a:schemeClr>
                </a:solidFill>
              </a:rPr>
              <a:t>H.w</a:t>
            </a:r>
            <a:r>
              <a:rPr lang="en-US" sz="4000" b="1" dirty="0" smtClean="0">
                <a:solidFill>
                  <a:schemeClr val="accent4">
                    <a:lumMod val="50000"/>
                  </a:schemeClr>
                </a:solidFill>
              </a:rPr>
              <a:t>. – ex. 10 p. 19 (b.)</a:t>
            </a:r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/>
              <a:t>Draw a plan of your living room. </a:t>
            </a:r>
          </a:p>
          <a:p>
            <a:pPr algn="ctr">
              <a:buNone/>
            </a:pPr>
            <a:r>
              <a:rPr lang="en-US" sz="4000" dirty="0" smtClean="0"/>
              <a:t>Write a description of it </a:t>
            </a:r>
          </a:p>
          <a:p>
            <a:pPr algn="ctr">
              <a:buNone/>
            </a:pPr>
            <a:r>
              <a:rPr lang="en-US" sz="4000" dirty="0" smtClean="0"/>
              <a:t>based on the plan.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2060"/>
                </a:solidFill>
              </a:rPr>
              <a:t>My place</a:t>
            </a:r>
            <a:endParaRPr lang="ru-RU" sz="60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www.uchportal.ru/_ld/405/134122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484784"/>
            <a:ext cx="6552728" cy="4921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expansi.ru/sites/default/files/primer-dizajna-gostinoj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60648"/>
            <a:ext cx="4392488" cy="2808312"/>
          </a:xfrm>
          <a:prstGeom prst="rect">
            <a:avLst/>
          </a:prstGeom>
          <a:noFill/>
        </p:spPr>
      </p:pic>
      <p:pic>
        <p:nvPicPr>
          <p:cNvPr id="7" name="Picture 6" descr="http://www.interkiev.net/wp-content/uploads/2013/03/zzz_043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3721953"/>
            <a:ext cx="3816424" cy="2927522"/>
          </a:xfrm>
          <a:prstGeom prst="rect">
            <a:avLst/>
          </a:prstGeom>
          <a:noFill/>
        </p:spPr>
      </p:pic>
      <p:pic>
        <p:nvPicPr>
          <p:cNvPr id="15364" name="Picture 4" descr="http://samdizajner.ru/wp-content/uploads/neobichnaja_kuhnja-1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8024" y="2852936"/>
            <a:ext cx="4032448" cy="296920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716016" y="476672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Rounded MT Bold" pitchFamily="34" charset="0"/>
              </a:rPr>
              <a:t>Living room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3212976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 Rounded MT Bold" pitchFamily="34" charset="0"/>
              </a:rPr>
              <a:t>D</a:t>
            </a:r>
            <a:r>
              <a:rPr lang="en-US" sz="2800" dirty="0" smtClean="0">
                <a:latin typeface="Arial Rounded MT Bold" pitchFamily="34" charset="0"/>
              </a:rPr>
              <a:t>ining room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292080" y="2204864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itchFamily="34" charset="0"/>
              </a:rPr>
              <a:t>Kitchen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lookathome.ru/wp-content/uploads/2016/05/4-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088" y="4092893"/>
            <a:ext cx="3384376" cy="2707501"/>
          </a:xfrm>
          <a:prstGeom prst="rect">
            <a:avLst/>
          </a:prstGeom>
          <a:noFill/>
        </p:spPr>
      </p:pic>
      <p:pic>
        <p:nvPicPr>
          <p:cNvPr id="8" name="Picture 4" descr="http://www.comfortclub.ru/_pu/7/3760758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4405" y="332656"/>
            <a:ext cx="3840426" cy="2880319"/>
          </a:xfrm>
          <a:prstGeom prst="rect">
            <a:avLst/>
          </a:prstGeom>
          <a:noFill/>
        </p:spPr>
      </p:pic>
      <p:pic>
        <p:nvPicPr>
          <p:cNvPr id="16392" name="Picture 8" descr="http://www.interiordesignforhouses.com/wp-content/uploads/images/28161-wonderful-modern-bedroom-design-ideas-12_1280x7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636912"/>
            <a:ext cx="4824536" cy="331686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71600" y="1916832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itchFamily="34" charset="0"/>
              </a:rPr>
              <a:t>Bedroom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1691680" y="260648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latin typeface="Arial Rounded MT Bold" pitchFamily="34" charset="0"/>
              </a:rPr>
              <a:t>Bathroom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292080" y="3429000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itchFamily="34" charset="0"/>
              </a:rPr>
              <a:t>Study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476672"/>
            <a:ext cx="7427168" cy="579350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5400" b="1" dirty="0" smtClean="0">
                <a:solidFill>
                  <a:srgbClr val="FF0000"/>
                </a:solidFill>
              </a:rPr>
              <a:t>1. Living room</a:t>
            </a:r>
          </a:p>
          <a:p>
            <a:pPr>
              <a:buNone/>
            </a:pPr>
            <a:r>
              <a:rPr lang="en-US" sz="5400" b="1" dirty="0" smtClean="0">
                <a:solidFill>
                  <a:srgbClr val="00B050"/>
                </a:solidFill>
              </a:rPr>
              <a:t>2. Kitchen</a:t>
            </a:r>
          </a:p>
          <a:p>
            <a:pPr>
              <a:buNone/>
            </a:pPr>
            <a:r>
              <a:rPr lang="en-US" sz="5400" b="1" dirty="0" smtClean="0">
                <a:solidFill>
                  <a:srgbClr val="0070C0"/>
                </a:solidFill>
              </a:rPr>
              <a:t>3. Dining room</a:t>
            </a:r>
          </a:p>
          <a:p>
            <a:pPr>
              <a:buNone/>
            </a:pPr>
            <a:r>
              <a:rPr lang="en-US" sz="5400" b="1" dirty="0" smtClean="0">
                <a:solidFill>
                  <a:schemeClr val="bg2">
                    <a:lumMod val="25000"/>
                  </a:schemeClr>
                </a:solidFill>
              </a:rPr>
              <a:t>4. Bathroom </a:t>
            </a:r>
          </a:p>
          <a:p>
            <a:pPr>
              <a:buNone/>
            </a:pPr>
            <a:r>
              <a:rPr lang="en-US" sz="5400" b="1" dirty="0" smtClean="0">
                <a:solidFill>
                  <a:schemeClr val="accent5">
                    <a:lumMod val="50000"/>
                  </a:schemeClr>
                </a:solidFill>
              </a:rPr>
              <a:t>5. Bedroom</a:t>
            </a:r>
          </a:p>
          <a:p>
            <a:pPr>
              <a:buNone/>
            </a:pPr>
            <a:r>
              <a:rPr lang="en-US" sz="5400" b="1" dirty="0" smtClean="0">
                <a:solidFill>
                  <a:srgbClr val="C00000"/>
                </a:solidFill>
              </a:rPr>
              <a:t>6. Study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Dec/07/c09cabd7bdf14d2c89cef0ecd78fda19/mini_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60648"/>
            <a:ext cx="4536504" cy="3380140"/>
          </a:xfrm>
          <a:prstGeom prst="rect">
            <a:avLst/>
          </a:prstGeom>
          <a:noFill/>
        </p:spPr>
      </p:pic>
      <p:pic>
        <p:nvPicPr>
          <p:cNvPr id="1028" name="Picture 4" descr="http://storage_01.startwish.ru/images/67/f1/2863/1324117cc11dfcc33d8f2663dab175f0e8ac_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836712"/>
            <a:ext cx="3878561" cy="4828084"/>
          </a:xfrm>
          <a:prstGeom prst="rect">
            <a:avLst/>
          </a:prstGeom>
          <a:noFill/>
        </p:spPr>
      </p:pic>
      <p:pic>
        <p:nvPicPr>
          <p:cNvPr id="1030" name="Picture 6" descr="http://texstilstore.ru/files/galleries/473/787/src_popup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2" y="3136065"/>
            <a:ext cx="4320480" cy="37219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orlds-interior.ru/wp-content/uploads/2014/06/platyanoj-shkaf-4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0"/>
            <a:ext cx="3861048" cy="3861048"/>
          </a:xfrm>
          <a:prstGeom prst="rect">
            <a:avLst/>
          </a:prstGeom>
          <a:noFill/>
        </p:spPr>
      </p:pic>
      <p:pic>
        <p:nvPicPr>
          <p:cNvPr id="29700" name="Picture 4" descr="http://millionidei.ru/statii/111/1/19/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98466" y="260648"/>
            <a:ext cx="3089862" cy="4176464"/>
          </a:xfrm>
          <a:prstGeom prst="rect">
            <a:avLst/>
          </a:prstGeom>
          <a:noFill/>
        </p:spPr>
      </p:pic>
      <p:pic>
        <p:nvPicPr>
          <p:cNvPr id="29702" name="Picture 6" descr="http://www.prostor-mebel.ru/img/site/gallery/gallery_116_library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43808" y="3368763"/>
            <a:ext cx="2833898" cy="348923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postroy-prosto.ru/wp-content/uploads/2015/11/Rakovina-dlya-vannoy-foto-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04990" y="332657"/>
            <a:ext cx="4471466" cy="2520280"/>
          </a:xfrm>
          <a:prstGeom prst="rect">
            <a:avLst/>
          </a:prstGeom>
          <a:noFill/>
        </p:spPr>
      </p:pic>
      <p:pic>
        <p:nvPicPr>
          <p:cNvPr id="30724" name="Picture 4" descr="http://stopmakler.com/uploads/img/2013/01/a99585797f207e70488a20c142703f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3514200"/>
            <a:ext cx="4347388" cy="2767735"/>
          </a:xfrm>
          <a:prstGeom prst="rect">
            <a:avLst/>
          </a:prstGeom>
          <a:noFill/>
        </p:spPr>
      </p:pic>
      <p:pic>
        <p:nvPicPr>
          <p:cNvPr id="30726" name="Picture 6" descr="http://mywishlist.ru/pic/i/wish/orig/004/710/637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1412776"/>
            <a:ext cx="3672408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media.vorotila.ru/ru/items/t1@dc3b44e7-28c5-4078-b15b-4ae5cc3d17ca/Plita-Bosch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04664"/>
            <a:ext cx="4104456" cy="4104456"/>
          </a:xfrm>
          <a:prstGeom prst="rect">
            <a:avLst/>
          </a:prstGeom>
          <a:noFill/>
        </p:spPr>
      </p:pic>
      <p:pic>
        <p:nvPicPr>
          <p:cNvPr id="31748" name="Picture 4" descr="http://prodavajka.ru/uf/classifieds/15381-classifieds-%D1%85%D0%BE%D0%BB%D0%BE%D0%B4%D0%B8%D0%BB%D1%8C%D0%BD%D0%B8%D0%B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332656"/>
            <a:ext cx="4191000" cy="587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222</Words>
  <Application>Microsoft Office PowerPoint</Application>
  <PresentationFormat>Экран (4:3)</PresentationFormat>
  <Paragraphs>55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My place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ex. 3 p. 18</vt:lpstr>
      <vt:lpstr>Types of the sentences:</vt:lpstr>
      <vt:lpstr>Types of the sentences:</vt:lpstr>
      <vt:lpstr>a/an, some, any -?</vt:lpstr>
      <vt:lpstr>Types of the sentences: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manager</dc:creator>
  <cp:lastModifiedBy>manager</cp:lastModifiedBy>
  <cp:revision>61</cp:revision>
  <dcterms:created xsi:type="dcterms:W3CDTF">2016-09-27T19:31:55Z</dcterms:created>
  <dcterms:modified xsi:type="dcterms:W3CDTF">2017-03-31T12:14:18Z</dcterms:modified>
</cp:coreProperties>
</file>