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58" r:id="rId4"/>
    <p:sldId id="259" r:id="rId5"/>
    <p:sldId id="261" r:id="rId6"/>
    <p:sldId id="260" r:id="rId7"/>
    <p:sldId id="257" r:id="rId8"/>
    <p:sldId id="262" r:id="rId9"/>
    <p:sldId id="265" r:id="rId10"/>
    <p:sldId id="263" r:id="rId11"/>
    <p:sldId id="264" r:id="rId12"/>
    <p:sldId id="271" r:id="rId13"/>
    <p:sldId id="270" r:id="rId14"/>
    <p:sldId id="273" r:id="rId15"/>
    <p:sldId id="272" r:id="rId16"/>
    <p:sldId id="274" r:id="rId17"/>
    <p:sldId id="275" r:id="rId18"/>
    <p:sldId id="269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14" autoAdjust="0"/>
    <p:restoredTop sz="94660"/>
  </p:normalViewPr>
  <p:slideViewPr>
    <p:cSldViewPr>
      <p:cViewPr varScale="1">
        <p:scale>
          <a:sx n="103" d="100"/>
          <a:sy n="103" d="100"/>
        </p:scale>
        <p:origin x="-21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DEB27-A960-4593-BF62-AC3719296194}" type="datetimeFigureOut">
              <a:rPr lang="en-US" smtClean="0"/>
              <a:pPr/>
              <a:t>11/30/2015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48F78-9901-4003-AF33-B52B5C8B36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DEB27-A960-4593-BF62-AC3719296194}" type="datetimeFigureOut">
              <a:rPr lang="en-US" smtClean="0"/>
              <a:pPr/>
              <a:t>11/30/2015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48F78-9901-4003-AF33-B52B5C8B36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DEB27-A960-4593-BF62-AC3719296194}" type="datetimeFigureOut">
              <a:rPr lang="en-US" smtClean="0"/>
              <a:pPr/>
              <a:t>11/30/2015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48F78-9901-4003-AF33-B52B5C8B36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DEB27-A960-4593-BF62-AC3719296194}" type="datetimeFigureOut">
              <a:rPr lang="en-US" smtClean="0"/>
              <a:pPr/>
              <a:t>11/30/2015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48F78-9901-4003-AF33-B52B5C8B36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DEB27-A960-4593-BF62-AC3719296194}" type="datetimeFigureOut">
              <a:rPr lang="en-US" smtClean="0"/>
              <a:pPr/>
              <a:t>11/30/2015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48F78-9901-4003-AF33-B52B5C8B36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DEB27-A960-4593-BF62-AC3719296194}" type="datetimeFigureOut">
              <a:rPr lang="en-US" smtClean="0"/>
              <a:pPr/>
              <a:t>11/30/2015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48F78-9901-4003-AF33-B52B5C8B36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DEB27-A960-4593-BF62-AC3719296194}" type="datetimeFigureOut">
              <a:rPr lang="en-US" smtClean="0"/>
              <a:pPr/>
              <a:t>11/30/2015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48F78-9901-4003-AF33-B52B5C8B36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DEB27-A960-4593-BF62-AC3719296194}" type="datetimeFigureOut">
              <a:rPr lang="en-US" smtClean="0"/>
              <a:pPr/>
              <a:t>11/30/2015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48F78-9901-4003-AF33-B52B5C8B36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DEB27-A960-4593-BF62-AC3719296194}" type="datetimeFigureOut">
              <a:rPr lang="en-US" smtClean="0"/>
              <a:pPr/>
              <a:t>11/30/2015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48F78-9901-4003-AF33-B52B5C8B36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DEB27-A960-4593-BF62-AC3719296194}" type="datetimeFigureOut">
              <a:rPr lang="en-US" smtClean="0"/>
              <a:pPr/>
              <a:t>11/30/2015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48F78-9901-4003-AF33-B52B5C8B36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DEB27-A960-4593-BF62-AC3719296194}" type="datetimeFigureOut">
              <a:rPr lang="en-US" smtClean="0"/>
              <a:pPr/>
              <a:t>11/30/2015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48F78-9901-4003-AF33-B52B5C8B36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7DEB27-A960-4593-BF62-AC3719296194}" type="datetimeFigureOut">
              <a:rPr lang="en-US" smtClean="0"/>
              <a:pPr/>
              <a:t>11/30/2015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148F78-9901-4003-AF33-B52B5C8B360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gif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28600"/>
            <a:ext cx="7772400" cy="222885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 Rounded MT Bold" pitchFamily="34" charset="0"/>
                <a:cs typeface="Aharoni" pitchFamily="2" charset="-79"/>
              </a:rPr>
              <a:t>Asking </a:t>
            </a:r>
            <a:r>
              <a:rPr lang="en-US" dirty="0" smtClean="0">
                <a:latin typeface="Arial Rounded MT Bold" pitchFamily="34" charset="0"/>
                <a:cs typeface="Aharoni" pitchFamily="2" charset="-79"/>
              </a:rPr>
              <a:t>and</a:t>
            </a:r>
            <a:r>
              <a:rPr lang="en-US" dirty="0" smtClean="0">
                <a:latin typeface="Arial Rounded MT Bold" pitchFamily="34" charset="0"/>
                <a:cs typeface="Aharoni" pitchFamily="2" charset="-79"/>
              </a:rPr>
              <a:t/>
            </a:r>
            <a:br>
              <a:rPr lang="en-US" dirty="0" smtClean="0">
                <a:latin typeface="Arial Rounded MT Bold" pitchFamily="34" charset="0"/>
                <a:cs typeface="Aharoni" pitchFamily="2" charset="-79"/>
              </a:rPr>
            </a:br>
            <a:r>
              <a:rPr lang="en-US" dirty="0" smtClean="0">
                <a:latin typeface="Arial Rounded MT Bold" pitchFamily="34" charset="0"/>
                <a:cs typeface="Aharoni" pitchFamily="2" charset="-79"/>
              </a:rPr>
              <a:t>Giving directions 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/>
            </a:r>
            <a:br>
              <a:rPr lang="en-US" dirty="0" smtClean="0">
                <a:latin typeface="Aharoni" pitchFamily="2" charset="-79"/>
                <a:cs typeface="Aharoni" pitchFamily="2" charset="-79"/>
              </a:rPr>
            </a:br>
            <a:endParaRPr lang="en-US" dirty="0"/>
          </a:p>
        </p:txBody>
      </p:sp>
      <p:pic>
        <p:nvPicPr>
          <p:cNvPr id="5" name="Picture 4" descr="Following Directions ClipAr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1752600"/>
            <a:ext cx="8610600" cy="5105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Activity 2</a:t>
            </a:r>
            <a:br>
              <a:rPr lang="en-US" dirty="0" smtClean="0">
                <a:latin typeface="Aharoni" pitchFamily="2" charset="-79"/>
                <a:cs typeface="Aharoni" pitchFamily="2" charset="-79"/>
              </a:rPr>
            </a:br>
            <a:r>
              <a:rPr lang="en-US" dirty="0" smtClean="0">
                <a:latin typeface="Aharoni" pitchFamily="2" charset="-79"/>
                <a:cs typeface="Aharoni" pitchFamily="2" charset="-79"/>
              </a:rPr>
              <a:t>Fill in the prepositions: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6" name="Content Placeholder 5" descr="maxresdefaul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678" y="1600199"/>
            <a:ext cx="8854722" cy="4980781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8A6_Ma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3733800"/>
          </a:xfrm>
        </p:spPr>
      </p:pic>
      <p:sp>
        <p:nvSpPr>
          <p:cNvPr id="5" name="TextBox 4"/>
          <p:cNvSpPr txBox="1"/>
          <p:nvPr/>
        </p:nvSpPr>
        <p:spPr>
          <a:xfrm>
            <a:off x="0" y="3962400"/>
            <a:ext cx="6934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The Drugstore is __________ the Post Office and the Movie Theater.</a:t>
            </a:r>
          </a:p>
          <a:p>
            <a:pPr marL="342900" indent="-342900">
              <a:buAutoNum type="arabicPeriod"/>
            </a:pPr>
            <a:r>
              <a:rPr lang="en-US" dirty="0" smtClean="0"/>
              <a:t>The Police station is ____________ the Drugstore.</a:t>
            </a:r>
          </a:p>
          <a:p>
            <a:pPr marL="342900" indent="-342900">
              <a:buAutoNum type="arabicPeriod"/>
            </a:pPr>
            <a:r>
              <a:rPr lang="en-US" dirty="0" smtClean="0"/>
              <a:t>The Hospital is ______ from the Library.</a:t>
            </a:r>
          </a:p>
          <a:p>
            <a:pPr marL="342900" indent="-342900">
              <a:buAutoNum type="arabicPeriod"/>
            </a:pPr>
            <a:r>
              <a:rPr lang="en-US" dirty="0" smtClean="0"/>
              <a:t>The Train Station is _____________ the School.</a:t>
            </a:r>
          </a:p>
          <a:p>
            <a:pPr marL="342900" indent="-342900">
              <a:buAutoNum type="arabicPeriod"/>
            </a:pPr>
            <a:r>
              <a:rPr lang="en-US" dirty="0" smtClean="0"/>
              <a:t>To go to First Street, _____ _______ from Central Avenue.</a:t>
            </a:r>
          </a:p>
          <a:p>
            <a:pPr marL="342900" indent="-342900">
              <a:buAutoNum type="arabicPeriod"/>
            </a:pPr>
            <a:r>
              <a:rPr lang="en-US" dirty="0" smtClean="0"/>
              <a:t>The Bank is _________ the Police Station.</a:t>
            </a:r>
          </a:p>
          <a:p>
            <a:pPr marL="342900" indent="-342900">
              <a:buAutoNum type="arabicPeriod"/>
            </a:pPr>
            <a:r>
              <a:rPr lang="en-US" dirty="0" smtClean="0"/>
              <a:t>The Church is __________ the Second Street.</a:t>
            </a:r>
          </a:p>
          <a:p>
            <a:pPr marL="342900" indent="-342900">
              <a:buAutoNum type="arabicPeriod"/>
            </a:pPr>
            <a:r>
              <a:rPr lang="en-US" dirty="0" smtClean="0"/>
              <a:t>The Restaurant is ________ the School.</a:t>
            </a:r>
          </a:p>
          <a:p>
            <a:pPr marL="342900" indent="-342900">
              <a:buAutoNum type="arabicPeriod"/>
            </a:pP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315200" y="4038600"/>
            <a:ext cx="154573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On           </a:t>
            </a:r>
          </a:p>
          <a:p>
            <a:r>
              <a:rPr lang="en-US" dirty="0" smtClean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Across from</a:t>
            </a:r>
          </a:p>
          <a:p>
            <a:r>
              <a:rPr lang="en-US" dirty="0" smtClean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Far          </a:t>
            </a:r>
          </a:p>
          <a:p>
            <a:r>
              <a:rPr lang="en-US" dirty="0" smtClean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Near</a:t>
            </a:r>
          </a:p>
          <a:p>
            <a:r>
              <a:rPr lang="en-US" dirty="0" smtClean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Turn Right </a:t>
            </a:r>
          </a:p>
          <a:p>
            <a:r>
              <a:rPr lang="en-US" dirty="0" smtClean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Between</a:t>
            </a:r>
          </a:p>
          <a:p>
            <a:r>
              <a:rPr lang="en-US" dirty="0" smtClean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Next to</a:t>
            </a:r>
          </a:p>
          <a:p>
            <a:r>
              <a:rPr lang="en-US" dirty="0" smtClean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Opposite</a:t>
            </a:r>
            <a:endParaRPr lang="en-US" dirty="0">
              <a:solidFill>
                <a:srgbClr val="C00000"/>
              </a:solidFill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7467600" cy="1143000"/>
          </a:xfrm>
        </p:spPr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Directions </a:t>
            </a:r>
            <a:endParaRPr lang="en-US" dirty="0" smtClean="0"/>
          </a:p>
          <a:p>
            <a:r>
              <a:rPr lang="en-US" dirty="0" smtClean="0"/>
              <a:t>Conversation </a:t>
            </a:r>
            <a:endParaRPr lang="en-US" dirty="0" smtClean="0"/>
          </a:p>
          <a:p>
            <a:r>
              <a:rPr lang="en-US" dirty="0" smtClean="0"/>
              <a:t>Lost </a:t>
            </a:r>
          </a:p>
          <a:p>
            <a:r>
              <a:rPr lang="en-US" dirty="0" smtClean="0"/>
              <a:t>Foreigner </a:t>
            </a:r>
          </a:p>
          <a:p>
            <a:r>
              <a:rPr lang="en-US" dirty="0" smtClean="0"/>
              <a:t>Landmark </a:t>
            </a:r>
          </a:p>
          <a:p>
            <a:r>
              <a:rPr lang="en-US" dirty="0" smtClean="0"/>
              <a:t>Map</a:t>
            </a:r>
          </a:p>
          <a:p>
            <a:r>
              <a:rPr lang="en-US" dirty="0" smtClean="0"/>
              <a:t>Location</a:t>
            </a:r>
          </a:p>
        </p:txBody>
      </p:sp>
      <p:pic>
        <p:nvPicPr>
          <p:cNvPr id="7" name="Picture 6" descr="landmark-travel-round-vector-illustration-isolated-icons-white-background-landmarks-3135974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38800" y="0"/>
            <a:ext cx="3124200" cy="3779520"/>
          </a:xfrm>
          <a:prstGeom prst="rect">
            <a:avLst/>
          </a:prstGeom>
        </p:spPr>
      </p:pic>
      <p:pic>
        <p:nvPicPr>
          <p:cNvPr id="8" name="Picture 7" descr="clipart-placemark-3b6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10200" y="3429000"/>
            <a:ext cx="1219200" cy="1219200"/>
          </a:xfrm>
          <a:prstGeom prst="rect">
            <a:avLst/>
          </a:prstGeom>
        </p:spPr>
      </p:pic>
      <p:pic>
        <p:nvPicPr>
          <p:cNvPr id="9" name="Picture 8" descr="lost_hiker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34200" y="3505200"/>
            <a:ext cx="1990725" cy="335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5015865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114800"/>
                <a:gridCol w="4114800"/>
              </a:tblGrid>
              <a:tr h="581025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Arial Narrow" pitchFamily="34" charset="0"/>
                        </a:rPr>
                        <a:t>Asking Directions </a:t>
                      </a:r>
                      <a:endParaRPr lang="en-US" sz="24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Arial Narrow" pitchFamily="34" charset="0"/>
                        </a:rPr>
                        <a:t>Giving </a:t>
                      </a:r>
                      <a:r>
                        <a:rPr lang="en-US" sz="2400" dirty="0" smtClean="0">
                          <a:latin typeface="Arial Narrow" pitchFamily="34" charset="0"/>
                        </a:rPr>
                        <a:t>Directions</a:t>
                      </a:r>
                      <a:endParaRPr lang="en-US" sz="2400" dirty="0" smtClean="0">
                        <a:latin typeface="Arial Narrow" pitchFamily="34" charset="0"/>
                      </a:endParaRPr>
                    </a:p>
                    <a:p>
                      <a:endParaRPr lang="en-US" sz="2400" dirty="0"/>
                    </a:p>
                  </a:txBody>
                  <a:tcPr/>
                </a:tc>
              </a:tr>
              <a:tr h="58102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72961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8102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5816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8102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8102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8102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85800" y="2438400"/>
            <a:ext cx="30421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nstantia" pitchFamily="18" charset="0"/>
              </a:rPr>
              <a:t>How can I get to the cinema?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24400" y="3733800"/>
            <a:ext cx="3541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nstantia" pitchFamily="18" charset="0"/>
              </a:rPr>
              <a:t>Sure. Where would you like to go?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600" y="5562600"/>
            <a:ext cx="272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nstantia" pitchFamily="18" charset="0"/>
              </a:rPr>
              <a:t>Is the bank far from here?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3733800"/>
            <a:ext cx="4199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nstantia" pitchFamily="18" charset="0"/>
              </a:rPr>
              <a:t>I’m a little  lost. Can you help me please?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95800" y="2438400"/>
            <a:ext cx="37989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nstantia" pitchFamily="18" charset="0"/>
              </a:rPr>
              <a:t>   You can get there by car/bus/train/</a:t>
            </a:r>
            <a:br>
              <a:rPr lang="en-US" dirty="0" smtClean="0">
                <a:latin typeface="Constantia" pitchFamily="18" charset="0"/>
              </a:rPr>
            </a:br>
            <a:r>
              <a:rPr lang="en-US" dirty="0" smtClean="0">
                <a:latin typeface="Constantia" pitchFamily="18" charset="0"/>
              </a:rPr>
              <a:t>      sky train.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0" y="4267200"/>
            <a:ext cx="4260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nstantia" pitchFamily="18" charset="0"/>
              </a:rPr>
              <a:t>Yes, it’s just about 5-7 minutes from here.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24400" y="6172200"/>
            <a:ext cx="3757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nstantia" pitchFamily="18" charset="0"/>
              </a:rPr>
              <a:t>Yes. You should probably take a taxi.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5800" y="4267200"/>
            <a:ext cx="3384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nstantia" pitchFamily="18" charset="0"/>
              </a:rPr>
              <a:t>Do you know where the bank is?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3400" y="3048000"/>
            <a:ext cx="27414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nstantia" pitchFamily="18" charset="0"/>
              </a:rPr>
              <a:t>Excuse me, I’m new here. </a:t>
            </a:r>
            <a:br>
              <a:rPr lang="en-US" dirty="0" smtClean="0">
                <a:latin typeface="Constantia" pitchFamily="18" charset="0"/>
              </a:rPr>
            </a:br>
            <a:r>
              <a:rPr lang="en-US" dirty="0" smtClean="0">
                <a:latin typeface="Constantia" pitchFamily="18" charset="0"/>
              </a:rPr>
              <a:t>Can you speak English?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48200" y="3124200"/>
            <a:ext cx="1630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nstantia" pitchFamily="18" charset="0"/>
              </a:rPr>
              <a:t>Yes, a little bit.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5800" y="6096000"/>
            <a:ext cx="272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nstantia" pitchFamily="18" charset="0"/>
              </a:rPr>
              <a:t>Is the bank far from here?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2000" y="5562600"/>
            <a:ext cx="4260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nstantia" pitchFamily="18" charset="0"/>
              </a:rPr>
              <a:t>No, it’s just about 5-7 minutes from here.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5800" y="4953000"/>
            <a:ext cx="3384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nstantia" pitchFamily="18" charset="0"/>
              </a:rPr>
              <a:t>Do you know where the bank is?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800600" y="4953000"/>
            <a:ext cx="2589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nstantia" pitchFamily="18" charset="0"/>
              </a:rPr>
              <a:t>I’m sorry. I have no idea.</a:t>
            </a:r>
            <a:endParaRPr lang="en-US" dirty="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6" grpId="0" build="allAtOnce"/>
      <p:bldP spid="7" grpId="0" build="allAtOnce"/>
      <p:bldP spid="8" grpId="0" build="allAtOnce"/>
      <p:bldP spid="9" grpId="0" build="allAtOnce"/>
      <p:bldP spid="10" grpId="0" build="allAtOnce"/>
      <p:bldP spid="11" grpId="0" build="allAtOnce"/>
      <p:bldP spid="12" grpId="0" build="allAtOnce"/>
      <p:bldP spid="13" grpId="0" build="allAtOnce"/>
      <p:bldP spid="14" grpId="0" build="allAtOnce"/>
      <p:bldP spid="15" grpId="0" build="allAtOnce"/>
      <p:bldP spid="16" grpId="0" build="allAtOnce"/>
      <p:bldP spid="17" grpId="0" build="allAtOnce"/>
      <p:bldP spid="18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Divide yourselves into groups of 3 each.</a:t>
            </a:r>
          </a:p>
          <a:p>
            <a:r>
              <a:rPr lang="en-US" dirty="0" smtClean="0"/>
              <a:t>Allot the roles among each other.</a:t>
            </a:r>
          </a:p>
          <a:p>
            <a:r>
              <a:rPr lang="en-US" dirty="0" smtClean="0"/>
              <a:t>Enact a role-play similar to the example but change the elements marked in red.</a:t>
            </a:r>
          </a:p>
          <a:p>
            <a:r>
              <a:rPr lang="en-US" dirty="0" smtClean="0"/>
              <a:t>30 minutes is allowed for prep time.</a:t>
            </a:r>
          </a:p>
          <a:p>
            <a:r>
              <a:rPr lang="en-US" dirty="0" smtClean="0"/>
              <a:t>The best team will be awarded 5 points each per member.</a:t>
            </a:r>
          </a:p>
          <a:p>
            <a:r>
              <a:rPr lang="en-US" dirty="0" smtClean="0"/>
              <a:t>The second best team will be awarded 3 points each per member.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  <a:latin typeface="Arial Narrow" pitchFamily="34" charset="0"/>
              </a:rPr>
              <a:t>Conversation between a Thai National and 2 Foreigners</a:t>
            </a:r>
            <a:endParaRPr lang="en-US" sz="2800" b="1" dirty="0">
              <a:solidFill>
                <a:srgbClr val="0070C0"/>
              </a:solidFill>
              <a:latin typeface="Arial Narrow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838200"/>
            <a:ext cx="8610600" cy="5181600"/>
          </a:xfrm>
        </p:spPr>
        <p:txBody>
          <a:bodyPr>
            <a:normAutofit fontScale="85000" lnSpcReduction="20000"/>
          </a:bodyPr>
          <a:lstStyle/>
          <a:p>
            <a:r>
              <a:rPr lang="en-US" i="1" dirty="0" smtClean="0">
                <a:solidFill>
                  <a:srgbClr val="0070C0"/>
                </a:solidFill>
              </a:rPr>
              <a:t>Alice</a:t>
            </a:r>
            <a:r>
              <a:rPr lang="en-US" dirty="0" smtClean="0"/>
              <a:t> : Excuse me. We are a bit lost. Can you speak English?</a:t>
            </a:r>
          </a:p>
          <a:p>
            <a:r>
              <a:rPr lang="en-US" i="1" dirty="0" smtClean="0">
                <a:solidFill>
                  <a:srgbClr val="0070C0"/>
                </a:solidFill>
              </a:rPr>
              <a:t>Jan</a:t>
            </a:r>
            <a:r>
              <a:rPr lang="en-US" dirty="0" smtClean="0"/>
              <a:t> : Yes, but just a little. Can you speak slowly?</a:t>
            </a:r>
          </a:p>
          <a:p>
            <a:r>
              <a:rPr lang="en-US" i="1" dirty="0" smtClean="0">
                <a:solidFill>
                  <a:srgbClr val="0070C0"/>
                </a:solidFill>
              </a:rPr>
              <a:t>Alice</a:t>
            </a:r>
            <a:r>
              <a:rPr lang="en-US" dirty="0" smtClean="0"/>
              <a:t>: Ok. Do you know if there is a </a:t>
            </a:r>
            <a:r>
              <a:rPr lang="en-US" i="1" dirty="0" smtClean="0">
                <a:solidFill>
                  <a:srgbClr val="FF0000"/>
                </a:solidFill>
              </a:rPr>
              <a:t>hospital</a:t>
            </a:r>
            <a:r>
              <a:rPr lang="en-US" dirty="0" smtClean="0"/>
              <a:t> around here?</a:t>
            </a:r>
          </a:p>
          <a:p>
            <a:r>
              <a:rPr lang="en-US" i="1" dirty="0" smtClean="0">
                <a:solidFill>
                  <a:srgbClr val="0070C0"/>
                </a:solidFill>
              </a:rPr>
              <a:t>Jan</a:t>
            </a:r>
            <a:r>
              <a:rPr lang="en-US" dirty="0" smtClean="0"/>
              <a:t>: Yes. </a:t>
            </a:r>
            <a:r>
              <a:rPr lang="en-US" i="1" dirty="0" smtClean="0">
                <a:solidFill>
                  <a:srgbClr val="FF0000"/>
                </a:solidFill>
              </a:rPr>
              <a:t>Go straight along the road and turn right</a:t>
            </a:r>
            <a:r>
              <a:rPr lang="en-US" dirty="0" smtClean="0"/>
              <a:t>. There you will see the </a:t>
            </a:r>
            <a:r>
              <a:rPr lang="en-US" i="1" dirty="0" smtClean="0">
                <a:solidFill>
                  <a:srgbClr val="FF0000"/>
                </a:solidFill>
              </a:rPr>
              <a:t>hospital</a:t>
            </a:r>
            <a:r>
              <a:rPr lang="en-US" dirty="0" smtClean="0"/>
              <a:t>.</a:t>
            </a:r>
          </a:p>
          <a:p>
            <a:r>
              <a:rPr lang="en-US" i="1" dirty="0" smtClean="0">
                <a:solidFill>
                  <a:srgbClr val="0070C0"/>
                </a:solidFill>
              </a:rPr>
              <a:t>Henry</a:t>
            </a:r>
            <a:r>
              <a:rPr lang="en-US" dirty="0" smtClean="0"/>
              <a:t>: Is it far from here?</a:t>
            </a:r>
          </a:p>
          <a:p>
            <a:r>
              <a:rPr lang="en-US" i="1" dirty="0" smtClean="0">
                <a:solidFill>
                  <a:srgbClr val="0070C0"/>
                </a:solidFill>
              </a:rPr>
              <a:t>Jan</a:t>
            </a:r>
            <a:r>
              <a:rPr lang="en-US" dirty="0" smtClean="0"/>
              <a:t>: No. It’s just a few minutes.</a:t>
            </a:r>
          </a:p>
          <a:p>
            <a:r>
              <a:rPr lang="en-US" i="1" dirty="0" smtClean="0">
                <a:solidFill>
                  <a:srgbClr val="0070C0"/>
                </a:solidFill>
              </a:rPr>
              <a:t>Henry</a:t>
            </a:r>
            <a:r>
              <a:rPr lang="en-US" dirty="0" smtClean="0"/>
              <a:t>: Is there any landmark?</a:t>
            </a:r>
          </a:p>
          <a:p>
            <a:r>
              <a:rPr lang="en-US" i="1" dirty="0" smtClean="0">
                <a:solidFill>
                  <a:srgbClr val="0070C0"/>
                </a:solidFill>
              </a:rPr>
              <a:t>Jan</a:t>
            </a:r>
            <a:r>
              <a:rPr lang="en-US" dirty="0" smtClean="0"/>
              <a:t>: Yes. The </a:t>
            </a:r>
            <a:r>
              <a:rPr lang="en-US" i="1" dirty="0" smtClean="0">
                <a:solidFill>
                  <a:srgbClr val="FF0000"/>
                </a:solidFill>
              </a:rPr>
              <a:t>hospital</a:t>
            </a:r>
            <a:r>
              <a:rPr lang="en-US" dirty="0" smtClean="0"/>
              <a:t> is opposite </a:t>
            </a:r>
            <a:r>
              <a:rPr lang="en-US" i="1" dirty="0" smtClean="0">
                <a:solidFill>
                  <a:srgbClr val="FF0000"/>
                </a:solidFill>
              </a:rPr>
              <a:t>7 eleven</a:t>
            </a:r>
            <a:r>
              <a:rPr lang="en-US" dirty="0" smtClean="0"/>
              <a:t>.</a:t>
            </a:r>
          </a:p>
          <a:p>
            <a:r>
              <a:rPr lang="en-US" i="1" dirty="0" smtClean="0">
                <a:solidFill>
                  <a:srgbClr val="0070C0"/>
                </a:solidFill>
              </a:rPr>
              <a:t>Alice</a:t>
            </a:r>
            <a:r>
              <a:rPr lang="en-US" dirty="0" smtClean="0"/>
              <a:t> and </a:t>
            </a:r>
            <a:r>
              <a:rPr lang="en-US" i="1" dirty="0" smtClean="0">
                <a:solidFill>
                  <a:srgbClr val="0070C0"/>
                </a:solidFill>
              </a:rPr>
              <a:t>Henry</a:t>
            </a:r>
            <a:r>
              <a:rPr lang="en-US" dirty="0" smtClean="0"/>
              <a:t>: Thanks a lot.</a:t>
            </a:r>
          </a:p>
          <a:p>
            <a:r>
              <a:rPr lang="en-US" i="1" dirty="0" smtClean="0">
                <a:solidFill>
                  <a:srgbClr val="0070C0"/>
                </a:solidFill>
              </a:rPr>
              <a:t>Jan</a:t>
            </a:r>
            <a:r>
              <a:rPr lang="en-US" dirty="0" smtClean="0"/>
              <a:t>: You’re welcome.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" name="Picture 9" descr="A_Tourist_Guide_Telling_a_Couple_About_a_Landmark_Building_Royalty_Free_Clipart_Picture_100302-115522-62005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24600" y="3505200"/>
            <a:ext cx="2819400" cy="335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Draw your own town.</a:t>
            </a:r>
          </a:p>
          <a:p>
            <a:r>
              <a:rPr lang="en-US" dirty="0" smtClean="0"/>
              <a:t>Name your town.</a:t>
            </a:r>
          </a:p>
          <a:p>
            <a:r>
              <a:rPr lang="en-US" dirty="0" smtClean="0"/>
              <a:t>Create and mark roads and places (hospitals, shops etc)</a:t>
            </a:r>
            <a:endParaRPr lang="en-US" dirty="0"/>
          </a:p>
          <a:p>
            <a:r>
              <a:rPr lang="en-US" dirty="0" smtClean="0"/>
              <a:t>Explain the directions of your town in about 5 sentences.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name of my town is Terryville. </a:t>
            </a:r>
          </a:p>
          <a:p>
            <a:r>
              <a:rPr lang="en-US" dirty="0" smtClean="0"/>
              <a:t>The hospital is to the left of the library.</a:t>
            </a:r>
          </a:p>
          <a:p>
            <a:r>
              <a:rPr lang="en-US" dirty="0" smtClean="0"/>
              <a:t>The department store is across from Main Street.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334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My Town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4" name="Content Placeholder 3" descr="map_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609600"/>
            <a:ext cx="7979509" cy="3276599"/>
          </a:xfrm>
        </p:spPr>
      </p:pic>
      <p:sp>
        <p:nvSpPr>
          <p:cNvPr id="5" name="TextBox 4"/>
          <p:cNvSpPr txBox="1"/>
          <p:nvPr/>
        </p:nvSpPr>
        <p:spPr>
          <a:xfrm>
            <a:off x="0" y="4038600"/>
            <a:ext cx="88392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Create full sentences with prepositions using the given hints:</a:t>
            </a:r>
          </a:p>
          <a:p>
            <a:r>
              <a:rPr lang="en-US" b="1" dirty="0" smtClean="0"/>
              <a:t>Example: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Hospital/Pet Shop</a:t>
            </a:r>
            <a:r>
              <a:rPr lang="en-US" dirty="0" smtClean="0">
                <a:solidFill>
                  <a:srgbClr val="FF0000"/>
                </a:solidFill>
              </a:rPr>
              <a:t>:   ....The Hospital is </a:t>
            </a:r>
            <a:r>
              <a:rPr lang="en-US" i="1" dirty="0" smtClean="0">
                <a:solidFill>
                  <a:srgbClr val="FF0000"/>
                </a:solidFill>
              </a:rPr>
              <a:t>next to </a:t>
            </a:r>
            <a:r>
              <a:rPr lang="en-US" dirty="0" smtClean="0">
                <a:solidFill>
                  <a:srgbClr val="FF0000"/>
                </a:solidFill>
              </a:rPr>
              <a:t>the Pet Shop....</a:t>
            </a:r>
          </a:p>
          <a:p>
            <a:r>
              <a:rPr lang="en-US" dirty="0" smtClean="0"/>
              <a:t>1. Bank/ Flower Shop:  ...................................................................................................</a:t>
            </a:r>
          </a:p>
          <a:p>
            <a:r>
              <a:rPr lang="en-US" dirty="0" smtClean="0"/>
              <a:t>2. Restaurant/Rosa e Silva Avenue: ................................................................................</a:t>
            </a:r>
          </a:p>
          <a:p>
            <a:r>
              <a:rPr lang="en-US" dirty="0" smtClean="0"/>
              <a:t>3. Toy Store/Music Store/Restaurant: ............................................................................</a:t>
            </a:r>
          </a:p>
          <a:p>
            <a:r>
              <a:rPr lang="en-US" dirty="0" smtClean="0"/>
              <a:t>4. Fast Food Restaurant/School: .....................................................................................</a:t>
            </a:r>
          </a:p>
          <a:p>
            <a:r>
              <a:rPr lang="en-US" dirty="0" smtClean="0"/>
              <a:t>5. Bookstore/Supermarket: ............................................................................................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467600" cy="1143000"/>
          </a:xfrm>
        </p:spPr>
        <p:txBody>
          <a:bodyPr/>
          <a:lstStyle/>
          <a:p>
            <a:r>
              <a:rPr lang="en-US" dirty="0" smtClean="0"/>
              <a:t>Where do you want to go?</a:t>
            </a:r>
            <a:endParaRPr lang="en-US" dirty="0"/>
          </a:p>
        </p:txBody>
      </p:sp>
      <p:pic>
        <p:nvPicPr>
          <p:cNvPr id="7" name="Picture 6" descr="landmark-travel-round-vector-illustration-isolated-icons-white-background-landmarks-3135974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53000" y="2286000"/>
            <a:ext cx="3124200" cy="3779520"/>
          </a:xfrm>
          <a:prstGeom prst="rect">
            <a:avLst/>
          </a:prstGeom>
        </p:spPr>
      </p:pic>
      <p:pic>
        <p:nvPicPr>
          <p:cNvPr id="8" name="Picture 7" descr="clipart-placemark-3b6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57600" y="2667000"/>
            <a:ext cx="1219200" cy="1219200"/>
          </a:xfrm>
          <a:prstGeom prst="rect">
            <a:avLst/>
          </a:prstGeom>
        </p:spPr>
      </p:pic>
      <p:pic>
        <p:nvPicPr>
          <p:cNvPr id="9" name="Picture 8" descr="lost_hiker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14400" y="2819400"/>
            <a:ext cx="1990725" cy="335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915400" cy="9906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Arial Rounded MT Bold" pitchFamily="34" charset="0"/>
                <a:ea typeface="BatangChe" pitchFamily="49" charset="-127"/>
              </a:rPr>
              <a:t>Prepositions </a:t>
            </a:r>
            <a:r>
              <a:rPr lang="en-US" sz="3600" dirty="0" smtClean="0">
                <a:solidFill>
                  <a:srgbClr val="FF0000"/>
                </a:solidFill>
                <a:latin typeface="Arial Rounded MT Bold" pitchFamily="34" charset="0"/>
                <a:ea typeface="BatangChe" pitchFamily="49" charset="-127"/>
              </a:rPr>
              <a:t>of directions</a:t>
            </a:r>
            <a:endParaRPr lang="en-US" sz="3200" dirty="0">
              <a:solidFill>
                <a:srgbClr val="FF0000"/>
              </a:solidFill>
              <a:latin typeface="Arial Rounded MT Bold" pitchFamily="34" charset="0"/>
              <a:ea typeface="BatangChe" pitchFamily="49" charset="-127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8686800" cy="6324600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In front of =  </a:t>
            </a:r>
            <a:r>
              <a:rPr lang="en-US" dirty="0" smtClean="0"/>
              <a:t> </a:t>
            </a:r>
            <a:endParaRPr lang="en-US" dirty="0" smtClean="0"/>
          </a:p>
          <a:p>
            <a:pPr marL="514350" indent="-514350">
              <a:buAutoNum type="arabicPeriod"/>
            </a:pPr>
            <a:endParaRPr lang="en-US" dirty="0"/>
          </a:p>
          <a:p>
            <a:pPr marL="514350" indent="-514350">
              <a:buNone/>
            </a:pPr>
            <a:r>
              <a:rPr lang="en-US" dirty="0" smtClean="0"/>
              <a:t>2. Behind = 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endParaRPr lang="en-US" dirty="0"/>
          </a:p>
          <a:p>
            <a:pPr marL="514350" indent="-514350">
              <a:buNone/>
            </a:pPr>
            <a:endParaRPr lang="en-US" dirty="0"/>
          </a:p>
          <a:p>
            <a:pPr marL="514350" indent="-514350">
              <a:buNone/>
            </a:pPr>
            <a:r>
              <a:rPr lang="en-US" dirty="0" smtClean="0"/>
              <a:t>3. On = </a:t>
            </a:r>
            <a:endParaRPr lang="en-US" dirty="0"/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endParaRPr lang="en-US" dirty="0"/>
          </a:p>
          <a:p>
            <a:pPr marL="514350" indent="-514350">
              <a:buNone/>
            </a:pPr>
            <a:r>
              <a:rPr lang="en-US" dirty="0" smtClean="0"/>
              <a:t>4. In = </a:t>
            </a:r>
            <a:r>
              <a:rPr lang="en-US" dirty="0" smtClean="0"/>
              <a:t>    </a:t>
            </a:r>
            <a:endParaRPr lang="en-US" dirty="0" smtClean="0"/>
          </a:p>
          <a:p>
            <a:pPr marL="514350" indent="-514350">
              <a:buNone/>
            </a:pPr>
            <a:endParaRPr lang="en-US" dirty="0" smtClean="0"/>
          </a:p>
        </p:txBody>
      </p:sp>
      <p:pic>
        <p:nvPicPr>
          <p:cNvPr id="5" name="Picture 4" descr="miceprep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57600" y="914400"/>
            <a:ext cx="1285875" cy="1181100"/>
          </a:xfrm>
          <a:prstGeom prst="rect">
            <a:avLst/>
          </a:prstGeom>
        </p:spPr>
      </p:pic>
      <p:pic>
        <p:nvPicPr>
          <p:cNvPr id="6" name="Picture 5" descr="micepre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43200" y="2133600"/>
            <a:ext cx="1247775" cy="1352550"/>
          </a:xfrm>
          <a:prstGeom prst="rect">
            <a:avLst/>
          </a:prstGeom>
        </p:spPr>
      </p:pic>
      <p:pic>
        <p:nvPicPr>
          <p:cNvPr id="7" name="Picture 6" descr="micep3rep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05200" y="3810000"/>
            <a:ext cx="1219200" cy="1447800"/>
          </a:xfrm>
          <a:prstGeom prst="rect">
            <a:avLst/>
          </a:prstGeom>
        </p:spPr>
      </p:pic>
      <p:pic>
        <p:nvPicPr>
          <p:cNvPr id="8" name="Picture 7" descr="mice32prep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981200" y="5334000"/>
            <a:ext cx="1104900" cy="1295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8686800" cy="5135563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dirty="0" smtClean="0"/>
              <a:t>5. Beside = </a:t>
            </a:r>
          </a:p>
          <a:p>
            <a:pPr marL="514350" indent="-514350">
              <a:buAutoNum type="arabicPeriod"/>
            </a:pPr>
            <a:endParaRPr lang="en-US" dirty="0"/>
          </a:p>
          <a:p>
            <a:pPr marL="514350" indent="-514350">
              <a:buNone/>
            </a:pPr>
            <a:r>
              <a:rPr lang="en-US" dirty="0" smtClean="0"/>
              <a:t>6. Between = </a:t>
            </a:r>
            <a:endParaRPr lang="en-US" dirty="0"/>
          </a:p>
          <a:p>
            <a:pPr marL="514350" indent="-514350">
              <a:buNone/>
            </a:pPr>
            <a:endParaRPr lang="en-US" dirty="0"/>
          </a:p>
          <a:p>
            <a:pPr marL="514350" indent="-514350">
              <a:buNone/>
            </a:pPr>
            <a:r>
              <a:rPr lang="en-US" dirty="0" smtClean="0"/>
              <a:t>7. Opposite = </a:t>
            </a:r>
            <a:endParaRPr lang="en-US" dirty="0"/>
          </a:p>
          <a:p>
            <a:pPr marL="514350" indent="-514350">
              <a:buNone/>
            </a:pPr>
            <a:endParaRPr lang="en-US" dirty="0"/>
          </a:p>
          <a:p>
            <a:pPr marL="514350" indent="-514350">
              <a:buNone/>
            </a:pPr>
            <a:r>
              <a:rPr lang="en-US" dirty="0" smtClean="0"/>
              <a:t>8. Above = </a:t>
            </a:r>
          </a:p>
          <a:p>
            <a:pPr marL="514350" indent="-514350">
              <a:buNone/>
            </a:pPr>
            <a:r>
              <a:rPr lang="en-US" dirty="0" smtClean="0"/>
              <a:t>9. Below = </a:t>
            </a:r>
            <a:r>
              <a:rPr lang="en-US" dirty="0" smtClean="0"/>
              <a:t>     </a:t>
            </a:r>
            <a:endParaRPr lang="en-US" dirty="0" smtClean="0"/>
          </a:p>
          <a:p>
            <a:pPr marL="514350" indent="-514350">
              <a:buNone/>
            </a:pPr>
            <a:endParaRPr lang="en-US" dirty="0" smtClean="0"/>
          </a:p>
        </p:txBody>
      </p:sp>
      <p:pic>
        <p:nvPicPr>
          <p:cNvPr id="10" name="Picture 9" descr="stock-vector-preposition-of-motion-for-preschool-1688681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14800" y="3276600"/>
            <a:ext cx="1257300" cy="1076325"/>
          </a:xfrm>
          <a:prstGeom prst="rect">
            <a:avLst/>
          </a:prstGeom>
        </p:spPr>
      </p:pic>
      <p:pic>
        <p:nvPicPr>
          <p:cNvPr id="11" name="Picture 10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90800" y="228600"/>
            <a:ext cx="1905000" cy="1628775"/>
          </a:xfrm>
          <a:prstGeom prst="rect">
            <a:avLst/>
          </a:prstGeom>
        </p:spPr>
      </p:pic>
      <p:pic>
        <p:nvPicPr>
          <p:cNvPr id="12" name="Picture 11" descr="big_islcollective_worksheets_beginner_prea1_elementary_a1_kindergarten_elementary_school_prepositions_mgrammar_koji_the_ninja_325925062020ce114e1_7584023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57600" y="1981200"/>
            <a:ext cx="1457325" cy="1009650"/>
          </a:xfrm>
          <a:prstGeom prst="rect">
            <a:avLst/>
          </a:prstGeom>
        </p:spPr>
      </p:pic>
      <p:pic>
        <p:nvPicPr>
          <p:cNvPr id="13" name="Picture 12" descr="AboveTrees2013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95600" y="4572000"/>
            <a:ext cx="5257800" cy="21097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8686800" cy="5715000"/>
          </a:xfrm>
        </p:spPr>
        <p:txBody>
          <a:bodyPr>
            <a:normAutofit lnSpcReduction="10000"/>
          </a:bodyPr>
          <a:lstStyle/>
          <a:p>
            <a:pPr marL="514350" indent="-514350">
              <a:buNone/>
            </a:pPr>
            <a:r>
              <a:rPr lang="en-US" dirty="0" smtClean="0"/>
              <a:t>10. Next to = 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AutoNum type="arabicPeriod"/>
            </a:pPr>
            <a:endParaRPr lang="en-US" dirty="0"/>
          </a:p>
          <a:p>
            <a:pPr marL="514350" indent="-514350">
              <a:buNone/>
            </a:pPr>
            <a:r>
              <a:rPr lang="en-US" dirty="0" smtClean="0"/>
              <a:t>11. Across from = </a:t>
            </a:r>
          </a:p>
          <a:p>
            <a:pPr marL="514350" indent="-514350">
              <a:buNone/>
            </a:pPr>
            <a:endParaRPr lang="en-US" dirty="0"/>
          </a:p>
          <a:p>
            <a:pPr marL="514350" indent="-514350">
              <a:buNone/>
            </a:pPr>
            <a:endParaRPr lang="en-US" dirty="0"/>
          </a:p>
          <a:p>
            <a:pPr marL="514350" indent="-514350">
              <a:buNone/>
            </a:pPr>
            <a:r>
              <a:rPr lang="en-US" dirty="0" smtClean="0"/>
              <a:t>12. Near = 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endParaRPr lang="en-US" dirty="0"/>
          </a:p>
          <a:p>
            <a:pPr marL="514350" indent="-514350">
              <a:buNone/>
            </a:pPr>
            <a:r>
              <a:rPr lang="en-US" dirty="0" smtClean="0"/>
              <a:t>13. Far = </a:t>
            </a:r>
          </a:p>
          <a:p>
            <a:pPr marL="514350" indent="-514350">
              <a:buNone/>
            </a:pPr>
            <a:endParaRPr lang="en-US" dirty="0" smtClean="0"/>
          </a:p>
        </p:txBody>
      </p:sp>
      <p:pic>
        <p:nvPicPr>
          <p:cNvPr id="7" name="Picture 6" descr="prepositions-of-place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0" y="533400"/>
            <a:ext cx="1652587" cy="1585912"/>
          </a:xfrm>
          <a:prstGeom prst="rect">
            <a:avLst/>
          </a:prstGeom>
        </p:spPr>
      </p:pic>
      <p:pic>
        <p:nvPicPr>
          <p:cNvPr id="8" name="Picture 7" descr="stock-vector-preposition-of-motion-for-preschool-17806379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14800" y="2286000"/>
            <a:ext cx="1752600" cy="1409700"/>
          </a:xfrm>
          <a:prstGeom prst="rect">
            <a:avLst/>
          </a:prstGeom>
        </p:spPr>
      </p:pic>
      <p:pic>
        <p:nvPicPr>
          <p:cNvPr id="9" name="Picture 8" descr="stock-vector-preposition-of-motion-for-preschool-16886816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76600" y="4267200"/>
            <a:ext cx="3048000" cy="22907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686800" cy="54102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Turn left = 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                                     Turn right = </a:t>
            </a:r>
            <a:r>
              <a:rPr lang="th-TH" dirty="0" smtClean="0"/>
              <a:t>า</a:t>
            </a:r>
            <a:r>
              <a:rPr lang="en-US" dirty="0" smtClean="0"/>
              <a:t>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Go straight =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   Go over </a:t>
            </a:r>
            <a:r>
              <a:rPr lang="en-US" dirty="0" smtClean="0"/>
              <a:t>   =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   Go under = </a:t>
            </a:r>
          </a:p>
          <a:p>
            <a:pPr>
              <a:buNone/>
            </a:pPr>
            <a:r>
              <a:rPr lang="en-US" dirty="0" smtClean="0"/>
              <a:t>For example: Go over a </a:t>
            </a:r>
            <a:r>
              <a:rPr lang="en-US" dirty="0" smtClean="0"/>
              <a:t>bridge.</a:t>
            </a:r>
            <a:endParaRPr lang="en-US" dirty="0"/>
          </a:p>
        </p:txBody>
      </p:sp>
      <p:pic>
        <p:nvPicPr>
          <p:cNvPr id="4" name="Picture 3" descr="68015_119_w1-1_c_lg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0400" y="1295400"/>
            <a:ext cx="990600" cy="914400"/>
          </a:xfrm>
          <a:prstGeom prst="rect">
            <a:avLst/>
          </a:prstGeom>
        </p:spPr>
      </p:pic>
      <p:pic>
        <p:nvPicPr>
          <p:cNvPr id="5" name="Picture 4" descr="images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05800" y="1981200"/>
            <a:ext cx="838200" cy="766762"/>
          </a:xfrm>
          <a:prstGeom prst="rect">
            <a:avLst/>
          </a:prstGeom>
        </p:spPr>
      </p:pic>
      <p:pic>
        <p:nvPicPr>
          <p:cNvPr id="6" name="Picture 5" descr="image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57600" y="2590800"/>
            <a:ext cx="762000" cy="990600"/>
          </a:xfrm>
          <a:prstGeom prst="rect">
            <a:avLst/>
          </a:prstGeom>
        </p:spPr>
      </p:pic>
      <p:pic>
        <p:nvPicPr>
          <p:cNvPr id="7" name="Picture 6" descr="bridge-road-sign-clip-art-807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57800" y="4724400"/>
            <a:ext cx="838200" cy="70961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438400" y="228600"/>
            <a:ext cx="37785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Directions (</a:t>
            </a:r>
            <a:r>
              <a:rPr lang="th-TH" sz="4000" dirty="0" smtClean="0">
                <a:solidFill>
                  <a:srgbClr val="FF0000"/>
                </a:solidFill>
                <a:latin typeface="Aharoni" pitchFamily="2" charset="-79"/>
              </a:rPr>
              <a:t>คำสั่ง</a:t>
            </a:r>
            <a:r>
              <a:rPr lang="en-US" sz="40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)</a:t>
            </a:r>
            <a:endParaRPr lang="en-US" sz="4000" dirty="0">
              <a:solidFill>
                <a:srgbClr val="FF0000"/>
              </a:solidFill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Asking 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>directions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B050"/>
                </a:solidFill>
              </a:rPr>
              <a:t>How do I get to the</a:t>
            </a:r>
            <a:r>
              <a:rPr lang="en-US" sz="2800" dirty="0" smtClean="0"/>
              <a:t> </a:t>
            </a:r>
            <a:r>
              <a:rPr lang="en-US" sz="2800" i="1" dirty="0" smtClean="0"/>
              <a:t>KFC restaurant</a:t>
            </a:r>
            <a:r>
              <a:rPr lang="en-US" sz="2800" dirty="0" smtClean="0">
                <a:solidFill>
                  <a:srgbClr val="00B050"/>
                </a:solidFill>
              </a:rPr>
              <a:t>?</a:t>
            </a:r>
          </a:p>
          <a:p>
            <a:r>
              <a:rPr lang="en-US" sz="2800" dirty="0" smtClean="0">
                <a:solidFill>
                  <a:srgbClr val="00B050"/>
                </a:solidFill>
              </a:rPr>
              <a:t>Where is the</a:t>
            </a:r>
            <a:r>
              <a:rPr lang="en-US" sz="2800" dirty="0" smtClean="0"/>
              <a:t> </a:t>
            </a:r>
            <a:r>
              <a:rPr lang="en-US" sz="2800" i="1" dirty="0" smtClean="0"/>
              <a:t>Coffee Shop</a:t>
            </a:r>
            <a:r>
              <a:rPr lang="en-US" sz="2800" dirty="0" smtClean="0">
                <a:solidFill>
                  <a:srgbClr val="00B050"/>
                </a:solidFill>
              </a:rPr>
              <a:t>?</a:t>
            </a:r>
          </a:p>
          <a:p>
            <a:r>
              <a:rPr lang="en-US" sz="2800" dirty="0" smtClean="0">
                <a:solidFill>
                  <a:srgbClr val="00B050"/>
                </a:solidFill>
              </a:rPr>
              <a:t>Can you tell me where</a:t>
            </a:r>
            <a:r>
              <a:rPr lang="en-US" sz="2800" dirty="0" smtClean="0"/>
              <a:t> </a:t>
            </a:r>
            <a:r>
              <a:rPr lang="en-US" sz="2800" i="1" dirty="0" smtClean="0"/>
              <a:t>7 eleven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rgbClr val="00B050"/>
                </a:solidFill>
              </a:rPr>
              <a:t>is?</a:t>
            </a:r>
            <a:endParaRPr lang="en-US" sz="2800" dirty="0">
              <a:solidFill>
                <a:srgbClr val="00B05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2667000"/>
          <a:ext cx="2819400" cy="1752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19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BatangChe" pitchFamily="49" charset="-127"/>
                          <a:ea typeface="BatangChe" pitchFamily="49" charset="-127"/>
                        </a:rPr>
                        <a:t>Excuse me,</a:t>
                      </a:r>
                      <a:endParaRPr lang="en-US" dirty="0">
                        <a:latin typeface="BatangChe" pitchFamily="49" charset="-127"/>
                        <a:ea typeface="BatangChe" pitchFamily="49" charset="-127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BatangChe" pitchFamily="49" charset="-127"/>
                          <a:ea typeface="BatangChe" pitchFamily="49" charset="-127"/>
                        </a:rPr>
                        <a:t>Pardon me,</a:t>
                      </a:r>
                      <a:endParaRPr lang="en-US" dirty="0">
                        <a:latin typeface="BatangChe" pitchFamily="49" charset="-127"/>
                        <a:ea typeface="BatangChe" pitchFamily="49" charset="-127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BatangChe" pitchFamily="49" charset="-127"/>
                          <a:ea typeface="BatangChe" pitchFamily="49" charset="-127"/>
                        </a:rPr>
                        <a:t>I beg your pardon,</a:t>
                      </a:r>
                      <a:endParaRPr lang="en-US" dirty="0">
                        <a:latin typeface="BatangChe" pitchFamily="49" charset="-127"/>
                        <a:ea typeface="BatangChe" pitchFamily="49" charset="-127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BatangChe" pitchFamily="49" charset="-127"/>
                          <a:ea typeface="BatangChe" pitchFamily="49" charset="-127"/>
                        </a:rPr>
                        <a:t>Sorry to trouble you, but</a:t>
                      </a:r>
                      <a:endParaRPr lang="en-US" dirty="0">
                        <a:latin typeface="BatangChe" pitchFamily="49" charset="-127"/>
                        <a:ea typeface="BatangChe" pitchFamily="49" charset="-127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Plus 4"/>
          <p:cNvSpPr/>
          <p:nvPr/>
        </p:nvSpPr>
        <p:spPr>
          <a:xfrm>
            <a:off x="2971800" y="3276600"/>
            <a:ext cx="685800" cy="6096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657600" y="2667000"/>
          <a:ext cx="4343400" cy="1849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43400"/>
              </a:tblGrid>
              <a:tr h="2946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BatangChe" pitchFamily="49" charset="-127"/>
                          <a:ea typeface="BatangChe" pitchFamily="49" charset="-127"/>
                        </a:rPr>
                        <a:t>How do I get to the KFC</a:t>
                      </a:r>
                      <a:r>
                        <a:rPr lang="en-US" baseline="0" dirty="0" smtClean="0">
                          <a:latin typeface="BatangChe" pitchFamily="49" charset="-127"/>
                          <a:ea typeface="BatangChe" pitchFamily="49" charset="-127"/>
                        </a:rPr>
                        <a:t> restaurant?</a:t>
                      </a:r>
                      <a:endParaRPr lang="en-US" dirty="0">
                        <a:latin typeface="BatangChe" pitchFamily="49" charset="-127"/>
                        <a:ea typeface="BatangChe" pitchFamily="49" charset="-127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BatangChe" pitchFamily="49" charset="-127"/>
                          <a:ea typeface="BatangChe" pitchFamily="49" charset="-127"/>
                        </a:rPr>
                        <a:t>Where is the coffee shop?</a:t>
                      </a:r>
                      <a:endParaRPr lang="en-US" dirty="0">
                        <a:latin typeface="BatangChe" pitchFamily="49" charset="-127"/>
                        <a:ea typeface="BatangChe" pitchFamily="49" charset="-127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BatangChe" pitchFamily="49" charset="-127"/>
                          <a:ea typeface="BatangChe" pitchFamily="49" charset="-127"/>
                        </a:rPr>
                        <a:t>Can you tell me where 7 eleven is?</a:t>
                      </a:r>
                      <a:endParaRPr lang="en-US" dirty="0">
                        <a:latin typeface="BatangChe" pitchFamily="49" charset="-127"/>
                        <a:ea typeface="BatangChe" pitchFamily="49" charset="-127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Equal 6"/>
          <p:cNvSpPr/>
          <p:nvPr/>
        </p:nvSpPr>
        <p:spPr>
          <a:xfrm>
            <a:off x="8382000" y="3352800"/>
            <a:ext cx="762000" cy="6858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4800" y="4765119"/>
            <a:ext cx="80772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</a:rPr>
              <a:t>Excuse me, how do I get to the</a:t>
            </a:r>
            <a:r>
              <a:rPr lang="en-US" sz="2800" dirty="0" smtClean="0"/>
              <a:t> </a:t>
            </a:r>
            <a:r>
              <a:rPr lang="en-US" sz="2800" i="1" dirty="0" smtClean="0"/>
              <a:t>KFC restaurant</a:t>
            </a:r>
            <a:r>
              <a:rPr lang="en-US" sz="2800" dirty="0" smtClean="0">
                <a:solidFill>
                  <a:srgbClr val="00B050"/>
                </a:solidFill>
              </a:rPr>
              <a:t>?</a:t>
            </a:r>
          </a:p>
          <a:p>
            <a:r>
              <a:rPr lang="en-US" sz="2800" dirty="0" smtClean="0">
                <a:solidFill>
                  <a:srgbClr val="00B050"/>
                </a:solidFill>
              </a:rPr>
              <a:t>Pardon me, where is the</a:t>
            </a:r>
            <a:r>
              <a:rPr lang="en-US" sz="2800" dirty="0" smtClean="0"/>
              <a:t> </a:t>
            </a:r>
            <a:r>
              <a:rPr lang="en-US" sz="2800" i="1" dirty="0" smtClean="0"/>
              <a:t>Coffee Shop</a:t>
            </a:r>
            <a:r>
              <a:rPr lang="en-US" sz="2800" dirty="0" smtClean="0">
                <a:solidFill>
                  <a:srgbClr val="00B050"/>
                </a:solidFill>
              </a:rPr>
              <a:t>?</a:t>
            </a:r>
          </a:p>
          <a:p>
            <a:r>
              <a:rPr lang="en-US" sz="2800" dirty="0" smtClean="0">
                <a:solidFill>
                  <a:srgbClr val="00B050"/>
                </a:solidFill>
              </a:rPr>
              <a:t>I beg your pardon, can you tell me where</a:t>
            </a:r>
            <a:r>
              <a:rPr lang="en-US" sz="2800" dirty="0" smtClean="0"/>
              <a:t> </a:t>
            </a:r>
            <a:r>
              <a:rPr lang="en-US" sz="2800" i="1" dirty="0" smtClean="0"/>
              <a:t>7 eleven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rgbClr val="00B050"/>
                </a:solidFill>
              </a:rPr>
              <a:t>is?</a:t>
            </a:r>
          </a:p>
          <a:p>
            <a:r>
              <a:rPr lang="en-US" sz="2800" dirty="0" smtClean="0">
                <a:solidFill>
                  <a:srgbClr val="00B050"/>
                </a:solidFill>
              </a:rPr>
              <a:t>Sorry to trouble you, but where is the </a:t>
            </a:r>
            <a:r>
              <a:rPr lang="en-US" sz="2800" i="1" dirty="0" smtClean="0"/>
              <a:t>coffee shop</a:t>
            </a:r>
            <a:r>
              <a:rPr lang="en-US" sz="2800" dirty="0" smtClean="0">
                <a:solidFill>
                  <a:srgbClr val="00B050"/>
                </a:solidFill>
              </a:rPr>
              <a:t>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5" grpId="0" animBg="1"/>
      <p:bldP spid="7" grpId="0" animBg="1"/>
      <p:bldP spid="9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Giving 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>directions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B050"/>
                </a:solidFill>
              </a:rPr>
              <a:t>You can </a:t>
            </a:r>
            <a:r>
              <a:rPr lang="en-US" sz="2800" i="1" dirty="0" smtClean="0"/>
              <a:t>go straight </a:t>
            </a:r>
            <a:r>
              <a:rPr lang="en-US" sz="2800" dirty="0" smtClean="0">
                <a:solidFill>
                  <a:srgbClr val="00B050"/>
                </a:solidFill>
              </a:rPr>
              <a:t>and </a:t>
            </a:r>
            <a:r>
              <a:rPr lang="en-US" sz="2800" i="1" dirty="0" smtClean="0"/>
              <a:t>turn left</a:t>
            </a:r>
            <a:r>
              <a:rPr lang="en-US" sz="2800" dirty="0" smtClean="0">
                <a:solidFill>
                  <a:srgbClr val="00B050"/>
                </a:solidFill>
              </a:rPr>
              <a:t>.</a:t>
            </a:r>
          </a:p>
          <a:p>
            <a:r>
              <a:rPr lang="en-US" sz="2800" dirty="0" smtClean="0">
                <a:solidFill>
                  <a:srgbClr val="00B050"/>
                </a:solidFill>
              </a:rPr>
              <a:t>The Coffee Shop is </a:t>
            </a:r>
            <a:r>
              <a:rPr lang="en-US" sz="2800" i="1" dirty="0" smtClean="0"/>
              <a:t>next to</a:t>
            </a:r>
            <a:r>
              <a:rPr lang="en-US" sz="2800" dirty="0" smtClean="0">
                <a:solidFill>
                  <a:srgbClr val="00B050"/>
                </a:solidFill>
              </a:rPr>
              <a:t> the High School.</a:t>
            </a:r>
          </a:p>
          <a:p>
            <a:r>
              <a:rPr lang="en-US" sz="2800" dirty="0" smtClean="0">
                <a:solidFill>
                  <a:srgbClr val="00B050"/>
                </a:solidFill>
              </a:rPr>
              <a:t>7 eleven is very </a:t>
            </a:r>
            <a:r>
              <a:rPr lang="en-US" sz="2800" i="1" dirty="0" smtClean="0"/>
              <a:t>near</a:t>
            </a:r>
            <a:r>
              <a:rPr lang="en-US" sz="2800" dirty="0" smtClean="0">
                <a:solidFill>
                  <a:srgbClr val="00B050"/>
                </a:solidFill>
              </a:rPr>
              <a:t> your house.</a:t>
            </a:r>
            <a:endParaRPr lang="en-US" sz="2800" dirty="0">
              <a:solidFill>
                <a:srgbClr val="00B05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2667000"/>
          <a:ext cx="2819400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19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BatangChe" pitchFamily="49" charset="-127"/>
                          <a:ea typeface="BatangChe" pitchFamily="49" charset="-127"/>
                        </a:rPr>
                        <a:t>Sure,</a:t>
                      </a:r>
                      <a:endParaRPr lang="en-US" dirty="0">
                        <a:latin typeface="BatangChe" pitchFamily="49" charset="-127"/>
                        <a:ea typeface="BatangChe" pitchFamily="49" charset="-127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BatangChe" pitchFamily="49" charset="-127"/>
                          <a:ea typeface="BatangChe" pitchFamily="49" charset="-127"/>
                        </a:rPr>
                        <a:t>Of course,</a:t>
                      </a:r>
                      <a:endParaRPr lang="en-US" dirty="0">
                        <a:latin typeface="BatangChe" pitchFamily="49" charset="-127"/>
                        <a:ea typeface="BatangChe" pitchFamily="49" charset="-127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BatangChe" pitchFamily="49" charset="-127"/>
                          <a:ea typeface="BatangChe" pitchFamily="49" charset="-127"/>
                        </a:rPr>
                        <a:t>Yes,</a:t>
                      </a:r>
                      <a:r>
                        <a:rPr lang="en-US" baseline="0" dirty="0" smtClean="0">
                          <a:latin typeface="BatangChe" pitchFamily="49" charset="-127"/>
                          <a:ea typeface="BatangChe" pitchFamily="49" charset="-127"/>
                        </a:rPr>
                        <a:t> why not?</a:t>
                      </a:r>
                      <a:endParaRPr lang="en-US" dirty="0">
                        <a:latin typeface="BatangChe" pitchFamily="49" charset="-127"/>
                        <a:ea typeface="BatangChe" pitchFamily="49" charset="-127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>
                        <a:latin typeface="BatangChe" pitchFamily="49" charset="-127"/>
                        <a:ea typeface="BatangChe" pitchFamily="49" charset="-127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Plus 4"/>
          <p:cNvSpPr/>
          <p:nvPr/>
        </p:nvSpPr>
        <p:spPr>
          <a:xfrm>
            <a:off x="2971800" y="3276600"/>
            <a:ext cx="685800" cy="6096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657600" y="2667000"/>
          <a:ext cx="4343400" cy="2118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43400"/>
              </a:tblGrid>
              <a:tr h="2946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BatangChe" pitchFamily="49" charset="-127"/>
                          <a:ea typeface="BatangChe" pitchFamily="49" charset="-127"/>
                        </a:rPr>
                        <a:t>You can go straight and turn left.</a:t>
                      </a:r>
                      <a:endParaRPr lang="en-US" dirty="0">
                        <a:latin typeface="BatangChe" pitchFamily="49" charset="-127"/>
                        <a:ea typeface="BatangChe" pitchFamily="49" charset="-127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BatangChe" pitchFamily="49" charset="-127"/>
                          <a:ea typeface="BatangChe" pitchFamily="49" charset="-127"/>
                        </a:rPr>
                        <a:t>The Coffee Shop is next to the High School.</a:t>
                      </a:r>
                      <a:endParaRPr lang="en-US" dirty="0">
                        <a:latin typeface="BatangChe" pitchFamily="49" charset="-127"/>
                        <a:ea typeface="BatangChe" pitchFamily="49" charset="-127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BatangChe" pitchFamily="49" charset="-127"/>
                          <a:ea typeface="BatangChe" pitchFamily="49" charset="-127"/>
                        </a:rPr>
                        <a:t>7 eleven is very near your house.</a:t>
                      </a:r>
                      <a:endParaRPr lang="en-US" dirty="0">
                        <a:latin typeface="BatangChe" pitchFamily="49" charset="-127"/>
                        <a:ea typeface="BatangChe" pitchFamily="49" charset="-127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Equal 6"/>
          <p:cNvSpPr/>
          <p:nvPr/>
        </p:nvSpPr>
        <p:spPr>
          <a:xfrm>
            <a:off x="8382000" y="3352800"/>
            <a:ext cx="762000" cy="6858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4800" y="4765119"/>
            <a:ext cx="807720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B050"/>
                </a:solidFill>
              </a:rPr>
              <a:t>Sure, you can </a:t>
            </a:r>
            <a:r>
              <a:rPr lang="en-US" sz="2800" i="1" dirty="0" smtClean="0"/>
              <a:t>go straight </a:t>
            </a:r>
            <a:r>
              <a:rPr lang="en-US" sz="2800" dirty="0" smtClean="0">
                <a:solidFill>
                  <a:srgbClr val="00B050"/>
                </a:solidFill>
              </a:rPr>
              <a:t>and </a:t>
            </a:r>
            <a:r>
              <a:rPr lang="en-US" sz="2800" i="1" dirty="0" smtClean="0"/>
              <a:t>turn left</a:t>
            </a:r>
            <a:r>
              <a:rPr lang="en-US" sz="2800" dirty="0" smtClean="0">
                <a:solidFill>
                  <a:srgbClr val="00B050"/>
                </a:solidFill>
              </a:rPr>
              <a:t>.</a:t>
            </a:r>
          </a:p>
          <a:p>
            <a:r>
              <a:rPr lang="en-US" sz="2800" dirty="0" smtClean="0">
                <a:solidFill>
                  <a:srgbClr val="00B050"/>
                </a:solidFill>
              </a:rPr>
              <a:t>Of course, the Coffee Shop is </a:t>
            </a:r>
            <a:r>
              <a:rPr lang="en-US" sz="2800" i="1" dirty="0" smtClean="0"/>
              <a:t>next to</a:t>
            </a:r>
            <a:r>
              <a:rPr lang="en-US" sz="2800" dirty="0" smtClean="0">
                <a:solidFill>
                  <a:srgbClr val="00B050"/>
                </a:solidFill>
              </a:rPr>
              <a:t> the High School.</a:t>
            </a:r>
          </a:p>
          <a:p>
            <a:r>
              <a:rPr lang="en-US" sz="2800" dirty="0" smtClean="0">
                <a:solidFill>
                  <a:srgbClr val="00B050"/>
                </a:solidFill>
              </a:rPr>
              <a:t>Yes, why not? 7 eleven is very </a:t>
            </a:r>
            <a:r>
              <a:rPr lang="en-US" sz="2800" i="1" dirty="0" smtClean="0"/>
              <a:t>near</a:t>
            </a:r>
            <a:r>
              <a:rPr lang="en-US" sz="2800" dirty="0" smtClean="0">
                <a:solidFill>
                  <a:srgbClr val="00B050"/>
                </a:solidFill>
              </a:rPr>
              <a:t> your house.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5" grpId="0" animBg="1"/>
      <p:bldP spid="7" grpId="0" animBg="1"/>
      <p:bldP spid="9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3152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Activity 1</a:t>
            </a:r>
            <a:br>
              <a:rPr lang="en-US" dirty="0" smtClean="0">
                <a:latin typeface="Aharoni" pitchFamily="2" charset="-79"/>
                <a:cs typeface="Aharoni" pitchFamily="2" charset="-79"/>
              </a:rPr>
            </a:br>
            <a:r>
              <a:rPr lang="en-US" dirty="0" smtClean="0">
                <a:latin typeface="Aharoni" pitchFamily="2" charset="-79"/>
                <a:cs typeface="Aharoni" pitchFamily="2" charset="-79"/>
              </a:rPr>
              <a:t>Say the preposition: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4" name="Content Placeholder 3" descr="Tre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1143000"/>
            <a:ext cx="7696200" cy="3429000"/>
          </a:xfrm>
        </p:spPr>
      </p:pic>
      <p:sp>
        <p:nvSpPr>
          <p:cNvPr id="5" name="TextBox 4"/>
          <p:cNvSpPr txBox="1"/>
          <p:nvPr/>
        </p:nvSpPr>
        <p:spPr>
          <a:xfrm>
            <a:off x="381000" y="4724400"/>
            <a:ext cx="7620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The car is __________ the house.</a:t>
            </a:r>
          </a:p>
          <a:p>
            <a:pPr marL="342900" indent="-342900">
              <a:buAutoNum type="arabicPeriod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The dog is _________ the house.</a:t>
            </a:r>
          </a:p>
          <a:p>
            <a:pPr marL="342900" indent="-342900">
              <a:buAutoNum type="arabicPeriod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The house is _______ the tree and the dog.</a:t>
            </a:r>
          </a:p>
          <a:p>
            <a:pPr marL="342900" indent="-342900">
              <a:buAutoNum type="arabicPeriod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The dog is _________ the sun.</a:t>
            </a:r>
          </a:p>
          <a:p>
            <a:pPr marL="342900" indent="-342900">
              <a:buAutoNum type="arabicPeriod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The house is ________ the car.</a:t>
            </a:r>
          </a:p>
          <a:p>
            <a:pPr marL="342900" indent="-342900">
              <a:buAutoNum type="arabicPeriod"/>
            </a:pPr>
            <a:r>
              <a:rPr lang="en-US" sz="2000" dirty="0" smtClean="0">
                <a:latin typeface="Aharoni" pitchFamily="2" charset="-79"/>
                <a:cs typeface="Aharoni" pitchFamily="2" charset="-79"/>
              </a:rPr>
              <a:t>The sun is _______ the dog.</a:t>
            </a:r>
            <a:endParaRPr lang="en-US" sz="20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33600" y="4648200"/>
            <a:ext cx="1123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front of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09800" y="4953000"/>
            <a:ext cx="844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next to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86000" y="5257800"/>
            <a:ext cx="1013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between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362200" y="5638800"/>
            <a:ext cx="760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below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33600" y="6172200"/>
            <a:ext cx="755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above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362200" y="5943600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behind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allAtOnce"/>
      <p:bldP spid="6" grpId="0" build="allAtOnce"/>
      <p:bldP spid="7" grpId="0" build="allAtOnce"/>
      <p:bldP spid="8" grpId="0" build="allAtOnce"/>
      <p:bldP spid="9" grpId="0" build="allAtOnce"/>
      <p:bldP spid="10" grpId="0" build="allAtOnce"/>
      <p:bldP spid="11" grpId="0" build="allAtOnce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1021</TotalTime>
  <Words>890</Words>
  <Application>Microsoft Office PowerPoint</Application>
  <PresentationFormat>นำเสนอทางหน้าจอ (4:3)</PresentationFormat>
  <Paragraphs>160</Paragraphs>
  <Slides>18</Slides>
  <Notes>0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18</vt:i4>
      </vt:variant>
    </vt:vector>
  </HeadingPairs>
  <TitlesOfParts>
    <vt:vector size="19" baseType="lpstr">
      <vt:lpstr>Office Theme</vt:lpstr>
      <vt:lpstr>Asking and Giving directions  </vt:lpstr>
      <vt:lpstr>Where do you want to go?</vt:lpstr>
      <vt:lpstr>Prepositions of directions</vt:lpstr>
      <vt:lpstr>ภาพนิ่ง 4</vt:lpstr>
      <vt:lpstr>ภาพนิ่ง 5</vt:lpstr>
      <vt:lpstr>ภาพนิ่ง 6</vt:lpstr>
      <vt:lpstr>Asking directions</vt:lpstr>
      <vt:lpstr>Giving directions</vt:lpstr>
      <vt:lpstr>Activity 1 Say the preposition:</vt:lpstr>
      <vt:lpstr>Activity 2 Fill in the prepositions:</vt:lpstr>
      <vt:lpstr>ภาพนิ่ง 11</vt:lpstr>
      <vt:lpstr>Vocabulary</vt:lpstr>
      <vt:lpstr>ภาพนิ่ง 13</vt:lpstr>
      <vt:lpstr>Activity 1</vt:lpstr>
      <vt:lpstr>Conversation between a Thai National and 2 Foreigners</vt:lpstr>
      <vt:lpstr>Activity 2</vt:lpstr>
      <vt:lpstr>Example</vt:lpstr>
      <vt:lpstr>My Town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Giving Directions</dc:title>
  <dc:creator>Sneha Subba</dc:creator>
  <cp:lastModifiedBy>admin</cp:lastModifiedBy>
  <cp:revision>91</cp:revision>
  <dcterms:created xsi:type="dcterms:W3CDTF">2014-11-03T01:25:03Z</dcterms:created>
  <dcterms:modified xsi:type="dcterms:W3CDTF">2015-11-30T04:19:34Z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487782</vt:lpwstr>
  </property>
  <property fmtid="{D5CDD505-2E9C-101B-9397-08002B2CF9AE}" name="NXPowerLiteSettings" pid="3">
    <vt:lpwstr>F6000400038000</vt:lpwstr>
  </property>
  <property fmtid="{D5CDD505-2E9C-101B-9397-08002B2CF9AE}" name="NXPowerLiteVersion" pid="4">
    <vt:lpwstr>D4.3.1</vt:lpwstr>
  </property>
</Properties>
</file>