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4"/>
  </p:notes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3"/>
  </p:normalViewPr>
  <p:slideViewPr>
    <p:cSldViewPr snapToGrid="0">
      <p:cViewPr varScale="1">
        <p:scale>
          <a:sx n="143" d="100"/>
          <a:sy n="143" d="100"/>
        </p:scale>
        <p:origin x="760" y="1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89db657d49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89db657d49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9db657d49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9db657d49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89db657d49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89db657d49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89524710cb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89524710cb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a87b9172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a87b9172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8a05f78c7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8a05f78c7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8a05f78c7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8a05f78c7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8a034a2e2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8a034a2e2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89db657d49_0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89db657d49_0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9db657d49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9db657d49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9db657d4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89db657d49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sw3m1hyt20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60xjjfj32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jpe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display?v=pxnfx30e220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view251037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sionvisitaitparis.com/pla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BFAAD89-D358-D631-2AAF-2C3A42107974}"/>
              </a:ext>
            </a:extLst>
          </p:cNvPr>
          <p:cNvSpPr/>
          <p:nvPr/>
        </p:nvSpPr>
        <p:spPr>
          <a:xfrm>
            <a:off x="4454820" y="2417862"/>
            <a:ext cx="23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3DDBBA0-BE70-4B10-277A-CC99A8037FC0}"/>
              </a:ext>
            </a:extLst>
          </p:cNvPr>
          <p:cNvSpPr/>
          <p:nvPr/>
        </p:nvSpPr>
        <p:spPr>
          <a:xfrm>
            <a:off x="573741" y="838568"/>
            <a:ext cx="7996518" cy="2017059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>
                <a:solidFill>
                  <a:srgbClr val="000000"/>
                </a:solidFill>
                <a:latin typeface="Arial" panose="020B0604020202020204" pitchFamily="34" charset="0"/>
              </a:rPr>
              <a:t>Опыт дистанционного обучения и современный взгляд на преподавание французского языка</a:t>
            </a:r>
            <a:endParaRPr lang="ru-RU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13C5A54-BC52-2A71-C3A4-7F0EAE084084}"/>
              </a:ext>
            </a:extLst>
          </p:cNvPr>
          <p:cNvSpPr txBox="1"/>
          <p:nvPr/>
        </p:nvSpPr>
        <p:spPr>
          <a:xfrm>
            <a:off x="2895599" y="3289269"/>
            <a:ext cx="53071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Ильина Татьяна Владимировна</a:t>
            </a:r>
          </a:p>
          <a:p>
            <a:r>
              <a:rPr lang="ru-RU" sz="2000" i="1" dirty="0"/>
              <a:t>Учитель французского языка, методист ГБОУ СОШ №4 Кусто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5B5DA80-F5B6-D5E7-E693-31D3CB98993E}"/>
              </a:ext>
            </a:extLst>
          </p:cNvPr>
          <p:cNvSpPr txBox="1"/>
          <p:nvPr/>
        </p:nvSpPr>
        <p:spPr>
          <a:xfrm>
            <a:off x="2294965" y="4652682"/>
            <a:ext cx="437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/>
              <a:t>Санкт-Петербург, 2020 г.</a:t>
            </a:r>
          </a:p>
        </p:txBody>
      </p:sp>
    </p:spTree>
    <p:extLst>
      <p:ext uri="{BB962C8B-B14F-4D97-AF65-F5344CB8AC3E}">
        <p14:creationId xmlns:p14="http://schemas.microsoft.com/office/powerpoint/2010/main" val="280751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>
            <a:spLocks noGrp="1"/>
          </p:cNvSpPr>
          <p:nvPr>
            <p:ph type="title"/>
          </p:nvPr>
        </p:nvSpPr>
        <p:spPr>
          <a:xfrm>
            <a:off x="1656025" y="125175"/>
            <a:ext cx="5358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rgbClr val="073763"/>
                </a:solidFill>
              </a:rPr>
              <a:t>Прогулка по Санкт-Петербургу</a:t>
            </a:r>
            <a:endParaRPr sz="2400" b="1" dirty="0">
              <a:solidFill>
                <a:srgbClr val="073763"/>
              </a:solidFill>
            </a:endParaRPr>
          </a:p>
        </p:txBody>
      </p:sp>
      <p:sp>
        <p:nvSpPr>
          <p:cNvPr id="123" name="Google Shape;123;p21"/>
          <p:cNvSpPr txBox="1">
            <a:spLocks noGrp="1"/>
          </p:cNvSpPr>
          <p:nvPr>
            <p:ph type="body" idx="1"/>
          </p:nvPr>
        </p:nvSpPr>
        <p:spPr>
          <a:xfrm>
            <a:off x="5521800" y="4803900"/>
            <a:ext cx="3537300" cy="21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u="sng">
                <a:solidFill>
                  <a:schemeClr val="hlink"/>
                </a:solidFill>
                <a:hlinkClick r:id="rId3"/>
              </a:rPr>
              <a:t>https://learningapps.org/display?v=psw3m1hyt20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24" name="Google Shape;124;p21"/>
          <p:cNvPicPr preferRelativeResize="0"/>
          <p:nvPr/>
        </p:nvPicPr>
        <p:blipFill rotWithShape="1">
          <a:blip r:embed="rId4">
            <a:alphaModFix/>
          </a:blip>
          <a:srcRect r="42" b="-61"/>
          <a:stretch/>
        </p:blipFill>
        <p:spPr>
          <a:xfrm>
            <a:off x="912675" y="608450"/>
            <a:ext cx="6946099" cy="4310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title"/>
          </p:nvPr>
        </p:nvSpPr>
        <p:spPr>
          <a:xfrm>
            <a:off x="311700" y="1597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rgbClr val="073763"/>
                </a:solidFill>
              </a:rPr>
              <a:t>Мы всегда вместе</a:t>
            </a:r>
            <a:endParaRPr sz="2400" b="1" dirty="0">
              <a:solidFill>
                <a:srgbClr val="073763"/>
              </a:solidFill>
            </a:endParaRPr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>
          <a:xfrm>
            <a:off x="157380" y="796790"/>
            <a:ext cx="5705538" cy="51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000" dirty="0">
                <a:solidFill>
                  <a:srgbClr val="000000"/>
                </a:solidFill>
              </a:rPr>
              <a:t>январь - </a:t>
            </a:r>
            <a:r>
              <a:rPr lang="ru" sz="2000" i="1" dirty="0">
                <a:solidFill>
                  <a:srgbClr val="000000"/>
                </a:solidFill>
              </a:rPr>
              <a:t>очное обучение</a:t>
            </a:r>
            <a:r>
              <a:rPr lang="ru" sz="2000" dirty="0">
                <a:solidFill>
                  <a:srgbClr val="000000"/>
                </a:solidFill>
              </a:rPr>
              <a:t>          май - </a:t>
            </a:r>
            <a:r>
              <a:rPr lang="ru" sz="2000" i="1" dirty="0">
                <a:solidFill>
                  <a:srgbClr val="000000"/>
                </a:solidFill>
              </a:rPr>
              <a:t>дистант</a:t>
            </a:r>
            <a:endParaRPr i="1" dirty="0"/>
          </a:p>
        </p:txBody>
      </p:sp>
      <p:pic>
        <p:nvPicPr>
          <p:cNvPr id="131" name="Google Shape;13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1400875"/>
            <a:ext cx="4632975" cy="34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55300" y="405300"/>
            <a:ext cx="3209075" cy="447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3"/>
          <p:cNvSpPr txBox="1">
            <a:spLocks noGrp="1"/>
          </p:cNvSpPr>
          <p:nvPr>
            <p:ph type="title"/>
          </p:nvPr>
        </p:nvSpPr>
        <p:spPr>
          <a:xfrm>
            <a:off x="2354725" y="399375"/>
            <a:ext cx="5532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073763"/>
                </a:solidFill>
              </a:rPr>
              <a:t>Объективность результатов </a:t>
            </a:r>
            <a:endParaRPr sz="2400" b="1">
              <a:solidFill>
                <a:srgbClr val="073763"/>
              </a:solidFill>
            </a:endParaRPr>
          </a:p>
        </p:txBody>
      </p:sp>
      <p:pic>
        <p:nvPicPr>
          <p:cNvPr id="139" name="Google Shape;139;p23"/>
          <p:cNvPicPr preferRelativeResize="0"/>
          <p:nvPr/>
        </p:nvPicPr>
        <p:blipFill rotWithShape="1">
          <a:blip r:embed="rId3">
            <a:alphaModFix/>
          </a:blip>
          <a:srcRect r="-6" b="-132"/>
          <a:stretch/>
        </p:blipFill>
        <p:spPr>
          <a:xfrm>
            <a:off x="167150" y="1509300"/>
            <a:ext cx="4023851" cy="33961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4E3184-1517-4D3A-7D11-D66A0B607AB1}"/>
              </a:ext>
            </a:extLst>
          </p:cNvPr>
          <p:cNvSpPr/>
          <p:nvPr/>
        </p:nvSpPr>
        <p:spPr>
          <a:xfrm>
            <a:off x="4634753" y="1443318"/>
            <a:ext cx="4195482" cy="3200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latin typeface="Century" panose="02040604050505020304" pitchFamily="18" charset="0"/>
            </a:endParaRPr>
          </a:p>
          <a:p>
            <a:pPr algn="ctr"/>
            <a:endParaRPr lang="ru-RU" sz="2000" dirty="0">
              <a:latin typeface="Century" panose="02040604050505020304" pitchFamily="18" charset="0"/>
            </a:endParaRPr>
          </a:p>
          <a:p>
            <a:pPr algn="ctr"/>
            <a:r>
              <a:rPr lang="ru-RU" sz="2400" dirty="0">
                <a:latin typeface="Century" panose="02040604050505020304" pitchFamily="18" charset="0"/>
              </a:rPr>
              <a:t>«Студенты списывают на экзаменах от того, что система образования ценит дипломы больше, чем они сами ценят учебу».</a:t>
            </a:r>
          </a:p>
          <a:p>
            <a:pPr algn="ctr"/>
            <a:endParaRPr lang="ru-RU" sz="2000" dirty="0">
              <a:latin typeface="Century" panose="02040604050505020304" pitchFamily="18" charset="0"/>
            </a:endParaRPr>
          </a:p>
          <a:p>
            <a:pPr algn="r"/>
            <a:r>
              <a:rPr lang="ru-RU" sz="1800" i="1" dirty="0">
                <a:latin typeface="Century" panose="02040604050505020304" pitchFamily="18" charset="0"/>
              </a:rPr>
              <a:t>Нил </a:t>
            </a:r>
            <a:r>
              <a:rPr lang="ru-RU" sz="1800" i="1" dirty="0" err="1">
                <a:latin typeface="Century" panose="02040604050505020304" pitchFamily="18" charset="0"/>
              </a:rPr>
              <a:t>Деграсс</a:t>
            </a:r>
            <a:r>
              <a:rPr lang="ru-RU" sz="1800" i="1" dirty="0">
                <a:latin typeface="Century" panose="02040604050505020304" pitchFamily="18" charset="0"/>
              </a:rPr>
              <a:t> Тайсон</a:t>
            </a:r>
          </a:p>
          <a:p>
            <a:pPr algn="ctr"/>
            <a:endParaRPr lang="ru-RU" sz="2000" dirty="0">
              <a:latin typeface="Century" panose="020406040505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015325" y="318375"/>
            <a:ext cx="62400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073763"/>
                </a:solidFill>
              </a:rPr>
              <a:t>Пирамида потребностей Маслоу</a:t>
            </a:r>
            <a:endParaRPr sz="2400" b="1">
              <a:solidFill>
                <a:srgbClr val="073763"/>
              </a:solidFill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16"/>
          <a:stretch/>
        </p:blipFill>
        <p:spPr>
          <a:xfrm>
            <a:off x="864725" y="733425"/>
            <a:ext cx="7626800" cy="432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073763"/>
                </a:solidFill>
              </a:rPr>
              <a:t>Платформы, выбранные ОУ для реализации ДО</a:t>
            </a:r>
            <a:endParaRPr sz="2400" b="1">
              <a:solidFill>
                <a:srgbClr val="073763"/>
              </a:solidFill>
            </a:endParaRPr>
          </a:p>
        </p:txBody>
      </p:sp>
      <p:pic>
        <p:nvPicPr>
          <p:cNvPr id="61" name="Google Shape;61;p14"/>
          <p:cNvPicPr preferRelativeResize="0"/>
          <p:nvPr/>
        </p:nvPicPr>
        <p:blipFill rotWithShape="1">
          <a:blip r:embed="rId3">
            <a:alphaModFix/>
          </a:blip>
          <a:srcRect l="10267" r="11832"/>
          <a:stretch/>
        </p:blipFill>
        <p:spPr>
          <a:xfrm>
            <a:off x="6213225" y="3363300"/>
            <a:ext cx="2619075" cy="121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816449"/>
            <a:ext cx="2716025" cy="121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 rotWithShape="1">
          <a:blip r:embed="rId5">
            <a:alphaModFix/>
          </a:blip>
          <a:srcRect b="19"/>
          <a:stretch/>
        </p:blipFill>
        <p:spPr>
          <a:xfrm>
            <a:off x="311700" y="3370231"/>
            <a:ext cx="2716026" cy="1198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 rotWithShape="1">
          <a:blip r:embed="rId6">
            <a:alphaModFix/>
          </a:blip>
          <a:srcRect b="77"/>
          <a:stretch/>
        </p:blipFill>
        <p:spPr>
          <a:xfrm>
            <a:off x="6213225" y="1892650"/>
            <a:ext cx="2619075" cy="121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36100" y="2181950"/>
            <a:ext cx="4074924" cy="2055400"/>
          </a:xfrm>
          <a:prstGeom prst="rect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66" name="Google Shape;66;p14"/>
          <p:cNvSpPr txBox="1"/>
          <p:nvPr/>
        </p:nvSpPr>
        <p:spPr>
          <a:xfrm>
            <a:off x="4446100" y="774550"/>
            <a:ext cx="4592400" cy="113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Cours en autonomie Accompagnement pédagogique asynchrone</a:t>
            </a:r>
            <a:endParaRPr sz="2400"/>
          </a:p>
        </p:txBody>
      </p:sp>
      <p:sp>
        <p:nvSpPr>
          <p:cNvPr id="67" name="Google Shape;67;p14"/>
          <p:cNvSpPr/>
          <p:nvPr/>
        </p:nvSpPr>
        <p:spPr>
          <a:xfrm>
            <a:off x="473825" y="957788"/>
            <a:ext cx="2553900" cy="690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4318000" y="848300"/>
            <a:ext cx="4644300" cy="11376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4"/>
          <p:cNvSpPr txBox="1"/>
          <p:nvPr/>
        </p:nvSpPr>
        <p:spPr>
          <a:xfrm>
            <a:off x="326975" y="991688"/>
            <a:ext cx="3000000" cy="77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chemeClr val="dk2"/>
                </a:solidFill>
              </a:rPr>
              <a:t>  </a:t>
            </a:r>
            <a:r>
              <a:rPr lang="ru" sz="2400">
                <a:solidFill>
                  <a:schemeClr val="dk1"/>
                </a:solidFill>
              </a:rPr>
              <a:t>Visioconférences</a:t>
            </a:r>
            <a:endParaRPr/>
          </a:p>
        </p:txBody>
      </p:sp>
      <p:cxnSp>
        <p:nvCxnSpPr>
          <p:cNvPr id="70" name="Google Shape;70;p14"/>
          <p:cNvCxnSpPr/>
          <p:nvPr/>
        </p:nvCxnSpPr>
        <p:spPr>
          <a:xfrm>
            <a:off x="400050" y="3457575"/>
            <a:ext cx="2514600" cy="1057200"/>
          </a:xfrm>
          <a:prstGeom prst="straightConnector1">
            <a:avLst/>
          </a:prstGeom>
          <a:noFill/>
          <a:ln w="9525" cap="flat" cmpd="sng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1" name="Google Shape;71;p14"/>
          <p:cNvCxnSpPr/>
          <p:nvPr/>
        </p:nvCxnSpPr>
        <p:spPr>
          <a:xfrm rot="10800000" flipH="1">
            <a:off x="311700" y="3500300"/>
            <a:ext cx="2088600" cy="1017000"/>
          </a:xfrm>
          <a:prstGeom prst="straightConnector1">
            <a:avLst/>
          </a:prstGeom>
          <a:noFill/>
          <a:ln w="9525" cap="flat" cmpd="sng">
            <a:solidFill>
              <a:srgbClr val="00FFFF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>
            <a:spLocks noGrp="1"/>
          </p:cNvSpPr>
          <p:nvPr>
            <p:ph type="title"/>
          </p:nvPr>
        </p:nvSpPr>
        <p:spPr>
          <a:xfrm>
            <a:off x="700100" y="216425"/>
            <a:ext cx="8598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73763"/>
                </a:solidFill>
              </a:rPr>
              <a:t>Асинхронное обучение + педагогическое сопровождение </a:t>
            </a:r>
            <a:endParaRPr>
              <a:solidFill>
                <a:srgbClr val="073763"/>
              </a:solidFill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44525" y="854375"/>
            <a:ext cx="1679700" cy="408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ru" sz="1700"/>
              <a:t>Письмо </a:t>
            </a:r>
            <a:endParaRPr sz="17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ru" sz="1700"/>
              <a:t>Аудирование</a:t>
            </a:r>
            <a:endParaRPr sz="17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ru" sz="1700"/>
              <a:t>Чтение</a:t>
            </a:r>
            <a:endParaRPr sz="17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ru" sz="1700"/>
              <a:t>Тесты</a:t>
            </a:r>
            <a:endParaRPr sz="17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ru" sz="1700"/>
              <a:t>Видео</a:t>
            </a:r>
            <a:endParaRPr sz="17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  <a:p>
            <a:pPr marL="457200" lvl="0" indent="-336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➢"/>
            </a:pPr>
            <a:r>
              <a:rPr lang="ru" sz="1700"/>
              <a:t>Сообщения, связь</a:t>
            </a:r>
            <a:endParaRPr sz="1700"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8" name="Google Shape;78;p15"/>
          <p:cNvPicPr preferRelativeResize="0"/>
          <p:nvPr/>
        </p:nvPicPr>
        <p:blipFill rotWithShape="1">
          <a:blip r:embed="rId3">
            <a:alphaModFix/>
          </a:blip>
          <a:srcRect b="-50"/>
          <a:stretch/>
        </p:blipFill>
        <p:spPr>
          <a:xfrm>
            <a:off x="1675050" y="854375"/>
            <a:ext cx="7434342" cy="393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>
            <a:spLocks noGrp="1"/>
          </p:cNvSpPr>
          <p:nvPr>
            <p:ph type="title"/>
          </p:nvPr>
        </p:nvSpPr>
        <p:spPr>
          <a:xfrm>
            <a:off x="277906" y="262450"/>
            <a:ext cx="8319247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dirty="0">
                <a:solidFill>
                  <a:srgbClr val="073763"/>
                </a:solidFill>
              </a:rPr>
              <a:t>Обучение чтению: как это возможно дистанционно?</a:t>
            </a:r>
            <a:endParaRPr sz="4100" b="1" dirty="0">
              <a:solidFill>
                <a:srgbClr val="073763"/>
              </a:solidFill>
            </a:endParaRPr>
          </a:p>
        </p:txBody>
      </p:sp>
      <p:sp>
        <p:nvSpPr>
          <p:cNvPr id="84" name="Google Shape;84;p16"/>
          <p:cNvSpPr txBox="1">
            <a:spLocks noGrp="1"/>
          </p:cNvSpPr>
          <p:nvPr>
            <p:ph type="body" idx="1"/>
          </p:nvPr>
        </p:nvSpPr>
        <p:spPr>
          <a:xfrm>
            <a:off x="6087025" y="1643025"/>
            <a:ext cx="2707500" cy="327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➢"/>
            </a:pPr>
            <a:r>
              <a:rPr lang="ru" dirty="0">
                <a:solidFill>
                  <a:srgbClr val="000000"/>
                </a:solidFill>
              </a:rPr>
              <a:t>Пропуск урока</a:t>
            </a:r>
            <a:br>
              <a:rPr lang="ru" dirty="0">
                <a:solidFill>
                  <a:srgbClr val="000000"/>
                </a:solidFill>
              </a:rPr>
            </a:br>
            <a:endParaRPr sz="1050"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➢"/>
            </a:pPr>
            <a:r>
              <a:rPr lang="ru" dirty="0">
                <a:solidFill>
                  <a:srgbClr val="000000"/>
                </a:solidFill>
              </a:rPr>
              <a:t>Плохое интернет- соединение</a:t>
            </a:r>
            <a:br>
              <a:rPr lang="ru" dirty="0">
                <a:solidFill>
                  <a:srgbClr val="000000"/>
                </a:solidFill>
              </a:rPr>
            </a:br>
            <a:endParaRPr sz="1050"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➢"/>
            </a:pPr>
            <a:r>
              <a:rPr lang="ru" dirty="0">
                <a:solidFill>
                  <a:srgbClr val="000000"/>
                </a:solidFill>
              </a:rPr>
              <a:t>Педагогическая поддержка родителей</a:t>
            </a:r>
            <a:br>
              <a:rPr lang="ru" dirty="0">
                <a:solidFill>
                  <a:srgbClr val="000000"/>
                </a:solidFill>
              </a:rPr>
            </a:br>
            <a:endParaRPr sz="1050" dirty="0">
              <a:solidFill>
                <a:srgbClr val="000000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➢"/>
            </a:pPr>
            <a:r>
              <a:rPr lang="ru-RU" dirty="0">
                <a:solidFill>
                  <a:srgbClr val="000000"/>
                </a:solidFill>
              </a:rPr>
              <a:t>Закрепление и повторение</a:t>
            </a:r>
            <a:endParaRPr dirty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7025" y="845453"/>
            <a:ext cx="2783750" cy="64517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86" name="Google Shape;86;p16"/>
          <p:cNvPicPr preferRelativeResize="0"/>
          <p:nvPr/>
        </p:nvPicPr>
        <p:blipFill rotWithShape="1">
          <a:blip r:embed="rId4">
            <a:alphaModFix/>
          </a:blip>
          <a:srcRect l="3940" t="6937" r="7509" b="31066"/>
          <a:stretch/>
        </p:blipFill>
        <p:spPr>
          <a:xfrm>
            <a:off x="809050" y="781350"/>
            <a:ext cx="4559250" cy="424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1990165" y="262450"/>
            <a:ext cx="582086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dirty="0">
                <a:solidFill>
                  <a:srgbClr val="073763"/>
                </a:solidFill>
              </a:rPr>
              <a:t>Успешное обучение чтению</a:t>
            </a:r>
            <a:endParaRPr sz="4100" b="1" dirty="0">
              <a:solidFill>
                <a:srgbClr val="073763"/>
              </a:solidFill>
            </a:endParaRPr>
          </a:p>
        </p:txBody>
      </p:sp>
      <p:pic>
        <p:nvPicPr>
          <p:cNvPr id="92" name="Google Shape;92;p17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9400" y="1040025"/>
            <a:ext cx="6058602" cy="39543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7"/>
          <p:cNvSpPr txBox="1"/>
          <p:nvPr/>
        </p:nvSpPr>
        <p:spPr>
          <a:xfrm>
            <a:off x="139400" y="673250"/>
            <a:ext cx="3083700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u="sng">
                <a:solidFill>
                  <a:schemeClr val="hlink"/>
                </a:solidFill>
                <a:hlinkClick r:id="rId3"/>
              </a:rPr>
              <a:t>https://learningapps.org/display?v=p60xjjfj320</a:t>
            </a: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pic>
        <p:nvPicPr>
          <p:cNvPr id="94" name="Google Shape;9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65850" y="911350"/>
            <a:ext cx="3094376" cy="4111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172175" y="262450"/>
            <a:ext cx="8550484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dirty="0">
                <a:solidFill>
                  <a:srgbClr val="073763"/>
                </a:solidFill>
              </a:rPr>
              <a:t>Адаптация к условиям  ДО упражнений из учебника</a:t>
            </a:r>
            <a:endParaRPr sz="4100" b="1" dirty="0">
              <a:solidFill>
                <a:srgbClr val="073763"/>
              </a:solidFill>
            </a:endParaRPr>
          </a:p>
        </p:txBody>
      </p:sp>
      <p:sp>
        <p:nvSpPr>
          <p:cNvPr id="100" name="Google Shape;100;p18"/>
          <p:cNvSpPr txBox="1"/>
          <p:nvPr/>
        </p:nvSpPr>
        <p:spPr>
          <a:xfrm>
            <a:off x="172175" y="700375"/>
            <a:ext cx="3267300" cy="3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u="sng">
                <a:solidFill>
                  <a:schemeClr val="hlink"/>
                </a:solidFill>
                <a:hlinkClick r:id="rId3"/>
              </a:rPr>
              <a:t>https://learningapps.org/display?v=pxnfx30e220</a:t>
            </a: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200" y="1160200"/>
            <a:ext cx="5952576" cy="35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8"/>
          <p:cNvPicPr preferRelativeResize="0"/>
          <p:nvPr/>
        </p:nvPicPr>
        <p:blipFill rotWithShape="1">
          <a:blip r:embed="rId5">
            <a:alphaModFix/>
          </a:blip>
          <a:srcRect b="30"/>
          <a:stretch/>
        </p:blipFill>
        <p:spPr>
          <a:xfrm>
            <a:off x="6026606" y="3422300"/>
            <a:ext cx="3036718" cy="160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23548" y="1084000"/>
            <a:ext cx="2763577" cy="2241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9"/>
          <p:cNvSpPr txBox="1">
            <a:spLocks noGrp="1"/>
          </p:cNvSpPr>
          <p:nvPr>
            <p:ph type="title"/>
          </p:nvPr>
        </p:nvSpPr>
        <p:spPr>
          <a:xfrm>
            <a:off x="248925" y="5634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u="sng">
                <a:solidFill>
                  <a:schemeClr val="hlink"/>
                </a:solidFill>
                <a:hlinkClick r:id="rId3"/>
              </a:rPr>
              <a:t>https://learningapps.org/view2510376</a:t>
            </a:r>
            <a:endParaRPr/>
          </a:p>
        </p:txBody>
      </p:sp>
      <p:pic>
        <p:nvPicPr>
          <p:cNvPr id="109" name="Google Shape;10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9649" y="806925"/>
            <a:ext cx="7599424" cy="433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9"/>
          <p:cNvSpPr txBox="1"/>
          <p:nvPr/>
        </p:nvSpPr>
        <p:spPr>
          <a:xfrm>
            <a:off x="1124924" y="149925"/>
            <a:ext cx="7212251" cy="5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rgbClr val="073763"/>
                </a:solidFill>
              </a:rPr>
              <a:t>Делимся экраном. Формирование новых УУД.</a:t>
            </a:r>
            <a:endParaRPr sz="2400" b="1" dirty="0">
              <a:solidFill>
                <a:srgbClr val="07376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0"/>
          <p:cNvSpPr txBox="1">
            <a:spLocks noGrp="1"/>
          </p:cNvSpPr>
          <p:nvPr>
            <p:ph type="title"/>
          </p:nvPr>
        </p:nvSpPr>
        <p:spPr>
          <a:xfrm>
            <a:off x="311700" y="2029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73763"/>
                </a:solidFill>
              </a:rPr>
              <a:t>Прогулка по Парижу</a:t>
            </a:r>
            <a:endParaRPr sz="2400" b="1" dirty="0">
              <a:solidFill>
                <a:srgbClr val="073763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100" u="sng" dirty="0">
                <a:solidFill>
                  <a:schemeClr val="hlink"/>
                </a:solidFill>
                <a:hlinkClick r:id="rId3"/>
              </a:rPr>
              <a:t>https://www.etsionvisitaitparis.com/plan</a:t>
            </a:r>
            <a:endParaRPr sz="11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16" name="Google Shape;116;p20"/>
          <p:cNvSpPr txBox="1">
            <a:spLocks noGrp="1"/>
          </p:cNvSpPr>
          <p:nvPr>
            <p:ph type="body" idx="1"/>
          </p:nvPr>
        </p:nvSpPr>
        <p:spPr>
          <a:xfrm>
            <a:off x="6969175" y="1385875"/>
            <a:ext cx="22521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900" u="sng" dirty="0">
                <a:solidFill>
                  <a:schemeClr val="dk1"/>
                </a:solidFill>
              </a:rPr>
              <a:t>Где находится ?</a:t>
            </a:r>
            <a:endParaRPr sz="1900" u="sng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600" dirty="0"/>
          </a:p>
          <a:p>
            <a:pPr marL="457200" lvl="0" indent="-34925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900"/>
              <a:buAutoNum type="arabicPeriod"/>
            </a:pPr>
            <a:r>
              <a:rPr lang="ru" sz="1900" dirty="0">
                <a:solidFill>
                  <a:schemeClr val="dk1"/>
                </a:solidFill>
              </a:rPr>
              <a:t>Rive gauche</a:t>
            </a:r>
            <a:endParaRPr sz="1900" dirty="0">
              <a:solidFill>
                <a:schemeClr val="dk1"/>
              </a:solidFill>
            </a:endParaRPr>
          </a:p>
          <a:p>
            <a:pPr marL="914400" lvl="0" indent="-4572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sz="1900" dirty="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AutoNum type="arabicPeriod"/>
            </a:pPr>
            <a:r>
              <a:rPr lang="ru" sz="1900" dirty="0">
                <a:solidFill>
                  <a:schemeClr val="dk1"/>
                </a:solidFill>
              </a:rPr>
              <a:t>Rive droite</a:t>
            </a:r>
            <a:endParaRPr sz="1900" dirty="0">
              <a:solidFill>
                <a:schemeClr val="dk1"/>
              </a:solidFill>
            </a:endParaRPr>
          </a:p>
          <a:p>
            <a:pPr marL="914400" lvl="0" indent="-457200" algn="l" rt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sz="1900" dirty="0">
              <a:solidFill>
                <a:schemeClr val="dk1"/>
              </a:solidFill>
            </a:endParaRPr>
          </a:p>
          <a:p>
            <a:pPr marL="457200" lvl="0" indent="-349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AutoNum type="arabicPeriod"/>
            </a:pPr>
            <a:r>
              <a:rPr lang="ru" sz="1900" dirty="0">
                <a:solidFill>
                  <a:schemeClr val="dk1"/>
                </a:solidFill>
              </a:rPr>
              <a:t>l’île de la Cité</a:t>
            </a:r>
            <a:endParaRPr sz="1900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2200" dirty="0"/>
          </a:p>
        </p:txBody>
      </p:sp>
      <p:pic>
        <p:nvPicPr>
          <p:cNvPr id="117" name="Google Shape;11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7900" y="1099000"/>
            <a:ext cx="6794674" cy="3455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201</Words>
  <Application>Microsoft Macintosh PowerPoint</Application>
  <PresentationFormat>Экран (16:9)</PresentationFormat>
  <Paragraphs>51</Paragraphs>
  <Slides>12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Century</vt:lpstr>
      <vt:lpstr>Simple Light</vt:lpstr>
      <vt:lpstr>Презентация PowerPoint</vt:lpstr>
      <vt:lpstr>Презентация PowerPoint</vt:lpstr>
      <vt:lpstr>Платформы, выбранные ОУ для реализации ДО</vt:lpstr>
      <vt:lpstr>Асинхронное обучение + педагогическое сопровождение </vt:lpstr>
      <vt:lpstr>Обучение чтению: как это возможно дистанционно?</vt:lpstr>
      <vt:lpstr>Успешное обучение чтению</vt:lpstr>
      <vt:lpstr>Адаптация к условиям  ДО упражнений из учебника</vt:lpstr>
      <vt:lpstr>https://learningapps.org/view2510376</vt:lpstr>
      <vt:lpstr>Прогулка по Парижу https://www.etsionvisitaitparis.com/plan </vt:lpstr>
      <vt:lpstr>Прогулка по Санкт-Петербургу</vt:lpstr>
      <vt:lpstr>Мы всегда вместе</vt:lpstr>
      <vt:lpstr>Объективность результатов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Татьяна Владимировна Ильина</cp:lastModifiedBy>
  <cp:revision>5</cp:revision>
  <dcterms:modified xsi:type="dcterms:W3CDTF">2022-04-15T15:14:05Z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598718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