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6" r:id="rId3"/>
    <p:sldId id="257" r:id="rId4"/>
    <p:sldId id="274" r:id="rId5"/>
    <p:sldId id="276" r:id="rId6"/>
    <p:sldId id="259" r:id="rId7"/>
    <p:sldId id="260" r:id="rId8"/>
    <p:sldId id="261" r:id="rId9"/>
    <p:sldId id="266" r:id="rId10"/>
    <p:sldId id="270" r:id="rId11"/>
    <p:sldId id="271" r:id="rId12"/>
    <p:sldId id="272" r:id="rId13"/>
    <p:sldId id="267" r:id="rId14"/>
    <p:sldId id="268" r:id="rId15"/>
    <p:sldId id="277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D9EAF-15FF-47D8-BF8D-94ABF8D261B4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DCD9C-5425-43E1-96F8-5F0CACFCC6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9172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DCD9C-5425-43E1-96F8-5F0CACFCC61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4657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0.wdp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528" b="99736" l="3304" r="100000">
                        <a14:foregroundMark x1="3478" y1="88127" x2="16696" y2="82586"/>
                        <a14:foregroundMark x1="3826" y1="98417" x2="98957" y2="997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800"/>
            <a:ext cx="3504027" cy="5328000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609600" y="5791199"/>
            <a:ext cx="3427828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000" b="1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Тит Ливий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(59 г. до н.э.-17 г.)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94459"/>
            <a:ext cx="4680000" cy="495299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494626" y="685800"/>
            <a:ext cx="3582573" cy="39703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«Потомкам я</a:t>
            </a:r>
          </a:p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оставил свой</a:t>
            </a:r>
          </a:p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труд, в котором</a:t>
            </a:r>
          </a:p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постарался</a:t>
            </a:r>
          </a:p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увековечить</a:t>
            </a:r>
          </a:p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подвиги</a:t>
            </a:r>
          </a:p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главенствующего</a:t>
            </a:r>
          </a:p>
          <a:p>
            <a:pPr algn="ct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народа»</a:t>
            </a:r>
          </a:p>
          <a:p>
            <a:pPr algn="r"/>
            <a:r>
              <a:rPr lang="ru-RU" sz="28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Тит Ливий</a:t>
            </a:r>
          </a:p>
        </p:txBody>
      </p:sp>
      <p:pic>
        <p:nvPicPr>
          <p:cNvPr id="12" name="Picture 12" descr="j0336396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48600" y="5435784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800600" y="5506170"/>
            <a:ext cx="4114800" cy="8672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 каком народе говорит Тит Ливий?</a:t>
            </a:r>
          </a:p>
        </p:txBody>
      </p:sp>
    </p:spTree>
    <p:extLst>
      <p:ext uri="{BB962C8B-B14F-4D97-AF65-F5344CB8AC3E}">
        <p14:creationId xmlns="" xmlns:p14="http://schemas.microsoft.com/office/powerpoint/2010/main" val="269956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100000" l="0" r="98667">
                        <a14:foregroundMark x1="90667" y1="38350" x2="90667" y2="383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1764000" cy="2422560"/>
          </a:xfrm>
          <a:prstGeom prst="rect">
            <a:avLst/>
          </a:prstGeom>
          <a:effectLst>
            <a:glow rad="50800">
              <a:schemeClr val="bg1"/>
            </a:glow>
          </a:effectLst>
        </p:spPr>
      </p:pic>
      <p:sp>
        <p:nvSpPr>
          <p:cNvPr id="7" name="Облачко с текстом: прямоугольное со скругленными углами 6"/>
          <p:cNvSpPr/>
          <p:nvPr/>
        </p:nvSpPr>
        <p:spPr>
          <a:xfrm>
            <a:off x="304800" y="4267200"/>
            <a:ext cx="8382000" cy="1981200"/>
          </a:xfrm>
          <a:prstGeom prst="wedgeRoundRectCallout">
            <a:avLst>
              <a:gd name="adj1" fmla="val -32959"/>
              <a:gd name="adj2" fmla="val -198124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Легенда рассказывает, что на левом берегу Тибра жило племя </a:t>
            </a:r>
            <a:r>
              <a:rPr lang="ru-RU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латинов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. В одном из его городов правил царь НУМИТОР. Младший брат царя АМУЛИЙ отнял у него власть. Когда у дочери НУМИТОРА РЕИ СИЛЬВИИ родились близнецы, АМУЛИЙ, опасаясь за свой трон, приказал утопить младенцев в водах Тибра.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1" y="228600"/>
            <a:ext cx="5403540" cy="3456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800" y="2568714"/>
            <a:ext cx="1371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000" b="1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Тит 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Ливий</a:t>
            </a:r>
          </a:p>
        </p:txBody>
      </p:sp>
    </p:spTree>
    <p:extLst>
      <p:ext uri="{BB962C8B-B14F-4D97-AF65-F5344CB8AC3E}">
        <p14:creationId xmlns="" xmlns:p14="http://schemas.microsoft.com/office/powerpoint/2010/main" val="7561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98667">
                        <a14:foregroundMark x1="90667" y1="38350" x2="90667" y2="383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1764000" cy="2422560"/>
          </a:xfrm>
          <a:prstGeom prst="rect">
            <a:avLst/>
          </a:prstGeom>
          <a:effectLst>
            <a:glow rad="50800">
              <a:schemeClr val="bg1"/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88" y="4419600"/>
            <a:ext cx="8682912" cy="212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6912" y1="91079" x2="95882" y2="90041"/>
                        <a14:foregroundMark x1="27059" y1="87552" x2="35441" y2="86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52400"/>
            <a:ext cx="3276000" cy="2322093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sp>
        <p:nvSpPr>
          <p:cNvPr id="10" name="Облачко с текстом: прямоугольное со скругленными углами 9"/>
          <p:cNvSpPr/>
          <p:nvPr/>
        </p:nvSpPr>
        <p:spPr>
          <a:xfrm>
            <a:off x="614289" y="2691267"/>
            <a:ext cx="8382000" cy="1499733"/>
          </a:xfrm>
          <a:prstGeom prst="wedgeRoundRectCallout">
            <a:avLst>
              <a:gd name="adj1" fmla="val -36987"/>
              <a:gd name="adj2" fmla="val -144159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Но корзина, в которой бросили в реку братьев, не утонула. Ее нашла волчица и накормила младенцев своим молоком. Вскоре детей обнаружил царский пастух. Он воспитал мальчиков, назвав их РОМУЛОМ и РЕМОМ.</a:t>
            </a:r>
          </a:p>
        </p:txBody>
      </p:sp>
    </p:spTree>
    <p:extLst>
      <p:ext uri="{BB962C8B-B14F-4D97-AF65-F5344CB8AC3E}">
        <p14:creationId xmlns="" xmlns:p14="http://schemas.microsoft.com/office/powerpoint/2010/main" val="5140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98667">
                        <a14:foregroundMark x1="90667" y1="38350" x2="90667" y2="383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1764000" cy="2422560"/>
          </a:xfrm>
          <a:prstGeom prst="rect">
            <a:avLst/>
          </a:prstGeom>
          <a:effectLst>
            <a:glow rad="50800">
              <a:schemeClr val="bg1"/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667000"/>
            <a:ext cx="2886000" cy="399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076520"/>
            <a:ext cx="5701851" cy="2556000"/>
          </a:xfrm>
          <a:prstGeom prst="rect">
            <a:avLst/>
          </a:prstGeom>
        </p:spPr>
      </p:pic>
      <p:sp>
        <p:nvSpPr>
          <p:cNvPr id="11" name="Облачко с текстом: прямоугольное со скругленными углами 10"/>
          <p:cNvSpPr/>
          <p:nvPr/>
        </p:nvSpPr>
        <p:spPr>
          <a:xfrm>
            <a:off x="3581400" y="304800"/>
            <a:ext cx="5257800" cy="3505200"/>
          </a:xfrm>
          <a:prstGeom prst="wedgeRoundRectCallout">
            <a:avLst>
              <a:gd name="adj1" fmla="val -83911"/>
              <a:gd name="adj2" fmla="val -22384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Когда 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братья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выросли, они свергли АМУЛИЯ и вернули власть своему деду. А на том месте, где их спасла волчица, начали строить город. Но между братьями вспыхнула ссора и РОМУЛ убил РЕМА.</a:t>
            </a:r>
          </a:p>
          <a:p>
            <a:pPr algn="ctr"/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РОМУЛ стал править городом, построенном на </a:t>
            </a:r>
            <a:r>
              <a:rPr lang="ru-RU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Палатинском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холме и назвал его своим именем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Roma (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Рим)</a:t>
            </a:r>
          </a:p>
        </p:txBody>
      </p:sp>
    </p:spTree>
    <p:extLst>
      <p:ext uri="{BB962C8B-B14F-4D97-AF65-F5344CB8AC3E}">
        <p14:creationId xmlns="" xmlns:p14="http://schemas.microsoft.com/office/powerpoint/2010/main" val="130957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973" y="163310"/>
            <a:ext cx="5447827" cy="1077218"/>
          </a:xfrm>
          <a:prstGeom prst="rect">
            <a:avLst/>
          </a:prstGeom>
          <a:ln w="76200" cmpd="tri"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753 год до н.э. –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год основания Рима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0088" b="100000" l="0" r="1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33399" y="1981200"/>
            <a:ext cx="3050461" cy="3276600"/>
          </a:xfrm>
          <a:prstGeom prst="rect">
            <a:avLst/>
          </a:prstGeom>
          <a:ln>
            <a:noFill/>
          </a:ln>
          <a:effectLst>
            <a:glow rad="127000">
              <a:schemeClr val="bg1"/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52400" y="5562600"/>
            <a:ext cx="474016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РОМУЛ –</a:t>
            </a:r>
          </a:p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первый легендарный царь Рима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527" b="97901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485" y="1964184"/>
            <a:ext cx="2268000" cy="2583536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799" y="381000"/>
            <a:ext cx="1607569" cy="4583714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5334000" y="5181600"/>
            <a:ext cx="31242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ЛИКТОРЫ –</a:t>
            </a:r>
          </a:p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Times New Roman" pitchFamily="18" charset="0"/>
                <a:cs typeface="Times New Roman" pitchFamily="18" charset="0"/>
              </a:rPr>
              <a:t>12 воинов, охранявших царя </a:t>
            </a:r>
          </a:p>
        </p:txBody>
      </p:sp>
    </p:spTree>
    <p:extLst>
      <p:ext uri="{BB962C8B-B14F-4D97-AF65-F5344CB8AC3E}">
        <p14:creationId xmlns="" xmlns:p14="http://schemas.microsoft.com/office/powerpoint/2010/main" val="80447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727940" cy="6172200"/>
          </a:xfrm>
          <a:prstGeom prst="rect">
            <a:avLst/>
          </a:prstGeom>
        </p:spPr>
      </p:pic>
      <p:pic>
        <p:nvPicPr>
          <p:cNvPr id="6" name="Picture 12" descr="j033639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52400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1040124" y="304800"/>
            <a:ext cx="4903476" cy="871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Когда на римских холмах появились самые древние поселения?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6096000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ⅤⅠ веке до н.э. Рим превратился в многолюдный город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расположенных на семи  холмах.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777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76293" y="304801"/>
          <a:ext cx="3495907" cy="533399"/>
        </p:xfrm>
        <a:graphic>
          <a:graphicData uri="http://schemas.openxmlformats.org/drawingml/2006/table">
            <a:tbl>
              <a:tblPr/>
              <a:tblGrid>
                <a:gridCol w="3495907"/>
              </a:tblGrid>
              <a:tr h="53339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Население Рима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1000" y="1219200"/>
          <a:ext cx="3733799" cy="1019221"/>
        </p:xfrm>
        <a:graphic>
          <a:graphicData uri="http://schemas.openxmlformats.org/drawingml/2006/table">
            <a:tbl>
              <a:tblPr/>
              <a:tblGrid>
                <a:gridCol w="3733799"/>
              </a:tblGrid>
              <a:tr h="101922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     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Патриции -</a:t>
                      </a:r>
                    </a:p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потомки знатных жителей  </a:t>
                      </a:r>
                    </a:p>
                    <a:p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древнейшего Рима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29200" y="1158240"/>
          <a:ext cx="3505200" cy="975360"/>
        </p:xfrm>
        <a:graphic>
          <a:graphicData uri="http://schemas.openxmlformats.org/drawingml/2006/table">
            <a:tbl>
              <a:tblPr/>
              <a:tblGrid>
                <a:gridCol w="3505200"/>
              </a:tblGrid>
              <a:tr h="91811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Плебеи -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переселенцы из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завоеванных</a:t>
                      </a:r>
                    </a:p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Римом областей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81000" y="2514600"/>
          <a:ext cx="4038600" cy="640080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380999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Только патриции имели управлять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Римом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953000" y="2514600"/>
          <a:ext cx="3834161" cy="701040"/>
        </p:xfrm>
        <a:graphic>
          <a:graphicData uri="http://schemas.openxmlformats.org/drawingml/2006/table">
            <a:tbl>
              <a:tblPr/>
              <a:tblGrid>
                <a:gridCol w="3834161"/>
              </a:tblGrid>
              <a:tr h="6096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Не имели права принимать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участие в управлении Римом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81000" y="3429000"/>
          <a:ext cx="4038600" cy="701040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5334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Сенат – совет, в котором заседали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старейшины родов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029200" y="3505200"/>
          <a:ext cx="2590800" cy="396240"/>
        </p:xfrm>
        <a:graphic>
          <a:graphicData uri="http://schemas.openxmlformats.org/drawingml/2006/table">
            <a:tbl>
              <a:tblPr/>
              <a:tblGrid>
                <a:gridCol w="259080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Объявляло войну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81000" y="4440416"/>
          <a:ext cx="4038600" cy="701040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234176"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Народное собрание – высший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орган власти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029200" y="4023360"/>
          <a:ext cx="2590800" cy="396240"/>
        </p:xfrm>
        <a:graphic>
          <a:graphicData uri="http://schemas.openxmlformats.org/drawingml/2006/table">
            <a:tbl>
              <a:tblPr/>
              <a:tblGrid>
                <a:gridCol w="2590800"/>
              </a:tblGrid>
              <a:tr h="304800"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Заключали мир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029200" y="4638907"/>
          <a:ext cx="2587083" cy="434898"/>
        </p:xfrm>
        <a:graphic>
          <a:graphicData uri="http://schemas.openxmlformats.org/drawingml/2006/table">
            <a:tbl>
              <a:tblPr/>
              <a:tblGrid>
                <a:gridCol w="2587083"/>
              </a:tblGrid>
              <a:tr h="434898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Выбирало царя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6" name="Стрелка вниз 25"/>
          <p:cNvSpPr/>
          <p:nvPr/>
        </p:nvSpPr>
        <p:spPr>
          <a:xfrm>
            <a:off x="2209800" y="32004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3581400" y="914400"/>
            <a:ext cx="45719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5867400" y="9144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943600" y="2209800"/>
            <a:ext cx="45719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2209800" y="2286000"/>
            <a:ext cx="45719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6019800" y="3276600"/>
            <a:ext cx="45719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2209800" y="4114800"/>
            <a:ext cx="762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6096000" y="3962400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6172200" y="4419600"/>
            <a:ext cx="45719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33400" y="5562600"/>
            <a:ext cx="815340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509 год до н.э. –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римляне изгнали царя ТАРКВИНИЯ ГОРДОГО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Параграф 44 прочитать.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Выполнить задания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/т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№ 48, 49, 50, 52, 53,  стр. 49-53.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122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«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Древнейший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Рим»</a:t>
            </a:r>
          </a:p>
        </p:txBody>
      </p:sp>
    </p:spTree>
    <p:extLst>
      <p:ext uri="{BB962C8B-B14F-4D97-AF65-F5344CB8AC3E}">
        <p14:creationId xmlns="" xmlns:p14="http://schemas.microsoft.com/office/powerpoint/2010/main" val="413950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034" y="290051"/>
            <a:ext cx="9162296" cy="554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071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Заполните таблицу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3400" y="13970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35814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Линия</a:t>
                      </a:r>
                    </a:p>
                    <a:p>
                      <a:r>
                        <a:rPr lang="ru-RU" dirty="0" smtClean="0"/>
                        <a:t>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Рим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Греция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Местоположение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Рельеф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Климат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Занятие населения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Задание: Заполните таблицу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3400" y="990602"/>
          <a:ext cx="82296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3581400"/>
                <a:gridCol w="2743200"/>
              </a:tblGrid>
              <a:tr h="609600">
                <a:tc>
                  <a:txBody>
                    <a:bodyPr/>
                    <a:lstStyle/>
                    <a:p>
                      <a:r>
                        <a:rPr lang="ru-RU" dirty="0" smtClean="0"/>
                        <a:t> Линия</a:t>
                      </a:r>
                    </a:p>
                    <a:p>
                      <a:r>
                        <a:rPr lang="ru-RU" dirty="0" smtClean="0"/>
                        <a:t>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Рим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Греция</a:t>
                      </a:r>
                      <a:endParaRPr lang="ru-RU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Местоположение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Апеннинский</a:t>
                      </a:r>
                      <a:r>
                        <a:rPr lang="ru-RU" dirty="0" smtClean="0"/>
                        <a:t> полуостров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Балканский полуостров</a:t>
                      </a:r>
                      <a:endParaRPr lang="ru-RU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dirty="0" smtClean="0"/>
                        <a:t>Рельеф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Долины, равнины, пригодные для жителей, холмистые местности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Рельеф</a:t>
                      </a:r>
                      <a:r>
                        <a:rPr lang="ru-RU" baseline="0" dirty="0" smtClean="0"/>
                        <a:t> горный, </a:t>
                      </a:r>
                      <a:r>
                        <a:rPr lang="ru-RU" baseline="0" dirty="0" err="1" smtClean="0"/>
                        <a:t>малоравнинных</a:t>
                      </a:r>
                      <a:r>
                        <a:rPr lang="ru-RU" baseline="0" dirty="0" smtClean="0"/>
                        <a:t> мест</a:t>
                      </a:r>
                      <a:endParaRPr lang="ru-RU" dirty="0"/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ru-RU" dirty="0" smtClean="0"/>
                        <a:t>Горы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Альпы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Олимп</a:t>
                      </a:r>
                      <a:endParaRPr lang="ru-RU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dirty="0" smtClean="0"/>
                        <a:t>Климат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Теплый, </a:t>
                      </a:r>
                    </a:p>
                    <a:p>
                      <a:r>
                        <a:rPr lang="ru-RU" dirty="0" smtClean="0"/>
                        <a:t>благоприятный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Жаркий</a:t>
                      </a:r>
                      <a:endParaRPr lang="ru-RU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ru-RU" dirty="0" smtClean="0"/>
                        <a:t>Моря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Омывается </a:t>
                      </a:r>
                      <a:r>
                        <a:rPr lang="ru-RU" dirty="0" err="1" smtClean="0"/>
                        <a:t>Андриатическим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Тиренским</a:t>
                      </a:r>
                      <a:r>
                        <a:rPr lang="ru-RU" dirty="0" smtClean="0"/>
                        <a:t> и Ионическими</a:t>
                      </a:r>
                      <a:r>
                        <a:rPr lang="ru-RU" baseline="0" dirty="0" smtClean="0"/>
                        <a:t> морями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Омывается Эгейским и Ионическими морями</a:t>
                      </a:r>
                      <a:endParaRPr lang="ru-RU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ru-RU" dirty="0" smtClean="0"/>
                        <a:t>Реки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Полноводный Тибр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Мелкие реки, пересыхающие жаркие дни</a:t>
                      </a:r>
                      <a:endParaRPr lang="ru-RU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dirty="0" smtClean="0"/>
                        <a:t>Занятие населения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Виноградство</a:t>
                      </a:r>
                      <a:r>
                        <a:rPr lang="ru-RU" dirty="0" smtClean="0"/>
                        <a:t>, садоводство, земледелие (зерно,</a:t>
                      </a:r>
                      <a:r>
                        <a:rPr lang="ru-RU" baseline="0" dirty="0" smtClean="0"/>
                        <a:t> рожь), скотоводство (рогатый скот, свиньи, кони, ослы)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Виноградство</a:t>
                      </a:r>
                      <a:r>
                        <a:rPr lang="ru-RU" dirty="0" smtClean="0"/>
                        <a:t>, выращивание</a:t>
                      </a:r>
                      <a:r>
                        <a:rPr lang="ru-RU" baseline="0" dirty="0" smtClean="0"/>
                        <a:t> оливок, скотоводство (козы, овцы), ремесло.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088" y="-76625"/>
            <a:ext cx="4249109" cy="684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72771" y="76200"/>
            <a:ext cx="2576338" cy="518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Апеннинский п-ов</a:t>
            </a:r>
          </a:p>
        </p:txBody>
      </p:sp>
      <p:pic>
        <p:nvPicPr>
          <p:cNvPr id="6" name="Picture 12" descr="j033639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5254" y="562800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5084378" y="685799"/>
            <a:ext cx="3810000" cy="871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Какие моря омывают Апеннинский п-ов?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00200" y="1447800"/>
            <a:ext cx="2743201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Адриатическое</a:t>
            </a:r>
          </a:p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море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2399" y="4343401"/>
            <a:ext cx="208630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Тирренское</a:t>
            </a:r>
          </a:p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море</a:t>
            </a:r>
          </a:p>
        </p:txBody>
      </p:sp>
      <p:pic>
        <p:nvPicPr>
          <p:cNvPr id="10" name="Picture 12" descr="j033639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1934400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154924" y="2080800"/>
            <a:ext cx="3810000" cy="871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Какой остров расположен к юго-западу?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4799" y="6091535"/>
            <a:ext cx="2086304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о. Сицилия</a:t>
            </a:r>
          </a:p>
        </p:txBody>
      </p:sp>
      <p:pic>
        <p:nvPicPr>
          <p:cNvPr id="14" name="Picture 12" descr="j033639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3306000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154924" y="3396175"/>
            <a:ext cx="3810000" cy="871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Какие реки протекают на полуострове?</a:t>
            </a:r>
          </a:p>
        </p:txBody>
      </p:sp>
      <p:sp>
        <p:nvSpPr>
          <p:cNvPr id="16" name="Прямоугольник 15"/>
          <p:cNvSpPr/>
          <p:nvPr/>
        </p:nvSpPr>
        <p:spPr>
          <a:xfrm rot="16200000">
            <a:off x="-237218" y="2230086"/>
            <a:ext cx="2086304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err="1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р.Тибр</a:t>
            </a:r>
            <a:endParaRPr lang="ru-RU" b="1" i="1" dirty="0">
              <a:effectLst>
                <a:glow rad="127000">
                  <a:schemeClr val="bg1"/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982282">
            <a:off x="-53297" y="652345"/>
            <a:ext cx="1437805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err="1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р.По</a:t>
            </a:r>
            <a:endParaRPr lang="ru-RU" b="1" i="1" dirty="0">
              <a:effectLst>
                <a:glow rad="127000">
                  <a:schemeClr val="bg1"/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2" descr="j033639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22476" y="4753800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5181600" y="4767775"/>
            <a:ext cx="3810000" cy="871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Какие горы и где располагаются?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52399" y="147935"/>
            <a:ext cx="155290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АЛЬПЫ</a:t>
            </a:r>
          </a:p>
        </p:txBody>
      </p:sp>
      <p:sp>
        <p:nvSpPr>
          <p:cNvPr id="21" name="Прямоугольник 20"/>
          <p:cNvSpPr/>
          <p:nvPr/>
        </p:nvSpPr>
        <p:spPr>
          <a:xfrm rot="2413980">
            <a:off x="-341097" y="2350507"/>
            <a:ext cx="41440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  П   Е   Н   </a:t>
            </a:r>
            <a:r>
              <a:rPr lang="ru-RU" sz="2400" b="1" i="1" dirty="0" err="1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И   Н   Ы</a:t>
            </a:r>
          </a:p>
        </p:txBody>
      </p:sp>
    </p:spTree>
    <p:extLst>
      <p:ext uri="{BB962C8B-B14F-4D97-AF65-F5344CB8AC3E}">
        <p14:creationId xmlns="" xmlns:p14="http://schemas.microsoft.com/office/powerpoint/2010/main" val="57997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5" grpId="0"/>
      <p:bldP spid="16" grpId="0"/>
      <p:bldP spid="17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95536" y="548680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5536" y="1700808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427984" y="548680"/>
            <a:ext cx="0" cy="489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83568" y="667544"/>
            <a:ext cx="352839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СХОДСТВА ПРИРОДЫ</a:t>
            </a:r>
          </a:p>
          <a:p>
            <a:pPr algn="ctr"/>
            <a:r>
              <a:rPr lang="ru-RU" sz="2400" b="1" dirty="0"/>
              <a:t>ГРЕЦИИ И РИМА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642392"/>
            <a:ext cx="352839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РАЗЛИЧИЯ ПРИРОДЫ</a:t>
            </a:r>
          </a:p>
          <a:p>
            <a:pPr algn="ctr"/>
            <a:r>
              <a:rPr lang="ru-RU" sz="2400" b="1" dirty="0"/>
              <a:t>ГРЕЦИИ И РИМА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59832" y="1916832"/>
            <a:ext cx="2736304" cy="432048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МОРЕ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2471576"/>
            <a:ext cx="2748821" cy="453368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ТЕПЛО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059832" y="3603383"/>
            <a:ext cx="2736304" cy="432048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ПОЛНОВОДНЫЕ РЕКИ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059832" y="4179447"/>
            <a:ext cx="2736304" cy="432048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БОГАТЫЕ ПОЧВЫ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4755511"/>
            <a:ext cx="2736304" cy="432048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ЧАСТЫЕ ДОЖДИ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48000" y="3051832"/>
            <a:ext cx="2748821" cy="453368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ГОРЫ</a:t>
            </a:r>
          </a:p>
        </p:txBody>
      </p:sp>
    </p:spTree>
    <p:extLst>
      <p:ext uri="{BB962C8B-B14F-4D97-AF65-F5344CB8AC3E}">
        <p14:creationId xmlns="" xmlns:p14="http://schemas.microsoft.com/office/powerpoint/2010/main" val="400023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7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40741E-7 L -0.25 7.40741E-7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9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9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0" grpId="0" animBg="1"/>
      <p:bldP spid="2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882"/>
            <a:ext cx="8088516" cy="6876000"/>
          </a:xfrm>
          <a:prstGeom prst="rect">
            <a:avLst/>
          </a:prstGeom>
        </p:spPr>
      </p:pic>
      <p:pic>
        <p:nvPicPr>
          <p:cNvPr id="6" name="Picture 12" descr="j033639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02724" y="116529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54724" y="729175"/>
            <a:ext cx="5436876" cy="871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Какие племена заселяли Апеннинский полуостров? Чем занимались жители полуострова?</a:t>
            </a:r>
          </a:p>
          <a:p>
            <a:pPr algn="ctr"/>
            <a:endParaRPr lang="ru-RU" sz="2800" b="1" dirty="0">
              <a:solidFill>
                <a:schemeClr val="tx1"/>
              </a:solidFill>
              <a:effectLst>
                <a:glow rad="127000">
                  <a:schemeClr val="bg1"/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994798"/>
            <a:ext cx="1981200" cy="1466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991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49109" cy="684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72771" y="76200"/>
            <a:ext cx="2576338" cy="518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Апеннинский п-ов</a:t>
            </a:r>
          </a:p>
        </p:txBody>
      </p:sp>
      <p:pic>
        <p:nvPicPr>
          <p:cNvPr id="6" name="Picture 12" descr="j033639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5254" y="381000"/>
            <a:ext cx="504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4724401" y="152400"/>
            <a:ext cx="4183116" cy="16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Где  был основан Рим?</a:t>
            </a:r>
          </a:p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Кто считается основателем города?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00200" y="1447800"/>
            <a:ext cx="2743201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Адриатическое</a:t>
            </a:r>
          </a:p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море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2399" y="4343401"/>
            <a:ext cx="2086304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Тирренское</a:t>
            </a:r>
          </a:p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море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4799" y="6091535"/>
            <a:ext cx="2086304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о. Сицилия</a:t>
            </a:r>
          </a:p>
        </p:txBody>
      </p:sp>
      <p:sp>
        <p:nvSpPr>
          <p:cNvPr id="16" name="Прямоугольник 15"/>
          <p:cNvSpPr/>
          <p:nvPr/>
        </p:nvSpPr>
        <p:spPr>
          <a:xfrm rot="16200000">
            <a:off x="-237218" y="2230086"/>
            <a:ext cx="2086304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err="1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р.Тибр</a:t>
            </a:r>
            <a:endParaRPr lang="ru-RU" b="1" i="1" dirty="0">
              <a:effectLst>
                <a:glow rad="127000">
                  <a:schemeClr val="bg1"/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982282">
            <a:off x="-53297" y="652345"/>
            <a:ext cx="1437805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err="1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р.По</a:t>
            </a:r>
            <a:endParaRPr lang="ru-RU" b="1" i="1" dirty="0">
              <a:effectLst>
                <a:glow rad="127000">
                  <a:schemeClr val="bg1"/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2399" y="147935"/>
            <a:ext cx="155290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АЛЬПЫ</a:t>
            </a:r>
          </a:p>
        </p:txBody>
      </p:sp>
      <p:sp>
        <p:nvSpPr>
          <p:cNvPr id="21" name="Прямоугольник 20"/>
          <p:cNvSpPr/>
          <p:nvPr/>
        </p:nvSpPr>
        <p:spPr>
          <a:xfrm rot="2413980">
            <a:off x="-341097" y="2350507"/>
            <a:ext cx="41440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  П   Е   Н   </a:t>
            </a:r>
            <a:r>
              <a:rPr lang="ru-RU" sz="2400" b="1" i="1" dirty="0" err="1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И   Н   Ы</a:t>
            </a:r>
          </a:p>
        </p:txBody>
      </p:sp>
      <p:sp>
        <p:nvSpPr>
          <p:cNvPr id="23" name="Овал 22"/>
          <p:cNvSpPr/>
          <p:nvPr/>
        </p:nvSpPr>
        <p:spPr>
          <a:xfrm>
            <a:off x="1057629" y="2819400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glow rad="101600">
              <a:srgbClr val="FF00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40229" y="2971800"/>
            <a:ext cx="1393371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Рим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6912" y1="91079" x2="95882" y2="90041"/>
                        <a14:foregroundMark x1="27059" y1="87552" x2="35441" y2="86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676401"/>
            <a:ext cx="3962401" cy="2939793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4815062" y="4572000"/>
            <a:ext cx="3566938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Капитолийская волчица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95800" y="50292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Задание: Прочитайте текст п.1 § 44 и выпишите новые термины и понятия.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814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26" presetClass="emph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6" presetClass="emph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26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26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6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26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3" grpId="13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587</Words>
  <Application>Microsoft Office PowerPoint</Application>
  <PresentationFormat>Экран (4:3)</PresentationFormat>
  <Paragraphs>130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Тема: «Древнейший Рим»</vt:lpstr>
      <vt:lpstr>Слайд 3</vt:lpstr>
      <vt:lpstr>Задание: Заполните таблицу</vt:lpstr>
      <vt:lpstr>Задание: Заполните таблицу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Макарова</dc:creator>
  <cp:lastModifiedBy>Asus</cp:lastModifiedBy>
  <cp:revision>49</cp:revision>
  <dcterms:created xsi:type="dcterms:W3CDTF">2017-03-20T18:51:36Z</dcterms:created>
  <dcterms:modified xsi:type="dcterms:W3CDTF">2022-04-15T13:35:42Z</dcterms:modified>
</cp:coreProperties>
</file>