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76" r:id="rId10"/>
    <p:sldId id="274" r:id="rId11"/>
    <p:sldId id="268" r:id="rId12"/>
    <p:sldId id="285" r:id="rId13"/>
    <p:sldId id="269" r:id="rId14"/>
    <p:sldId id="270" r:id="rId15"/>
    <p:sldId id="271" r:id="rId16"/>
    <p:sldId id="275" r:id="rId17"/>
    <p:sldId id="272" r:id="rId18"/>
    <p:sldId id="279" r:id="rId19"/>
    <p:sldId id="277" r:id="rId20"/>
    <p:sldId id="280" r:id="rId21"/>
    <p:sldId id="281" r:id="rId22"/>
    <p:sldId id="278" r:id="rId23"/>
    <p:sldId id="282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1B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754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7A6D-E040-4DF6-8F60-9E0FFADB59EF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7CFE52D-9E48-4B68-B6EB-8154470A1B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5989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7A6D-E040-4DF6-8F60-9E0FFADB59EF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7CFE52D-9E48-4B68-B6EB-8154470A1B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5522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7A6D-E040-4DF6-8F60-9E0FFADB59EF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7CFE52D-9E48-4B68-B6EB-8154470A1B5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5716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7A6D-E040-4DF6-8F60-9E0FFADB59EF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7CFE52D-9E48-4B68-B6EB-8154470A1B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4790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7A6D-E040-4DF6-8F60-9E0FFADB59EF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7CFE52D-9E48-4B68-B6EB-8154470A1B5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31147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7A6D-E040-4DF6-8F60-9E0FFADB59EF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7CFE52D-9E48-4B68-B6EB-8154470A1B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3368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7A6D-E040-4DF6-8F60-9E0FFADB59EF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FE52D-9E48-4B68-B6EB-8154470A1B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46085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7A6D-E040-4DF6-8F60-9E0FFADB59EF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FE52D-9E48-4B68-B6EB-8154470A1B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2259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7A6D-E040-4DF6-8F60-9E0FFADB59EF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FE52D-9E48-4B68-B6EB-8154470A1B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3842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7A6D-E040-4DF6-8F60-9E0FFADB59EF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7CFE52D-9E48-4B68-B6EB-8154470A1B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9173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7A6D-E040-4DF6-8F60-9E0FFADB59EF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7CFE52D-9E48-4B68-B6EB-8154470A1B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0589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7A6D-E040-4DF6-8F60-9E0FFADB59EF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7CFE52D-9E48-4B68-B6EB-8154470A1B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561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7A6D-E040-4DF6-8F60-9E0FFADB59EF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FE52D-9E48-4B68-B6EB-8154470A1B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436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7A6D-E040-4DF6-8F60-9E0FFADB59EF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FE52D-9E48-4B68-B6EB-8154470A1B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1466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7A6D-E040-4DF6-8F60-9E0FFADB59EF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FE52D-9E48-4B68-B6EB-8154470A1B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912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7A6D-E040-4DF6-8F60-9E0FFADB59EF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7CFE52D-9E48-4B68-B6EB-8154470A1B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584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C7A6D-E040-4DF6-8F60-9E0FFADB59EF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7CFE52D-9E48-4B68-B6EB-8154470A1B5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8883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2984" y="404735"/>
            <a:ext cx="7595016" cy="175385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0070C0"/>
                </a:solidFill>
                <a:latin typeface="Ravie" panose="04040805050809020602" pitchFamily="82" charset="0"/>
              </a:rPr>
              <a:t>English is Fun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40838" y="3602038"/>
            <a:ext cx="4327161" cy="16557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Учителя английского языка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ГБОУ СОШ №8 г.Беслан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Цховребовой.З.В.</a:t>
            </a:r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                    20</a:t>
            </a:r>
            <a:r>
              <a:rPr lang="ru-RU" b="1" dirty="0" smtClean="0">
                <a:solidFill>
                  <a:srgbClr val="7030A0"/>
                </a:solidFill>
              </a:rPr>
              <a:t>22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5" descr="I:\картинки\a2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272" y="2518348"/>
            <a:ext cx="3154179" cy="314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1878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B51B90"/>
                </a:solidFill>
              </a:rPr>
              <a:t>                    5-й  конкурс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solidFill>
                  <a:srgbClr val="B51B90"/>
                </a:solidFill>
              </a:rPr>
              <a:t/>
            </a:r>
            <a:br>
              <a:rPr lang="ru-RU" b="1" dirty="0">
                <a:solidFill>
                  <a:srgbClr val="B51B90"/>
                </a:solidFill>
              </a:rPr>
            </a:br>
            <a:endParaRPr lang="ru-RU" b="1" dirty="0">
              <a:solidFill>
                <a:srgbClr val="B51B9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1 до 10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Счет от 10 до 1.  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Принимают участие в конкурсе по одному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представителю от каждой команды.</a:t>
            </a:r>
          </a:p>
          <a:p>
            <a:pPr marL="0" indent="0">
              <a:buNone/>
            </a:pP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27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B51B90"/>
                </a:solidFill>
              </a:rPr>
              <a:t>               </a:t>
            </a:r>
            <a:r>
              <a:rPr lang="ru-RU" b="1" dirty="0" smtClean="0">
                <a:solidFill>
                  <a:srgbClr val="B51B90"/>
                </a:solidFill>
              </a:rPr>
              <a:t>  6-й  </a:t>
            </a:r>
            <a:r>
              <a:rPr lang="ru-RU" b="1" dirty="0">
                <a:solidFill>
                  <a:srgbClr val="B51B90"/>
                </a:solidFill>
              </a:rPr>
              <a:t>конкурс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8584" y="1603949"/>
            <a:ext cx="9346028" cy="49017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sums (в пределах 10).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говорит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пример, а команды по очереди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называют ответ.         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За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ответ – 1 балл.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4+1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          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6+2=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3+3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                    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7+3=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6+4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                    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5+3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9-4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                      8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</a:p>
          <a:p>
            <a:pPr marL="0" indent="0">
              <a:buNone/>
            </a:pP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719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ru-RU" b="1" dirty="0" smtClean="0">
                <a:solidFill>
                  <a:srgbClr val="B51B90"/>
                </a:solidFill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b="1" dirty="0">
              <a:solidFill>
                <a:srgbClr val="B51B9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Let’s have a rest!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B51B90"/>
                </a:solidFill>
              </a:rPr>
              <a:t>              </a:t>
            </a:r>
            <a:r>
              <a:rPr lang="ru-RU" b="1" dirty="0" smtClean="0">
                <a:solidFill>
                  <a:srgbClr val="B51B90"/>
                </a:solidFill>
              </a:rPr>
              <a:t>     7-й </a:t>
            </a:r>
            <a:r>
              <a:rPr lang="ru-RU" b="1" dirty="0">
                <a:solidFill>
                  <a:srgbClr val="B51B90"/>
                </a:solidFill>
              </a:rPr>
              <a:t>конкурс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 smtClean="0"/>
              <a:t>                      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капитанов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70C0"/>
                </a:solidFill>
              </a:rPr>
              <a:t> </a:t>
            </a:r>
          </a:p>
          <a:p>
            <a:pPr marL="0" indent="0">
              <a:buNone/>
            </a:pPr>
            <a:r>
              <a:rPr lang="ru-RU" dirty="0"/>
              <a:t> 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Кто лучший чтец?»  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«Кто лучше знает цвета по-английски?»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 «Знакомство»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4348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784485"/>
            <a:ext cx="8915400" cy="46419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have many pencils,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 and green and blue.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I’ll draw a picture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give it to you!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have many pencils,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brother has a pen.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can draw on the paper 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happy hippy hen.</a:t>
            </a:r>
          </a:p>
          <a:p>
            <a:pPr marL="0" indent="0">
              <a:buNone/>
            </a:pP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351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8977" y="509666"/>
            <a:ext cx="10328224" cy="59211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little kittens                                              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</a:t>
            </a: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little 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kittens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lost their mittens, 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They </a:t>
            </a: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found their mittens,               </a:t>
            </a:r>
            <a:endParaRPr lang="en-US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they began to </a:t>
            </a: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cry, 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began to cry,</a:t>
            </a:r>
            <a:endParaRPr lang="en-US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mother dear, 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Oh</a:t>
            </a: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mother dear,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greatly fear                     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 </a:t>
            </a: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here, see here,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Our mittens we have lost. 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Our </a:t>
            </a: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mittens we have found!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Lost your mittens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                                                Found  your mittens?       </a:t>
            </a:r>
            <a:endParaRPr lang="en-US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naughty kittens! 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 </a:t>
            </a: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mittens, 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You </a:t>
            </a: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clever kittens,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 </a:t>
            </a: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shall have no pie. 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Then </a:t>
            </a: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shall have some pie.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Miew, miew, miew, 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Purr</a:t>
            </a: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purr, purr,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shall have no pie. 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Oh</a:t>
            </a: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let us have some pie</a:t>
            </a:r>
          </a:p>
          <a:p>
            <a:pPr marL="0" indent="0">
              <a:buNone/>
            </a:pP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3779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416" y="869950"/>
            <a:ext cx="8414921" cy="5041900"/>
          </a:xfrm>
        </p:spPr>
      </p:pic>
    </p:spTree>
    <p:extLst>
      <p:ext uri="{BB962C8B-B14F-4D97-AF65-F5344CB8AC3E}">
        <p14:creationId xmlns:p14="http://schemas.microsoft.com/office/powerpoint/2010/main" val="1643934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23672" y="1514006"/>
            <a:ext cx="9480940" cy="43972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                        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«Знакомство»</a:t>
            </a:r>
          </a:p>
        </p:txBody>
      </p:sp>
    </p:spTree>
    <p:extLst>
      <p:ext uri="{BB962C8B-B14F-4D97-AF65-F5344CB8AC3E}">
        <p14:creationId xmlns:p14="http://schemas.microsoft.com/office/powerpoint/2010/main" val="2070712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</a:t>
            </a:r>
            <a:r>
              <a:rPr lang="ru-RU" b="1" dirty="0" smtClean="0">
                <a:solidFill>
                  <a:srgbClr val="B51B90"/>
                </a:solidFill>
              </a:rPr>
              <a:t>8-й </a:t>
            </a:r>
            <a:r>
              <a:rPr lang="ru-RU" b="1" dirty="0">
                <a:solidFill>
                  <a:srgbClr val="B51B90"/>
                </a:solidFill>
              </a:rPr>
              <a:t>конкурс</a:t>
            </a:r>
            <a:br>
              <a:rPr lang="ru-RU" b="1" dirty="0">
                <a:solidFill>
                  <a:srgbClr val="B51B90"/>
                </a:solidFill>
              </a:rPr>
            </a:br>
            <a:endParaRPr lang="ru-RU" b="1" dirty="0">
              <a:solidFill>
                <a:srgbClr val="B51B9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1163" y="1641230"/>
            <a:ext cx="8184637" cy="411729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5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We can read</a:t>
            </a:r>
          </a:p>
          <a:p>
            <a:pPr marL="0" indent="0">
              <a:buNone/>
            </a:pPr>
            <a:r>
              <a:rPr lang="en-US" sz="5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51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умеем читать</a:t>
            </a:r>
          </a:p>
          <a:p>
            <a:pPr marL="0" indent="0">
              <a:buNone/>
            </a:pPr>
            <a:endParaRPr lang="ru-RU" sz="30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5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æ] cat, lamp, granny, map, dad, van</a:t>
            </a:r>
          </a:p>
          <a:p>
            <a:pPr marL="0" indent="0">
              <a:buNone/>
            </a:pPr>
            <a:r>
              <a:rPr lang="ru-RU" sz="5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[ju:] cute, tulip, student, pupil</a:t>
            </a:r>
          </a:p>
          <a:p>
            <a:pPr marL="0" indent="0">
              <a:buNone/>
            </a:pPr>
            <a:r>
              <a:rPr lang="ru-RU" sz="5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[ou] rose, stone, phone, no</a:t>
            </a:r>
          </a:p>
          <a:p>
            <a:pPr marL="0" indent="0">
              <a:buNone/>
            </a:pPr>
            <a:r>
              <a:rPr lang="ru-RU" sz="5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[i:] she, he, we, green, sweet, meet</a:t>
            </a:r>
          </a:p>
          <a:p>
            <a:pPr marL="0" indent="0">
              <a:buNone/>
            </a:pPr>
            <a:r>
              <a:rPr lang="ru-RU" sz="5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[ei] cake, game, plane, plate, lake</a:t>
            </a:r>
          </a:p>
          <a:p>
            <a:pPr marL="0" indent="0">
              <a:buNone/>
            </a:pPr>
            <a:r>
              <a:rPr lang="ru-RU" sz="5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[o] dog, clock, box, doll, troll</a:t>
            </a:r>
          </a:p>
          <a:p>
            <a:pPr marL="0" indent="0">
              <a:buNone/>
            </a:pPr>
            <a:r>
              <a:rPr lang="ru-RU" sz="5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1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[∫] shop, ship, fish, dish </a:t>
            </a:r>
          </a:p>
          <a:p>
            <a:pPr marL="0" indent="0">
              <a:buNone/>
            </a:pP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9156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B51B90"/>
                </a:solidFill>
              </a:rPr>
              <a:t>                 </a:t>
            </a:r>
            <a:r>
              <a:rPr lang="ru-RU" b="1" dirty="0" smtClean="0">
                <a:solidFill>
                  <a:srgbClr val="B51B90"/>
                </a:solidFill>
              </a:rPr>
              <a:t>9-й </a:t>
            </a:r>
            <a:r>
              <a:rPr lang="ru-RU" b="1" dirty="0">
                <a:solidFill>
                  <a:srgbClr val="B51B90"/>
                </a:solidFill>
              </a:rPr>
              <a:t>конкурс</a:t>
            </a:r>
            <a:br>
              <a:rPr lang="ru-RU" b="1" dirty="0">
                <a:solidFill>
                  <a:srgbClr val="B51B90"/>
                </a:solidFill>
              </a:rPr>
            </a:br>
            <a:endParaRPr lang="ru-RU" b="1" dirty="0">
              <a:solidFill>
                <a:srgbClr val="B51B9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1180" y="1599026"/>
            <a:ext cx="9188971" cy="436567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                         </a:t>
            </a:r>
            <a:r>
              <a:rPr lang="ru-RU" sz="2800" dirty="0" smtClean="0">
                <a:solidFill>
                  <a:srgbClr val="0070C0"/>
                </a:solidFill>
              </a:rPr>
              <a:t>     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        </a:t>
            </a:r>
            <a:r>
              <a:rPr lang="en-US" sz="2800" dirty="0" smtClean="0">
                <a:solidFill>
                  <a:srgbClr val="0070C0"/>
                </a:solidFill>
              </a:rPr>
              <a:t>                            </a:t>
            </a:r>
            <a:r>
              <a:rPr lang="ru-RU" sz="2800" dirty="0" smtClean="0">
                <a:solidFill>
                  <a:srgbClr val="0070C0"/>
                </a:solidFill>
              </a:rPr>
              <a:t>  </a:t>
            </a:r>
            <a:r>
              <a:rPr lang="en-US" sz="5100" b="1" dirty="0" smtClean="0">
                <a:solidFill>
                  <a:srgbClr val="0070C0"/>
                </a:solidFill>
              </a:rPr>
              <a:t>Find the odd word</a:t>
            </a:r>
          </a:p>
          <a:p>
            <a:pPr marL="0" indent="0">
              <a:buNone/>
            </a:pPr>
            <a:r>
              <a:rPr lang="en-US" sz="5100" dirty="0" smtClean="0">
                <a:solidFill>
                  <a:srgbClr val="0070C0"/>
                </a:solidFill>
              </a:rPr>
              <a:t>                                    </a:t>
            </a:r>
            <a:r>
              <a:rPr lang="ru-RU" sz="51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</a:t>
            </a:r>
            <a:r>
              <a:rPr lang="ru-RU" sz="51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лишнее слово</a:t>
            </a:r>
            <a:r>
              <a:rPr lang="ru-RU" sz="3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5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</a:t>
            </a:r>
            <a:r>
              <a:rPr lang="en-US" sz="59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red, fox, green, black</a:t>
            </a:r>
          </a:p>
          <a:p>
            <a:pPr marL="0" indent="0" algn="ctr">
              <a:buNone/>
            </a:pPr>
            <a:r>
              <a:rPr lang="en-US" sz="5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book</a:t>
            </a:r>
            <a:r>
              <a:rPr lang="en-US" sz="59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good, wood, see, cook</a:t>
            </a:r>
          </a:p>
          <a:p>
            <a:pPr marL="0" indent="0" algn="ctr">
              <a:buNone/>
            </a:pPr>
            <a:r>
              <a:rPr lang="en-US" sz="5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cat</a:t>
            </a:r>
            <a:r>
              <a:rPr lang="en-US" sz="59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dog, kid, pen, pig, frog</a:t>
            </a:r>
          </a:p>
          <a:p>
            <a:pPr marL="0" indent="0" algn="ctr">
              <a:buNone/>
            </a:pPr>
            <a:r>
              <a:rPr lang="en-US" sz="5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stone</a:t>
            </a:r>
            <a:r>
              <a:rPr lang="en-US" sz="59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rose, doll, bone, </a:t>
            </a:r>
            <a:r>
              <a:rPr lang="en-US" sz="5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phone</a:t>
            </a:r>
          </a:p>
          <a:p>
            <a:pPr marL="0" indent="0" algn="ctr">
              <a:buNone/>
            </a:pPr>
            <a:r>
              <a:rPr lang="en-US" sz="5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we, chimp</a:t>
            </a:r>
            <a:r>
              <a:rPr lang="en-US" sz="59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she, it, he, you</a:t>
            </a:r>
          </a:p>
          <a:p>
            <a:pPr marL="0" indent="0" algn="ctr">
              <a:buNone/>
            </a:pPr>
            <a:r>
              <a:rPr lang="en-US" sz="5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bench</a:t>
            </a:r>
            <a:r>
              <a:rPr lang="en-US" sz="59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dish, fish, sheep, </a:t>
            </a:r>
            <a:r>
              <a:rPr lang="en-US" sz="5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shelf</a:t>
            </a:r>
          </a:p>
          <a:p>
            <a:pPr marL="0" indent="0" algn="ctr">
              <a:buNone/>
            </a:pPr>
            <a:r>
              <a:rPr lang="en-US" sz="59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Ann, Mag, Tim, Sue, Bess</a:t>
            </a:r>
          </a:p>
          <a:p>
            <a:pPr marL="0" indent="0">
              <a:buNone/>
            </a:pPr>
            <a:endParaRPr lang="en-US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465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84813"/>
            <a:ext cx="8911687" cy="674557"/>
          </a:xfrm>
        </p:spPr>
        <p:txBody>
          <a:bodyPr/>
          <a:lstStyle/>
          <a:p>
            <a:r>
              <a:rPr lang="ru-RU" dirty="0" smtClean="0"/>
              <a:t>                         </a:t>
            </a:r>
            <a:r>
              <a:rPr lang="ru-RU" b="1" dirty="0" smtClean="0">
                <a:solidFill>
                  <a:srgbClr val="B51B90"/>
                </a:solidFill>
              </a:rPr>
              <a:t>Задачи</a:t>
            </a:r>
            <a:endParaRPr lang="ru-RU" b="1" dirty="0">
              <a:solidFill>
                <a:srgbClr val="B51B9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8761" y="1319134"/>
            <a:ext cx="9848537" cy="45920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ru-RU" sz="2400" b="1" dirty="0" smtClean="0">
                <a:solidFill>
                  <a:srgbClr val="C614B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altLang="ru-RU" sz="2400" b="1" dirty="0" smtClean="0">
                <a:solidFill>
                  <a:srgbClr val="C614B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2400" b="1" dirty="0" smtClean="0">
                <a:solidFill>
                  <a:srgbClr val="C614B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 smtClean="0">
                <a:solidFill>
                  <a:srgbClr val="C614B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</a:t>
            </a:r>
            <a:r>
              <a:rPr lang="ru-RU" altLang="ru-RU" sz="2400" b="1" dirty="0">
                <a:solidFill>
                  <a:srgbClr val="C614B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расширение кругозора учащихся.</a:t>
            </a:r>
          </a:p>
          <a:p>
            <a:pPr algn="ctr"/>
            <a:endParaRPr lang="ru-RU" alt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sz="2400" b="1" dirty="0" smtClean="0">
                <a:solidFill>
                  <a:srgbClr val="C614B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Развивающие</a:t>
            </a:r>
            <a:r>
              <a:rPr lang="ru-RU" altLang="ru-RU" sz="2400" b="1" dirty="0">
                <a:solidFill>
                  <a:srgbClr val="C614B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творческих способностей  </a:t>
            </a:r>
            <a:endParaRPr lang="en-US" alt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en-US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учащихся, формирование готовности </a:t>
            </a:r>
          </a:p>
          <a:p>
            <a:pPr marL="0" indent="0" algn="ctr">
              <a:buNone/>
            </a:pPr>
            <a:r>
              <a:rPr lang="en-US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alt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коммуникации, мотивации к изучению</a:t>
            </a:r>
          </a:p>
          <a:p>
            <a:pPr marL="0" indent="0" algn="ctr">
              <a:buNone/>
            </a:pPr>
            <a:r>
              <a:rPr lang="ru-RU" alt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английского языка</a:t>
            </a:r>
            <a:r>
              <a:rPr lang="en-US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altLang="ru-RU" sz="2400" b="1" dirty="0" smtClean="0">
                <a:solidFill>
                  <a:srgbClr val="C614B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Воспитательные</a:t>
            </a:r>
            <a:r>
              <a:rPr lang="ru-RU" alt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интереса к </a:t>
            </a:r>
            <a:r>
              <a:rPr lang="ru-RU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английскому </a:t>
            </a:r>
            <a:r>
              <a:rPr lang="en-US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языку, </a:t>
            </a:r>
            <a:r>
              <a:rPr lang="ru-RU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</a:t>
            </a:r>
          </a:p>
          <a:p>
            <a:pPr marL="0" indent="0" algn="ctr">
              <a:buNone/>
            </a:pPr>
            <a:r>
              <a:rPr lang="ru-RU" alt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работать </a:t>
            </a:r>
            <a:r>
              <a:rPr lang="ru-RU" alt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команде.</a:t>
            </a:r>
          </a:p>
          <a:p>
            <a:pPr marL="0" indent="0">
              <a:buNone/>
            </a:pPr>
            <a:r>
              <a:rPr lang="ru-RU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r>
              <a:rPr lang="ru-RU" altLang="ru-RU" sz="2400" b="1" dirty="0" smtClean="0">
                <a:solidFill>
                  <a:srgbClr val="B51B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</a:t>
            </a:r>
            <a:r>
              <a:rPr lang="ru-RU" altLang="ru-RU" sz="2400" b="1" dirty="0">
                <a:solidFill>
                  <a:srgbClr val="B51B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</a:t>
            </a:r>
            <a:r>
              <a:rPr lang="ru-RU" alt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ИКТ.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Зал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украшен разноцветными буквами  английского алфавита, воздушными шарами. </a:t>
            </a:r>
          </a:p>
          <a:p>
            <a:pPr marL="0" indent="0" eaLnBrk="0" hangingPunct="0">
              <a:buNone/>
              <a:defRPr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Участники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2 команды</a:t>
            </a:r>
            <a:r>
              <a:rPr lang="en-US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Kittens”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“Puppies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760859"/>
                </a:solidFill>
                <a:latin typeface="Times New Roman" pitchFamily="18" charset="0"/>
                <a:cs typeface="Times New Roman" pitchFamily="18" charset="0"/>
              </a:rPr>
              <a:t>и их болельщики</a:t>
            </a:r>
            <a:r>
              <a:rPr lang="en-US" sz="2400" b="1" dirty="0">
                <a:solidFill>
                  <a:srgbClr val="76085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76085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alt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altLang="ru-RU" sz="1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altLang="ru-RU" sz="1600" b="1" dirty="0">
              <a:solidFill>
                <a:srgbClr val="D6009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82092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</a:t>
            </a:r>
            <a:r>
              <a:rPr lang="ru-RU" b="1" dirty="0" smtClean="0">
                <a:solidFill>
                  <a:srgbClr val="B51B90"/>
                </a:solidFill>
              </a:rPr>
              <a:t>10-й </a:t>
            </a:r>
            <a:r>
              <a:rPr lang="ru-RU" b="1" dirty="0">
                <a:solidFill>
                  <a:srgbClr val="B51B90"/>
                </a:solidFill>
              </a:rPr>
              <a:t>конкурс</a:t>
            </a:r>
            <a:br>
              <a:rPr lang="ru-RU" b="1" dirty="0">
                <a:solidFill>
                  <a:srgbClr val="B51B90"/>
                </a:solidFill>
              </a:rPr>
            </a:br>
            <a:endParaRPr lang="ru-RU" b="1" dirty="0">
              <a:solidFill>
                <a:srgbClr val="B51B9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95340" y="1553308"/>
            <a:ext cx="9181137" cy="43458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Вставьте подходящее слово в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предложения.</a:t>
            </a:r>
          </a:p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____________ cat is black. ( hat/his )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has got a ___________ ( big/pig )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Tom`s _____________ can jump. ( bad/cat )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Ann`s __________________ is red. ( his/hat )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have got a _________________ ( pig/big )</a:t>
            </a:r>
          </a:p>
          <a:p>
            <a:pPr marL="0" indent="0">
              <a:buNone/>
            </a:pP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 dog is not _______________ ( fat/cat 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3161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3004" y="359764"/>
            <a:ext cx="8911687" cy="839449"/>
          </a:xfrm>
        </p:spPr>
        <p:txBody>
          <a:bodyPr>
            <a:normAutofit fontScale="90000"/>
          </a:bodyPr>
          <a:lstStyle/>
          <a:p>
            <a:r>
              <a:rPr lang="ru-RU" dirty="0"/>
              <a:t>                   </a:t>
            </a:r>
            <a:r>
              <a:rPr lang="ru-RU" b="1" dirty="0" smtClean="0">
                <a:solidFill>
                  <a:srgbClr val="B51B90"/>
                </a:solidFill>
              </a:rPr>
              <a:t>11-й </a:t>
            </a:r>
            <a:r>
              <a:rPr lang="ru-RU" b="1" dirty="0">
                <a:solidFill>
                  <a:srgbClr val="B51B90"/>
                </a:solidFill>
              </a:rPr>
              <a:t>конкурс</a:t>
            </a:r>
            <a:br>
              <a:rPr lang="ru-RU" b="1" dirty="0">
                <a:solidFill>
                  <a:srgbClr val="B51B90"/>
                </a:solidFill>
              </a:rPr>
            </a:br>
            <a:endParaRPr lang="ru-RU" b="1" dirty="0">
              <a:solidFill>
                <a:srgbClr val="B51B9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69291" y="1199213"/>
            <a:ext cx="8915400" cy="53814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Вставьте </a:t>
            </a:r>
            <a:r>
              <a:rPr lang="en-US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am, is, </a:t>
            </a:r>
            <a:r>
              <a:rPr 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Kate ___ from London.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Sue and Lizzy ____ from Rome.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___ from 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Russia.</a:t>
            </a:r>
            <a:endParaRPr lang="en-US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 you from Moscow? – Yes, I ___.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 ___ from Boston.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 and Jane ___ from Paris.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 ___ not from London. He ___ from Bonn.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___ happy. I ___ not sad.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___ good. We ___ not bad.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 ___ you from?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8131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B51B90"/>
                </a:solidFill>
              </a:rPr>
              <a:t>                      12-конкурс</a:t>
            </a:r>
            <a:r>
              <a:rPr lang="ru-RU" b="1" dirty="0">
                <a:solidFill>
                  <a:srgbClr val="B51B90"/>
                </a:solidFill>
              </a:rPr>
              <a:t/>
            </a:r>
            <a:br>
              <a:rPr lang="ru-RU" b="1" dirty="0">
                <a:solidFill>
                  <a:srgbClr val="B51B90"/>
                </a:solidFill>
              </a:rPr>
            </a:br>
            <a:endParaRPr lang="ru-RU" b="1" dirty="0">
              <a:solidFill>
                <a:srgbClr val="B51B9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2372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pt-BR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</a:t>
            </a:r>
            <a:r>
              <a:rPr lang="pt-BR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шесть зашифрованных животных. </a:t>
            </a:r>
          </a:p>
          <a:p>
            <a:pPr marL="0" indent="0">
              <a:buNone/>
            </a:pPr>
            <a:endParaRPr lang="pt-B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pt-B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t-BR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 </a:t>
            </a:r>
            <a:r>
              <a:rPr lang="pt-BR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  H   E   T   C   O   W</a:t>
            </a:r>
          </a:p>
          <a:p>
            <a:pPr marL="0" indent="0" algn="ctr">
              <a:buNone/>
            </a:pPr>
            <a:r>
              <a:rPr lang="pt-BR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  </a:t>
            </a:r>
            <a:r>
              <a:rPr lang="pt-BR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   E   P   H   A    N   T</a:t>
            </a:r>
          </a:p>
          <a:p>
            <a:pPr marL="0" indent="0" algn="ctr">
              <a:buNone/>
            </a:pPr>
            <a:r>
              <a:rPr lang="pt-BR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   </a:t>
            </a:r>
            <a:r>
              <a:rPr lang="pt-BR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   B   O  O   T    D   I  </a:t>
            </a:r>
          </a:p>
          <a:p>
            <a:pPr marL="0" indent="0" algn="ctr">
              <a:buNone/>
            </a:pPr>
            <a:r>
              <a:rPr lang="pt-BR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L   I    O   N   R   D   O </a:t>
            </a:r>
            <a:r>
              <a:rPr lang="pt-BR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  <a:p>
            <a:pPr marL="0" indent="0" algn="ctr">
              <a:buNone/>
            </a:pPr>
            <a:r>
              <a:rPr lang="pt-BR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A   R   G  Y  S     I   N    E</a:t>
            </a:r>
          </a:p>
          <a:p>
            <a:pPr marL="0" indent="0" algn="ctr">
              <a:buNone/>
            </a:pPr>
            <a:r>
              <a:rPr lang="pt-BR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N   D   A   L   E   P   O   R</a:t>
            </a:r>
          </a:p>
          <a:p>
            <a:pPr marL="0" indent="0" algn="ctr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3841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03948"/>
            <a:ext cx="8915400" cy="430727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3600" dirty="0" smtClean="0">
                <a:solidFill>
                  <a:srgbClr val="7030A0"/>
                </a:solidFill>
              </a:rPr>
              <a:t>             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 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</a:t>
            </a:r>
          </a:p>
        </p:txBody>
      </p:sp>
    </p:spTree>
    <p:extLst>
      <p:ext uri="{BB962C8B-B14F-4D97-AF65-F5344CB8AC3E}">
        <p14:creationId xmlns:p14="http://schemas.microsoft.com/office/powerpoint/2010/main" val="1981927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03948"/>
            <a:ext cx="8915400" cy="430727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</a:t>
            </a:r>
            <a:r>
              <a:rPr lang="ru-RU" sz="2400" b="1" dirty="0" smtClean="0">
                <a:solidFill>
                  <a:srgbClr val="C00000"/>
                </a:solidFill>
              </a:rPr>
              <a:t>Teacher </a:t>
            </a:r>
            <a:r>
              <a:rPr lang="ru-RU" sz="2400" b="1" dirty="0">
                <a:solidFill>
                  <a:srgbClr val="C00000"/>
                </a:solidFill>
              </a:rPr>
              <a:t>: </a:t>
            </a:r>
            <a:r>
              <a:rPr lang="ru-RU" sz="2400" b="1" dirty="0">
                <a:solidFill>
                  <a:srgbClr val="0070C0"/>
                </a:solidFill>
              </a:rPr>
              <a:t>Good morning, dear boys and girls, and dear teachers. 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  </a:t>
            </a:r>
            <a:r>
              <a:rPr lang="ru-RU" sz="2400" b="1" dirty="0">
                <a:solidFill>
                  <a:srgbClr val="C00000"/>
                </a:solidFill>
              </a:rPr>
              <a:t>Pupils: </a:t>
            </a:r>
            <a:r>
              <a:rPr lang="ru-RU" sz="2400" b="1" dirty="0">
                <a:solidFill>
                  <a:srgbClr val="0070C0"/>
                </a:solidFill>
              </a:rPr>
              <a:t>Good morning!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Teacher: </a:t>
            </a:r>
            <a:r>
              <a:rPr lang="ru-RU" sz="2400" b="1" dirty="0">
                <a:solidFill>
                  <a:srgbClr val="0070C0"/>
                </a:solidFill>
              </a:rPr>
              <a:t>Sit down, please. Сегодня мы собрались на необычный урок , урок-соревнование, </a:t>
            </a:r>
            <a:r>
              <a:rPr lang="ru-RU" sz="2400" b="1" dirty="0" smtClean="0">
                <a:solidFill>
                  <a:srgbClr val="0070C0"/>
                </a:solidFill>
              </a:rPr>
              <a:t>в котором </a:t>
            </a:r>
            <a:r>
              <a:rPr lang="ru-RU" sz="2400" b="1" dirty="0">
                <a:solidFill>
                  <a:srgbClr val="0070C0"/>
                </a:solidFill>
              </a:rPr>
              <a:t>проверим, как вы усвоили алфавит, цвета, счет и названия животных. Во время праздника я буду говорить и на английском, и на русском языках. Задания к конкурсам я буду объяснять по-русски. Мы увидим соревнование между двумя командами (командой </a:t>
            </a:r>
            <a:r>
              <a:rPr lang="en-US" sz="2400" b="1" dirty="0" smtClean="0">
                <a:solidFill>
                  <a:srgbClr val="0070C0"/>
                </a:solidFill>
              </a:rPr>
              <a:t>“The Kittens”</a:t>
            </a:r>
            <a:r>
              <a:rPr lang="ru-RU" sz="2400" b="1" dirty="0" smtClean="0">
                <a:solidFill>
                  <a:srgbClr val="0070C0"/>
                </a:solidFill>
              </a:rPr>
              <a:t>и командой</a:t>
            </a:r>
            <a:r>
              <a:rPr lang="en-US" sz="2400" b="1" dirty="0" smtClean="0">
                <a:solidFill>
                  <a:srgbClr val="0070C0"/>
                </a:solidFill>
              </a:rPr>
              <a:t> “The Puppies”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>
                <a:solidFill>
                  <a:srgbClr val="0070C0"/>
                </a:solidFill>
              </a:rPr>
              <a:t>и определим лучших знатоков английского языка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So</a:t>
            </a:r>
            <a:r>
              <a:rPr lang="ru-RU" sz="2400" b="1" dirty="0">
                <a:solidFill>
                  <a:srgbClr val="0070C0"/>
                </a:solidFill>
              </a:rPr>
              <a:t>, let’s start our lesson.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7586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</a:t>
            </a:r>
            <a:r>
              <a:rPr lang="en-US" b="1" dirty="0" smtClean="0">
                <a:solidFill>
                  <a:srgbClr val="B51B90"/>
                </a:solidFill>
              </a:rPr>
              <a:t>The ABC Song</a:t>
            </a:r>
            <a:endParaRPr lang="ru-RU" b="1" dirty="0">
              <a:solidFill>
                <a:srgbClr val="B51B9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78898"/>
            <a:ext cx="8915400" cy="42323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A,B,C,D,E,F,G,</a:t>
            </a:r>
          </a:p>
          <a:p>
            <a:pPr marL="0" indent="0" algn="ctr">
              <a:buNone/>
            </a:pPr>
            <a:r>
              <a:rPr lang="en-US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H,I,J,K,L,M,N,O,P,</a:t>
            </a:r>
          </a:p>
          <a:p>
            <a:pPr marL="0" indent="0" algn="ctr">
              <a:buNone/>
            </a:pPr>
            <a:r>
              <a:rPr lang="en-US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Q,R,S,T,U,V,W, X,Y and Z</a:t>
            </a:r>
          </a:p>
          <a:p>
            <a:pPr marL="0" indent="0" algn="ctr">
              <a:buNone/>
            </a:pPr>
            <a:r>
              <a:rPr lang="en-US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 I know my ABC</a:t>
            </a:r>
          </a:p>
          <a:p>
            <a:pPr marL="0" indent="0" algn="ctr">
              <a:buNone/>
            </a:pPr>
            <a:r>
              <a:rPr lang="en-US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Twenty-six letters </a:t>
            </a:r>
          </a:p>
          <a:p>
            <a:pPr marL="0" indent="0" algn="ctr">
              <a:buNone/>
            </a:pPr>
            <a:r>
              <a:rPr lang="en-US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A to Z</a:t>
            </a:r>
          </a:p>
          <a:p>
            <a:pPr marL="0" indent="0" algn="ctr">
              <a:buNone/>
            </a:pP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288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</a:t>
            </a:r>
            <a:r>
              <a:rPr lang="en-US" sz="4400" b="1" dirty="0" smtClean="0">
                <a:solidFill>
                  <a:srgbClr val="B51B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Competition</a:t>
            </a:r>
            <a:endParaRPr lang="ru-RU" sz="4400" b="1" dirty="0">
              <a:solidFill>
                <a:srgbClr val="B51B9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4281" y="1668904"/>
            <a:ext cx="8915400" cy="45670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C00000"/>
                </a:solidFill>
              </a:rPr>
              <a:t>Teacher: </a:t>
            </a:r>
            <a:r>
              <a:rPr lang="en-US" sz="2800" dirty="0">
                <a:solidFill>
                  <a:srgbClr val="7030A0"/>
                </a:solidFill>
              </a:rPr>
              <a:t>Are you ready to compete, our dear teams – </a:t>
            </a:r>
            <a:r>
              <a:rPr lang="en-US" sz="2800" dirty="0" smtClean="0">
                <a:solidFill>
                  <a:srgbClr val="B51B90"/>
                </a:solidFill>
              </a:rPr>
              <a:t>“Kittens</a:t>
            </a:r>
            <a:r>
              <a:rPr lang="en-US" sz="2800" dirty="0">
                <a:solidFill>
                  <a:srgbClr val="B51B90"/>
                </a:solidFill>
              </a:rPr>
              <a:t>” </a:t>
            </a:r>
            <a:r>
              <a:rPr lang="en-US" sz="2800" dirty="0">
                <a:solidFill>
                  <a:srgbClr val="7030A0"/>
                </a:solidFill>
              </a:rPr>
              <a:t>and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“Puppies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”? 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dirty="0">
                <a:solidFill>
                  <a:srgbClr val="7030A0"/>
                </a:solidFill>
              </a:rPr>
              <a:t>I see you are.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7030A0"/>
                </a:solidFill>
              </a:rPr>
              <a:t>But </a:t>
            </a:r>
            <a:r>
              <a:rPr lang="en-US" sz="2800" dirty="0">
                <a:solidFill>
                  <a:srgbClr val="7030A0"/>
                </a:solidFill>
              </a:rPr>
              <a:t>first the captains will present  the members of their teams and then we’ll start. Please do it!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7030A0"/>
                </a:solidFill>
              </a:rPr>
              <a:t>   Thank you. I wish you good </a:t>
            </a:r>
            <a:r>
              <a:rPr lang="en-US" sz="2800" dirty="0" smtClean="0">
                <a:solidFill>
                  <a:srgbClr val="7030A0"/>
                </a:solidFill>
              </a:rPr>
              <a:t>luck!</a:t>
            </a:r>
            <a:endParaRPr lang="en-US" sz="2800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800" dirty="0">
              <a:solidFill>
                <a:srgbClr val="B51B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598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                   </a:t>
            </a:r>
            <a:r>
              <a:rPr lang="ru-RU" b="1" dirty="0" smtClean="0">
                <a:solidFill>
                  <a:srgbClr val="B51B90"/>
                </a:solidFill>
              </a:rPr>
              <a:t>1-й </a:t>
            </a:r>
            <a:r>
              <a:rPr lang="ru-RU" b="1" dirty="0">
                <a:solidFill>
                  <a:srgbClr val="B51B90"/>
                </a:solidFill>
              </a:rPr>
              <a:t>конкурс 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sz="2800" b="1" dirty="0">
                <a:solidFill>
                  <a:srgbClr val="0070C0"/>
                </a:solidFill>
              </a:rPr>
              <a:t>Составить алфавит из разрезанных </a:t>
            </a:r>
            <a:r>
              <a:rPr lang="ru-RU" sz="2800" b="1" dirty="0" smtClean="0">
                <a:solidFill>
                  <a:srgbClr val="0070C0"/>
                </a:solidFill>
              </a:rPr>
              <a:t>букв</a:t>
            </a:r>
            <a:r>
              <a:rPr lang="en-US" sz="2800" b="1" dirty="0">
                <a:solidFill>
                  <a:srgbClr val="0070C0"/>
                </a:solidFill>
              </a:rPr>
              <a:t>.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817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</a:t>
            </a:r>
            <a:r>
              <a:rPr lang="en-US" b="1" dirty="0" smtClean="0">
                <a:solidFill>
                  <a:srgbClr val="B51B90"/>
                </a:solidFill>
              </a:rPr>
              <a:t>2-</a:t>
            </a:r>
            <a:r>
              <a:rPr lang="ru-RU" b="1" dirty="0" smtClean="0">
                <a:solidFill>
                  <a:srgbClr val="B51B90"/>
                </a:solidFill>
              </a:rPr>
              <a:t>й</a:t>
            </a:r>
            <a:r>
              <a:rPr lang="en-US" b="1" dirty="0" smtClean="0">
                <a:solidFill>
                  <a:srgbClr val="B51B90"/>
                </a:solidFill>
              </a:rPr>
              <a:t>  </a:t>
            </a:r>
            <a:r>
              <a:rPr lang="ru-RU" b="1" dirty="0" smtClean="0">
                <a:solidFill>
                  <a:srgbClr val="B51B90"/>
                </a:solidFill>
              </a:rPr>
              <a:t>конкурс</a:t>
            </a:r>
            <a:endParaRPr lang="ru-RU" b="1" dirty="0">
              <a:solidFill>
                <a:srgbClr val="B51B9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80593" y="2133600"/>
            <a:ext cx="9124019" cy="377762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каждая команда получит лист с  написанным алфавитом в котором пропущены буквы. Вы также получите по одному чистому листу, на котором вам  надо написать эти буквы. Когда напишете, должны поднять листочки и правильно назвать пропущенные буквы.</a:t>
            </a: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5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A, B, C, E, F, G, H, I, J, K, M, N, P, Q, S, U, V, W, Y, Z</a:t>
            </a:r>
            <a:r>
              <a:rPr lang="ru-RU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</a:t>
            </a:r>
          </a:p>
          <a:p>
            <a:pPr marL="0" indent="0">
              <a:buNone/>
            </a:pPr>
            <a:r>
              <a:rPr lang="ru-RU" sz="4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9437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   </a:t>
            </a:r>
            <a:r>
              <a:rPr lang="ru-RU" b="1" dirty="0" smtClean="0">
                <a:solidFill>
                  <a:srgbClr val="B51B90"/>
                </a:solidFill>
              </a:rPr>
              <a:t>3-й </a:t>
            </a:r>
            <a:r>
              <a:rPr lang="ru-RU" b="1" dirty="0">
                <a:solidFill>
                  <a:srgbClr val="B51B90"/>
                </a:solidFill>
              </a:rPr>
              <a:t>конкурс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Выходят по 3 представителя от каждой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команды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назвать слова по буквам.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Name, tiger,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lion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Bake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mouse,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dear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964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B51B90"/>
                </a:solidFill>
              </a:rPr>
              <a:t>4-й конкурс</a:t>
            </a:r>
            <a:endParaRPr lang="ru-RU" b="1" dirty="0">
              <a:solidFill>
                <a:srgbClr val="B51B9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Команды получают различные транскрипционные звуки. Каждой команде нужно правильно и быстро назвать звуки. </a:t>
            </a:r>
            <a:endParaRPr lang="ru-RU" sz="28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pt-BR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[n] [m] [k] [ᴧ] [ᴂ] [ʊ] </a:t>
            </a:r>
            <a:r>
              <a:rPr lang="pt-BR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pt-BR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pt-BR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[h] [ə] [ʃ] [ɪ</a:t>
            </a:r>
            <a:r>
              <a:rPr lang="pt-BR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40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BR" sz="4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pt-BR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[r] [ɜ:] [l] [d] [s] [v] [z] [tʃ] [w] </a:t>
            </a:r>
            <a:r>
              <a:rPr lang="pt-BR" sz="4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[k] </a:t>
            </a:r>
            <a:r>
              <a:rPr lang="pt-BR" sz="4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[j] </a:t>
            </a:r>
          </a:p>
          <a:p>
            <a:pPr marL="0" indent="0">
              <a:buNone/>
            </a:pP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87639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230</TotalTime>
  <Words>930</Words>
  <Application>Microsoft Office PowerPoint</Application>
  <PresentationFormat>Широкоэкранный</PresentationFormat>
  <Paragraphs>160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Century Gothic</vt:lpstr>
      <vt:lpstr>Ravie</vt:lpstr>
      <vt:lpstr>Times New Roman</vt:lpstr>
      <vt:lpstr>Wingdings 3</vt:lpstr>
      <vt:lpstr>Легкий дым</vt:lpstr>
      <vt:lpstr>English is Fun</vt:lpstr>
      <vt:lpstr>                         Задачи</vt:lpstr>
      <vt:lpstr>Презентация PowerPoint</vt:lpstr>
      <vt:lpstr>                     The ABC Song</vt:lpstr>
      <vt:lpstr>                   Competition</vt:lpstr>
      <vt:lpstr>                    1-й конкурс  </vt:lpstr>
      <vt:lpstr>                2-й  конкурс</vt:lpstr>
      <vt:lpstr>                   3-й конкурс</vt:lpstr>
      <vt:lpstr>                 4-й конкурс</vt:lpstr>
      <vt:lpstr>                    5-й  конкурс  </vt:lpstr>
      <vt:lpstr>                 6-й  конкурс </vt:lpstr>
      <vt:lpstr>         Физкультминутка</vt:lpstr>
      <vt:lpstr>                   7-й конкурс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8-й конкурс </vt:lpstr>
      <vt:lpstr>                 9-й конкурс </vt:lpstr>
      <vt:lpstr>                 10-й конкурс </vt:lpstr>
      <vt:lpstr>                   11-й конкурс </vt:lpstr>
      <vt:lpstr>                      12-конкурс </vt:lpstr>
      <vt:lpstr>Презентация PowerPoint</vt:lpstr>
    </vt:vector>
  </TitlesOfParts>
  <Company>haus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is Fun</dc:title>
  <dc:creator>t</dc:creator>
  <cp:lastModifiedBy>t</cp:lastModifiedBy>
  <cp:revision>29</cp:revision>
  <dcterms:created xsi:type="dcterms:W3CDTF">2022-03-11T17:50:37Z</dcterms:created>
  <dcterms:modified xsi:type="dcterms:W3CDTF">2022-04-15T16:34:22Z</dcterms:modified>
</cp:coreProperties>
</file>