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svg" ContentType="image/sv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9"/>
  </p:notesMasterIdLst>
  <p:sldIdLst>
    <p:sldId id="256" r:id="rId2"/>
    <p:sldId id="318" r:id="rId3"/>
    <p:sldId id="319" r:id="rId4"/>
    <p:sldId id="320" r:id="rId5"/>
    <p:sldId id="321" r:id="rId6"/>
    <p:sldId id="322" r:id="rId7"/>
    <p:sldId id="323" r:id="rId8"/>
    <p:sldId id="324" r:id="rId9"/>
    <p:sldId id="325" r:id="rId10"/>
    <p:sldId id="334" r:id="rId11"/>
    <p:sldId id="327" r:id="rId12"/>
    <p:sldId id="326" r:id="rId13"/>
    <p:sldId id="344" r:id="rId14"/>
    <p:sldId id="345" r:id="rId15"/>
    <p:sldId id="346" r:id="rId16"/>
    <p:sldId id="347" r:id="rId17"/>
    <p:sldId id="348" r:id="rId18"/>
  </p:sldIdLst>
  <p:sldSz cx="9144000" cy="6858000" type="screen4x3"/>
  <p:notesSz cx="7102475" cy="102346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C9FF"/>
    <a:srgbClr val="FF7575"/>
    <a:srgbClr val="C1EFFF"/>
    <a:srgbClr val="FFD5D5"/>
    <a:srgbClr val="FFFFD1"/>
    <a:srgbClr val="FFFFB9"/>
    <a:srgbClr val="ABE9FF"/>
    <a:srgbClr val="FFC1C1"/>
    <a:srgbClr val="FF9B9B"/>
    <a:srgbClr val="FF5D5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182116DF-FD78-407C-8139-898BF574ACF1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10248" y="4925407"/>
            <a:ext cx="5681980" cy="4029879"/>
          </a:xfrm>
          <a:prstGeom prst="rect">
            <a:avLst/>
          </a:prstGeom>
        </p:spPr>
        <p:txBody>
          <a:bodyPr vert="horz" lIns="99066" tIns="49533" rIns="99066" bIns="49533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7739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4023092" y="9721107"/>
            <a:ext cx="3077739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5AED1B9B-98CD-4AFB-9AE1-FD9930B75C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203374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4E10E-2731-4B0F-BE0C-BDF8D5070B39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8FD77-40DE-442C-A5E9-81A60BE115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64186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4E10E-2731-4B0F-BE0C-BDF8D5070B39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8FD77-40DE-442C-A5E9-81A60BE115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28765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4E10E-2731-4B0F-BE0C-BDF8D5070B39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8FD77-40DE-442C-A5E9-81A60BE115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71806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4E10E-2731-4B0F-BE0C-BDF8D5070B39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8FD77-40DE-442C-A5E9-81A60BE115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10110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4E10E-2731-4B0F-BE0C-BDF8D5070B39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8FD77-40DE-442C-A5E9-81A60BE115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59488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4E10E-2731-4B0F-BE0C-BDF8D5070B39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8FD77-40DE-442C-A5E9-81A60BE115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34452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4E10E-2731-4B0F-BE0C-BDF8D5070B39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8FD77-40DE-442C-A5E9-81A60BE115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92842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4E10E-2731-4B0F-BE0C-BDF8D5070B39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8FD77-40DE-442C-A5E9-81A60BE115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34128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4E10E-2731-4B0F-BE0C-BDF8D5070B39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8FD77-40DE-442C-A5E9-81A60BE115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76679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4E10E-2731-4B0F-BE0C-BDF8D5070B39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8FD77-40DE-442C-A5E9-81A60BE115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58068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4E10E-2731-4B0F-BE0C-BDF8D5070B39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8FD77-40DE-442C-A5E9-81A60BE115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36790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rgbClr val="00B0F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74E10E-2731-4B0F-BE0C-BDF8D5070B39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8FD77-40DE-442C-A5E9-81A60BE115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Рамка 6">
            <a:extLst>
              <a:ext uri="{FF2B5EF4-FFF2-40B4-BE49-F238E27FC236}">
                <a16:creationId xmlns="" xmlns:a16="http://schemas.microsoft.com/office/drawing/2014/main" id="{D3C89F38-0487-4B64-B6AE-0B0D8E18DBE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1142"/>
            </a:avLst>
          </a:prstGeom>
          <a:solidFill>
            <a:srgbClr val="2FC9FF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84191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6.png"/><Relationship Id="rId5" Type="http://schemas.openxmlformats.org/officeDocument/2006/relationships/image" Target="../media/image4.svg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image" Target="../media/image8.sv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6.svg"/><Relationship Id="rId7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4.svg"/><Relationship Id="rId4" Type="http://schemas.openxmlformats.org/officeDocument/2006/relationships/image" Target="../media/image8.png"/><Relationship Id="rId9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6.svg"/><Relationship Id="rId7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4.sv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6.svg"/><Relationship Id="rId7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4.sv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6.svg"/><Relationship Id="rId7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4.svg"/><Relationship Id="rId10" Type="http://schemas.openxmlformats.org/officeDocument/2006/relationships/image" Target="../media/image26.jpeg"/><Relationship Id="rId4" Type="http://schemas.openxmlformats.org/officeDocument/2006/relationships/image" Target="../media/image8.png"/><Relationship Id="rId9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7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4.svg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6.svg"/><Relationship Id="rId7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4.svg"/><Relationship Id="rId4" Type="http://schemas.openxmlformats.org/officeDocument/2006/relationships/image" Target="../media/image8.png"/><Relationship Id="rId9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6.svg"/><Relationship Id="rId7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4.svg"/><Relationship Id="rId4" Type="http://schemas.openxmlformats.org/officeDocument/2006/relationships/image" Target="../media/image8.png"/><Relationship Id="rId9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6.svg"/><Relationship Id="rId7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4.svg"/><Relationship Id="rId4" Type="http://schemas.openxmlformats.org/officeDocument/2006/relationships/image" Target="../media/image8.png"/><Relationship Id="rId9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7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4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7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4.sv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6.svg"/><Relationship Id="rId7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4.svg"/><Relationship Id="rId4" Type="http://schemas.openxmlformats.org/officeDocument/2006/relationships/image" Target="../media/image8.png"/><Relationship Id="rId9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6.svg"/><Relationship Id="rId7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4.svg"/><Relationship Id="rId4" Type="http://schemas.openxmlformats.org/officeDocument/2006/relationships/image" Target="../media/image8.png"/><Relationship Id="rId9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6.svg"/><Relationship Id="rId7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4.svg"/><Relationship Id="rId4" Type="http://schemas.openxmlformats.org/officeDocument/2006/relationships/image" Target="../media/image8.png"/><Relationship Id="rId9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image" Target="../media/image1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4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7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4.sv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6.svg"/><Relationship Id="rId7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4.svg"/><Relationship Id="rId4" Type="http://schemas.openxmlformats.org/officeDocument/2006/relationships/image" Target="../media/image8.png"/><Relationship Id="rId9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115616" y="1340768"/>
            <a:ext cx="7308812" cy="2376264"/>
          </a:xfrm>
        </p:spPr>
        <p:txBody>
          <a:bodyPr>
            <a:normAutofit/>
          </a:bodyPr>
          <a:lstStyle/>
          <a:p>
            <a:endParaRPr lang="ru-RU" sz="2800" b="1" dirty="0" smtClean="0">
              <a:ln w="12700">
                <a:solidFill>
                  <a:schemeClr val="tx1"/>
                </a:solidFill>
                <a:prstDash val="solid"/>
              </a:ln>
              <a:solidFill>
                <a:srgbClr val="00B0F0"/>
              </a:solidFill>
            </a:endParaRPr>
          </a:p>
          <a:p>
            <a:r>
              <a:rPr lang="ru-RU" sz="4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«Картотека лэпбуков </a:t>
            </a:r>
          </a:p>
          <a:p>
            <a:r>
              <a:rPr lang="ru-RU" sz="4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по тематическим неделям»</a:t>
            </a:r>
            <a:endParaRPr lang="ru-RU" sz="44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00B0F0"/>
              </a:solidFill>
            </a:endParaRPr>
          </a:p>
          <a:p>
            <a:endParaRPr lang="ru-RU" sz="2000" dirty="0"/>
          </a:p>
          <a:p>
            <a:endParaRPr lang="ru-RU" sz="2800" dirty="0"/>
          </a:p>
          <a:p>
            <a:pPr algn="ctr"/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050887" y="332656"/>
            <a:ext cx="504222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Муниципальное бюджетное дошкольное образовательное учреждение</a:t>
            </a:r>
            <a:endParaRPr lang="ru-RU" dirty="0"/>
          </a:p>
          <a:p>
            <a:pPr algn="ctr"/>
            <a:r>
              <a:rPr lang="ru-RU" b="1" dirty="0"/>
              <a:t>города  Иркутска детский сад № 10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15633" y="5264229"/>
            <a:ext cx="3600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5D5D"/>
                </a:solidFill>
              </a:rPr>
              <a:t>Автор: </a:t>
            </a:r>
            <a:r>
              <a:rPr lang="ru-RU" b="1" dirty="0" err="1"/>
              <a:t>Полугрудова</a:t>
            </a:r>
            <a:r>
              <a:rPr lang="ru-RU" b="1" dirty="0"/>
              <a:t>  Л.И., воспитатель, высшая квалификационная категория</a:t>
            </a:r>
          </a:p>
        </p:txBody>
      </p:sp>
      <p:pic>
        <p:nvPicPr>
          <p:cNvPr id="13" name="Рисунок 12" descr="Звезды">
            <a:extLst>
              <a:ext uri="{FF2B5EF4-FFF2-40B4-BE49-F238E27FC236}">
                <a16:creationId xmlns="" xmlns:a16="http://schemas.microsoft.com/office/drawing/2014/main" id="{4EA8AE07-EBA9-4C04-8DEF-533FBADFE3C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1265" y="921207"/>
            <a:ext cx="739242" cy="739242"/>
          </a:xfrm>
          <a:prstGeom prst="rect">
            <a:avLst/>
          </a:prstGeom>
        </p:spPr>
      </p:pic>
      <p:pic>
        <p:nvPicPr>
          <p:cNvPr id="16" name="Рисунок 15" descr="Шестеренки">
            <a:extLst>
              <a:ext uri="{FF2B5EF4-FFF2-40B4-BE49-F238E27FC236}">
                <a16:creationId xmlns="" xmlns:a16="http://schemas.microsoft.com/office/drawing/2014/main" id="{5EF5D701-20A7-4094-B8A1-22AE503FD2C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740012">
            <a:off x="260026" y="1506085"/>
            <a:ext cx="914400" cy="914400"/>
          </a:xfrm>
          <a:prstGeom prst="rect">
            <a:avLst/>
          </a:prstGeom>
        </p:spPr>
      </p:pic>
      <p:pic>
        <p:nvPicPr>
          <p:cNvPr id="17" name="Рисунок 16" descr="Одна шестеренка">
            <a:extLst>
              <a:ext uri="{FF2B5EF4-FFF2-40B4-BE49-F238E27FC236}">
                <a16:creationId xmlns="" xmlns:a16="http://schemas.microsoft.com/office/drawing/2014/main" id="{3330E583-0091-4AFC-8097-20E4B5A4BD1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54508" y="113677"/>
            <a:ext cx="914400" cy="914400"/>
          </a:xfrm>
          <a:prstGeom prst="rect">
            <a:avLst/>
          </a:prstGeom>
        </p:spPr>
      </p:pic>
      <p:pic>
        <p:nvPicPr>
          <p:cNvPr id="19" name="Рисунок 18" descr="Звезды">
            <a:extLst>
              <a:ext uri="{FF2B5EF4-FFF2-40B4-BE49-F238E27FC236}">
                <a16:creationId xmlns="" xmlns:a16="http://schemas.microsoft.com/office/drawing/2014/main" id="{3747E185-0F5D-455E-BCA3-48601724E749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41836" y="332656"/>
            <a:ext cx="594098" cy="594098"/>
          </a:xfrm>
          <a:prstGeom prst="rect">
            <a:avLst/>
          </a:prstGeom>
        </p:spPr>
      </p:pic>
      <p:pic>
        <p:nvPicPr>
          <p:cNvPr id="20" name="Рисунок 19" descr="Шестеренки">
            <a:extLst>
              <a:ext uri="{FF2B5EF4-FFF2-40B4-BE49-F238E27FC236}">
                <a16:creationId xmlns="" xmlns:a16="http://schemas.microsoft.com/office/drawing/2014/main" id="{A53A819A-11A3-40B0-AA87-7075A09AF39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3226969" flipH="1">
            <a:off x="1416276" y="242105"/>
            <a:ext cx="914400" cy="914400"/>
          </a:xfrm>
          <a:prstGeom prst="rect">
            <a:avLst/>
          </a:prstGeom>
        </p:spPr>
      </p:pic>
      <p:pic>
        <p:nvPicPr>
          <p:cNvPr id="21" name="Рисунок 20" descr="Одна шестеренка">
            <a:extLst>
              <a:ext uri="{FF2B5EF4-FFF2-40B4-BE49-F238E27FC236}">
                <a16:creationId xmlns="" xmlns:a16="http://schemas.microsoft.com/office/drawing/2014/main" id="{5CEE9593-532C-4697-8310-DB4387CE7181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205571" y="1253852"/>
            <a:ext cx="377082" cy="377082"/>
          </a:xfrm>
          <a:prstGeom prst="rect">
            <a:avLst/>
          </a:prstGeom>
        </p:spPr>
      </p:pic>
      <p:pic>
        <p:nvPicPr>
          <p:cNvPr id="22" name="Рисунок 21" descr="Одна шестеренка">
            <a:extLst>
              <a:ext uri="{FF2B5EF4-FFF2-40B4-BE49-F238E27FC236}">
                <a16:creationId xmlns="" xmlns:a16="http://schemas.microsoft.com/office/drawing/2014/main" id="{4F9BC3E5-2D24-494E-874E-72E5DB776EA9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123087" y="202002"/>
            <a:ext cx="792946" cy="792946"/>
          </a:xfrm>
          <a:prstGeom prst="rect">
            <a:avLst/>
          </a:prstGeom>
        </p:spPr>
      </p:pic>
      <p:pic>
        <p:nvPicPr>
          <p:cNvPr id="1026" name="Picture 2" descr="C:\Users\Максим\Desktop\ФОТО К ЛЭПБУКУ\СЛАЙД № 5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467544" y="3501008"/>
            <a:ext cx="4304841" cy="3103344"/>
          </a:xfrm>
          <a:prstGeom prst="rect">
            <a:avLst/>
          </a:prstGeom>
          <a:noFill/>
          <a:ln w="76200">
            <a:solidFill>
              <a:srgbClr val="2FC9FF"/>
            </a:solidFill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Одна шестеренка">
            <a:extLst>
              <a:ext uri="{FF2B5EF4-FFF2-40B4-BE49-F238E27FC236}">
                <a16:creationId xmlns="" xmlns:a16="http://schemas.microsoft.com/office/drawing/2014/main" id="{08A0D22F-84B5-4B2C-9AC1-6C9C759A2C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88424" y="6094951"/>
            <a:ext cx="572754" cy="572754"/>
          </a:xfrm>
          <a:prstGeom prst="rect">
            <a:avLst/>
          </a:prstGeom>
        </p:spPr>
      </p:pic>
      <p:pic>
        <p:nvPicPr>
          <p:cNvPr id="8" name="Рисунок 7" descr="Шестеренки">
            <a:extLst>
              <a:ext uri="{FF2B5EF4-FFF2-40B4-BE49-F238E27FC236}">
                <a16:creationId xmlns="" xmlns:a16="http://schemas.microsoft.com/office/drawing/2014/main" id="{798C7C9B-66DA-481D-A512-362DAD4EED6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8084272" y="120349"/>
            <a:ext cx="817988" cy="817988"/>
          </a:xfrm>
          <a:prstGeom prst="rect">
            <a:avLst/>
          </a:prstGeom>
        </p:spPr>
      </p:pic>
      <p:pic>
        <p:nvPicPr>
          <p:cNvPr id="9" name="Рисунок 8" descr="Одна шестеренка">
            <a:extLst>
              <a:ext uri="{FF2B5EF4-FFF2-40B4-BE49-F238E27FC236}">
                <a16:creationId xmlns="" xmlns:a16="http://schemas.microsoft.com/office/drawing/2014/main" id="{AB4F6881-3F6B-48C0-80EA-72FA1D6F547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7969" y="6166131"/>
            <a:ext cx="430393" cy="430393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BF7ACDC-4F70-404E-8796-8E4C79552F1A}"/>
              </a:ext>
            </a:extLst>
          </p:cNvPr>
          <p:cNvSpPr/>
          <p:nvPr/>
        </p:nvSpPr>
        <p:spPr>
          <a:xfrm>
            <a:off x="971600" y="344485"/>
            <a:ext cx="7272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ru-RU" sz="2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Творческие игры к </a:t>
            </a:r>
            <a:r>
              <a:rPr lang="ru-RU" sz="2400" b="1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лэпбуку</a:t>
            </a:r>
            <a:r>
              <a:rPr lang="ru-RU" sz="2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 «Какие они сказки народов Сибири?»</a:t>
            </a:r>
            <a:endParaRPr lang="ru-RU" sz="24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pic>
        <p:nvPicPr>
          <p:cNvPr id="20" name="Рисунок 19" descr="Шестеренки">
            <a:extLst>
              <a:ext uri="{FF2B5EF4-FFF2-40B4-BE49-F238E27FC236}">
                <a16:creationId xmlns="" xmlns:a16="http://schemas.microsoft.com/office/drawing/2014/main" id="{AE580304-7A31-496A-91DE-C1B11998E50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740012">
            <a:off x="94315" y="-11384"/>
            <a:ext cx="914400" cy="914400"/>
          </a:xfrm>
          <a:prstGeom prst="rect">
            <a:avLst/>
          </a:prstGeom>
        </p:spPr>
      </p:pic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DBF7ACDC-4F70-404E-8796-8E4C79552F1A}"/>
              </a:ext>
            </a:extLst>
          </p:cNvPr>
          <p:cNvSpPr/>
          <p:nvPr/>
        </p:nvSpPr>
        <p:spPr>
          <a:xfrm>
            <a:off x="251520" y="1124744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/>
              <a:t>1. Название игры: «Кто чем занимается?»</a:t>
            </a:r>
            <a:endParaRPr lang="ru-RU" sz="1400" b="1" dirty="0" smtClean="0"/>
          </a:p>
          <a:p>
            <a:r>
              <a:rPr lang="ru-RU" dirty="0" smtClean="0"/>
              <a:t>Цель: закрепление знания детей о быте народов Сибири. </a:t>
            </a:r>
            <a:endParaRPr lang="ru-RU" sz="2800" dirty="0" smtClean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DBF7ACDC-4F70-404E-8796-8E4C79552F1A}"/>
              </a:ext>
            </a:extLst>
          </p:cNvPr>
          <p:cNvSpPr/>
          <p:nvPr/>
        </p:nvSpPr>
        <p:spPr>
          <a:xfrm>
            <a:off x="5652120" y="1988840"/>
            <a:ext cx="3312368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/>
              <a:t>2. Название игры:</a:t>
            </a:r>
            <a:r>
              <a:rPr lang="ru-RU" dirty="0" smtClean="0"/>
              <a:t> </a:t>
            </a:r>
            <a:r>
              <a:rPr lang="ru-RU" b="1" dirty="0" smtClean="0"/>
              <a:t>«У кого какое жилище?»</a:t>
            </a:r>
          </a:p>
          <a:p>
            <a:r>
              <a:rPr lang="ru-RU" dirty="0" smtClean="0"/>
              <a:t>Цель: расширение представления детей о жилищах эвенков, русских и бурят и из чего они сделаны.</a:t>
            </a:r>
          </a:p>
          <a:p>
            <a:pPr lvl="0"/>
            <a:endParaRPr lang="ru-RU" sz="1400" dirty="0" smtClean="0"/>
          </a:p>
        </p:txBody>
      </p:sp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DBF7ACDC-4F70-404E-8796-8E4C79552F1A}"/>
              </a:ext>
            </a:extLst>
          </p:cNvPr>
          <p:cNvSpPr/>
          <p:nvPr/>
        </p:nvSpPr>
        <p:spPr>
          <a:xfrm>
            <a:off x="251520" y="4509120"/>
            <a:ext cx="4104456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/>
              <a:t>3. Название игры:</a:t>
            </a:r>
            <a:r>
              <a:rPr lang="ru-RU" dirty="0" smtClean="0"/>
              <a:t> </a:t>
            </a:r>
            <a:r>
              <a:rPr lang="ru-RU" b="1" dirty="0" smtClean="0"/>
              <a:t>«Кто во что одет?»</a:t>
            </a:r>
          </a:p>
          <a:p>
            <a:r>
              <a:rPr lang="ru-RU" dirty="0" smtClean="0"/>
              <a:t>Цель: приобщение детей к знанию национальных костюмов, его особенности и его элементах</a:t>
            </a:r>
          </a:p>
          <a:p>
            <a:pPr lvl="0"/>
            <a:endParaRPr lang="ru-RU" sz="1400" dirty="0" smtClean="0"/>
          </a:p>
        </p:txBody>
      </p:sp>
      <p:pic>
        <p:nvPicPr>
          <p:cNvPr id="45058" name="Picture 2" descr="C:\Users\Максим\Desktop\ФОТО К ЛЭПБУКУ\126___06\IMG_2363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51520" y="1916832"/>
            <a:ext cx="5220072" cy="2039888"/>
          </a:xfrm>
          <a:prstGeom prst="rect">
            <a:avLst/>
          </a:prstGeom>
          <a:noFill/>
          <a:ln>
            <a:solidFill>
              <a:srgbClr val="2FC9FF"/>
            </a:solidFill>
          </a:ln>
          <a:effectLst>
            <a:glow rad="139700">
              <a:srgbClr val="00B0F0">
                <a:alpha val="40000"/>
              </a:srgbClr>
            </a:glow>
          </a:effectLst>
        </p:spPr>
      </p:pic>
      <p:pic>
        <p:nvPicPr>
          <p:cNvPr id="45059" name="Picture 3" descr="C:\Users\Максим\Desktop\ФОТО К ЛЭПБУКУ\126___06\IMG_2359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572000" y="4149080"/>
            <a:ext cx="3779912" cy="2519941"/>
          </a:xfrm>
          <a:prstGeom prst="rect">
            <a:avLst/>
          </a:prstGeom>
          <a:noFill/>
          <a:ln>
            <a:solidFill>
              <a:srgbClr val="2FC9FF"/>
            </a:solidFill>
          </a:ln>
          <a:effectLst>
            <a:glow rad="139700">
              <a:srgbClr val="00B0F0">
                <a:alpha val="40000"/>
              </a:srgbClr>
            </a:glow>
          </a:effectLst>
        </p:spPr>
      </p:pic>
    </p:spTree>
    <p:extLst>
      <p:ext uri="{BB962C8B-B14F-4D97-AF65-F5344CB8AC3E}">
        <p14:creationId xmlns="" xmlns:p14="http://schemas.microsoft.com/office/powerpoint/2010/main" val="3283841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Одна шестеренка">
            <a:extLst>
              <a:ext uri="{FF2B5EF4-FFF2-40B4-BE49-F238E27FC236}">
                <a16:creationId xmlns="" xmlns:a16="http://schemas.microsoft.com/office/drawing/2014/main" id="{08A0D22F-84B5-4B2C-9AC1-6C9C759A2C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88424" y="6094951"/>
            <a:ext cx="572754" cy="572754"/>
          </a:xfrm>
          <a:prstGeom prst="rect">
            <a:avLst/>
          </a:prstGeom>
        </p:spPr>
      </p:pic>
      <p:pic>
        <p:nvPicPr>
          <p:cNvPr id="8" name="Рисунок 7" descr="Шестеренки">
            <a:extLst>
              <a:ext uri="{FF2B5EF4-FFF2-40B4-BE49-F238E27FC236}">
                <a16:creationId xmlns="" xmlns:a16="http://schemas.microsoft.com/office/drawing/2014/main" id="{798C7C9B-66DA-481D-A512-362DAD4EED6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8084272" y="120349"/>
            <a:ext cx="817988" cy="817988"/>
          </a:xfrm>
          <a:prstGeom prst="rect">
            <a:avLst/>
          </a:prstGeom>
        </p:spPr>
      </p:pic>
      <p:pic>
        <p:nvPicPr>
          <p:cNvPr id="9" name="Рисунок 8" descr="Одна шестеренка">
            <a:extLst>
              <a:ext uri="{FF2B5EF4-FFF2-40B4-BE49-F238E27FC236}">
                <a16:creationId xmlns="" xmlns:a16="http://schemas.microsoft.com/office/drawing/2014/main" id="{AB4F6881-3F6B-48C0-80EA-72FA1D6F547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7969" y="6166131"/>
            <a:ext cx="430393" cy="430393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BF7ACDC-4F70-404E-8796-8E4C79552F1A}"/>
              </a:ext>
            </a:extLst>
          </p:cNvPr>
          <p:cNvSpPr/>
          <p:nvPr/>
        </p:nvSpPr>
        <p:spPr>
          <a:xfrm>
            <a:off x="971600" y="344485"/>
            <a:ext cx="7272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ru-RU" sz="2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Творческие игры к </a:t>
            </a:r>
            <a:r>
              <a:rPr lang="ru-RU" sz="2400" b="1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лэпбуку</a:t>
            </a:r>
            <a:r>
              <a:rPr lang="ru-RU" sz="2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 «Какие они сказки народов Сибири?»</a:t>
            </a:r>
            <a:endParaRPr lang="ru-RU" sz="24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pic>
        <p:nvPicPr>
          <p:cNvPr id="20" name="Рисунок 19" descr="Шестеренки">
            <a:extLst>
              <a:ext uri="{FF2B5EF4-FFF2-40B4-BE49-F238E27FC236}">
                <a16:creationId xmlns="" xmlns:a16="http://schemas.microsoft.com/office/drawing/2014/main" id="{AE580304-7A31-496A-91DE-C1B11998E50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740012">
            <a:off x="94315" y="-11384"/>
            <a:ext cx="914400" cy="914400"/>
          </a:xfrm>
          <a:prstGeom prst="rect">
            <a:avLst/>
          </a:prstGeom>
        </p:spPr>
      </p:pic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DBF7ACDC-4F70-404E-8796-8E4C79552F1A}"/>
              </a:ext>
            </a:extLst>
          </p:cNvPr>
          <p:cNvSpPr/>
          <p:nvPr/>
        </p:nvSpPr>
        <p:spPr>
          <a:xfrm>
            <a:off x="251520" y="1124744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/>
              <a:t>7. Название игры: «Орнаменты» </a:t>
            </a:r>
            <a:endParaRPr lang="ru-RU" sz="1400" b="1" dirty="0" smtClean="0"/>
          </a:p>
          <a:p>
            <a:r>
              <a:rPr lang="ru-RU" dirty="0" smtClean="0"/>
              <a:t>Цель: закрепление знаний о распознавании эвенкийских, русских и бурятских орнаментах, знание отличительных особенностей орнаментов каждого народа.  </a:t>
            </a:r>
            <a:endParaRPr lang="ru-RU" sz="2800" dirty="0" smtClean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DBF7ACDC-4F70-404E-8796-8E4C79552F1A}"/>
              </a:ext>
            </a:extLst>
          </p:cNvPr>
          <p:cNvSpPr/>
          <p:nvPr/>
        </p:nvSpPr>
        <p:spPr>
          <a:xfrm>
            <a:off x="5652120" y="1988840"/>
            <a:ext cx="3312368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8. Название игры: «Нарисуй узор»</a:t>
            </a:r>
          </a:p>
          <a:p>
            <a:r>
              <a:rPr lang="ru-RU" dirty="0" smtClean="0"/>
              <a:t>Цель: развитие умений составлять узоры к национальной одежде русских, эвенков и бурят.</a:t>
            </a:r>
          </a:p>
          <a:p>
            <a:pPr lvl="0"/>
            <a:endParaRPr lang="ru-RU" sz="1400" dirty="0" smtClean="0"/>
          </a:p>
        </p:txBody>
      </p:sp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DBF7ACDC-4F70-404E-8796-8E4C79552F1A}"/>
              </a:ext>
            </a:extLst>
          </p:cNvPr>
          <p:cNvSpPr/>
          <p:nvPr/>
        </p:nvSpPr>
        <p:spPr>
          <a:xfrm>
            <a:off x="5292080" y="3789040"/>
            <a:ext cx="360040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/>
              <a:t>9. Название игры:</a:t>
            </a:r>
            <a:r>
              <a:rPr lang="ru-RU" dirty="0" smtClean="0"/>
              <a:t> </a:t>
            </a:r>
            <a:r>
              <a:rPr lang="ru-RU" b="1" dirty="0" smtClean="0"/>
              <a:t>«Обереги и талисманы» </a:t>
            </a:r>
          </a:p>
          <a:p>
            <a:r>
              <a:rPr lang="ru-RU" dirty="0" smtClean="0"/>
              <a:t>Цель: расширение представления об оберегах и талисманах народов Сибири </a:t>
            </a:r>
          </a:p>
          <a:p>
            <a:pPr lvl="0"/>
            <a:endParaRPr lang="ru-RU" sz="1400" dirty="0" smtClean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DBF7ACDC-4F70-404E-8796-8E4C79552F1A}"/>
              </a:ext>
            </a:extLst>
          </p:cNvPr>
          <p:cNvSpPr/>
          <p:nvPr/>
        </p:nvSpPr>
        <p:spPr>
          <a:xfrm>
            <a:off x="827584" y="5517232"/>
            <a:ext cx="615617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10. Название игры:</a:t>
            </a:r>
            <a:r>
              <a:rPr lang="ru-RU" dirty="0" smtClean="0"/>
              <a:t> </a:t>
            </a:r>
            <a:r>
              <a:rPr lang="ru-RU" b="1" dirty="0" smtClean="0"/>
              <a:t>«Сделай сам»</a:t>
            </a:r>
          </a:p>
          <a:p>
            <a:r>
              <a:rPr lang="ru-RU" dirty="0" smtClean="0"/>
              <a:t>Цель: развитие творческой активности, желание самим сделать оберег или талисман по картинкам или чертежам </a:t>
            </a:r>
          </a:p>
          <a:p>
            <a:pPr lvl="0"/>
            <a:endParaRPr lang="ru-RU" sz="1400" dirty="0" smtClean="0"/>
          </a:p>
        </p:txBody>
      </p:sp>
      <p:pic>
        <p:nvPicPr>
          <p:cNvPr id="47106" name="Picture 2" descr="C:\Users\Максим\Desktop\ФОТО К ЛЭПБУКУ\126___06\IMG_2365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23528" y="2132856"/>
            <a:ext cx="4896544" cy="3096344"/>
          </a:xfrm>
          <a:prstGeom prst="rect">
            <a:avLst/>
          </a:prstGeom>
          <a:noFill/>
          <a:ln>
            <a:solidFill>
              <a:srgbClr val="2FC9FF"/>
            </a:solidFill>
          </a:ln>
          <a:effectLst>
            <a:glow rad="139700">
              <a:srgbClr val="00B0F0">
                <a:alpha val="40000"/>
              </a:srgbClr>
            </a:glow>
          </a:effectLst>
        </p:spPr>
      </p:pic>
    </p:spTree>
    <p:extLst>
      <p:ext uri="{BB962C8B-B14F-4D97-AF65-F5344CB8AC3E}">
        <p14:creationId xmlns="" xmlns:p14="http://schemas.microsoft.com/office/powerpoint/2010/main" val="3283841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Одна шестеренка">
            <a:extLst>
              <a:ext uri="{FF2B5EF4-FFF2-40B4-BE49-F238E27FC236}">
                <a16:creationId xmlns="" xmlns:a16="http://schemas.microsoft.com/office/drawing/2014/main" id="{08A0D22F-84B5-4B2C-9AC1-6C9C759A2C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88424" y="6094951"/>
            <a:ext cx="572754" cy="572754"/>
          </a:xfrm>
          <a:prstGeom prst="rect">
            <a:avLst/>
          </a:prstGeom>
        </p:spPr>
      </p:pic>
      <p:pic>
        <p:nvPicPr>
          <p:cNvPr id="8" name="Рисунок 7" descr="Шестеренки">
            <a:extLst>
              <a:ext uri="{FF2B5EF4-FFF2-40B4-BE49-F238E27FC236}">
                <a16:creationId xmlns="" xmlns:a16="http://schemas.microsoft.com/office/drawing/2014/main" id="{798C7C9B-66DA-481D-A512-362DAD4EED6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8084272" y="120349"/>
            <a:ext cx="817988" cy="817988"/>
          </a:xfrm>
          <a:prstGeom prst="rect">
            <a:avLst/>
          </a:prstGeom>
        </p:spPr>
      </p:pic>
      <p:pic>
        <p:nvPicPr>
          <p:cNvPr id="9" name="Рисунок 8" descr="Одна шестеренка">
            <a:extLst>
              <a:ext uri="{FF2B5EF4-FFF2-40B4-BE49-F238E27FC236}">
                <a16:creationId xmlns="" xmlns:a16="http://schemas.microsoft.com/office/drawing/2014/main" id="{AB4F6881-3F6B-48C0-80EA-72FA1D6F547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7969" y="6166131"/>
            <a:ext cx="430393" cy="430393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BF7ACDC-4F70-404E-8796-8E4C79552F1A}"/>
              </a:ext>
            </a:extLst>
          </p:cNvPr>
          <p:cNvSpPr/>
          <p:nvPr/>
        </p:nvSpPr>
        <p:spPr>
          <a:xfrm>
            <a:off x="971600" y="344485"/>
            <a:ext cx="7272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ru-RU" sz="2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Творческие игры к </a:t>
            </a:r>
            <a:r>
              <a:rPr lang="ru-RU" sz="2400" b="1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лэпбуку</a:t>
            </a:r>
            <a:r>
              <a:rPr lang="ru-RU" sz="2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 «Какие они сказки народов Сибири?»</a:t>
            </a:r>
            <a:endParaRPr lang="ru-RU" sz="24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pic>
        <p:nvPicPr>
          <p:cNvPr id="20" name="Рисунок 19" descr="Шестеренки">
            <a:extLst>
              <a:ext uri="{FF2B5EF4-FFF2-40B4-BE49-F238E27FC236}">
                <a16:creationId xmlns="" xmlns:a16="http://schemas.microsoft.com/office/drawing/2014/main" id="{AE580304-7A31-496A-91DE-C1B11998E50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740012">
            <a:off x="94315" y="-11384"/>
            <a:ext cx="914400" cy="914400"/>
          </a:xfrm>
          <a:prstGeom prst="rect">
            <a:avLst/>
          </a:prstGeom>
        </p:spPr>
      </p:pic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DBF7ACDC-4F70-404E-8796-8E4C79552F1A}"/>
              </a:ext>
            </a:extLst>
          </p:cNvPr>
          <p:cNvSpPr/>
          <p:nvPr/>
        </p:nvSpPr>
        <p:spPr>
          <a:xfrm>
            <a:off x="251520" y="1124744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/>
              <a:t>4. Название игры: «Поиграй-ка в сказку?» </a:t>
            </a:r>
            <a:endParaRPr lang="ru-RU" sz="1400" b="1" dirty="0" smtClean="0"/>
          </a:p>
          <a:p>
            <a:r>
              <a:rPr lang="ru-RU" dirty="0" smtClean="0"/>
              <a:t>Цель: формирование образно-выразительные умения импровизировать, развивать творческую активность </a:t>
            </a:r>
            <a:endParaRPr lang="ru-RU" sz="2800" dirty="0" smtClean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DBF7ACDC-4F70-404E-8796-8E4C79552F1A}"/>
              </a:ext>
            </a:extLst>
          </p:cNvPr>
          <p:cNvSpPr/>
          <p:nvPr/>
        </p:nvSpPr>
        <p:spPr>
          <a:xfrm>
            <a:off x="5652120" y="1988840"/>
            <a:ext cx="331236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5. Название игры: «Нарисуй сказку»</a:t>
            </a:r>
          </a:p>
          <a:p>
            <a:r>
              <a:rPr lang="ru-RU" dirty="0" smtClean="0"/>
              <a:t>Цель: развитие мелкой моторики рук, образного воображения и мышления</a:t>
            </a:r>
          </a:p>
          <a:p>
            <a:pPr lvl="0"/>
            <a:endParaRPr lang="ru-RU" sz="1400" dirty="0" smtClean="0"/>
          </a:p>
        </p:txBody>
      </p:sp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DBF7ACDC-4F70-404E-8796-8E4C79552F1A}"/>
              </a:ext>
            </a:extLst>
          </p:cNvPr>
          <p:cNvSpPr/>
          <p:nvPr/>
        </p:nvSpPr>
        <p:spPr>
          <a:xfrm>
            <a:off x="5292080" y="3789040"/>
            <a:ext cx="3600400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/>
              <a:t>6. Название игры:</a:t>
            </a:r>
            <a:r>
              <a:rPr lang="ru-RU" dirty="0" smtClean="0"/>
              <a:t> </a:t>
            </a:r>
            <a:r>
              <a:rPr lang="ru-RU" b="1" dirty="0" smtClean="0"/>
              <a:t>«Поиграем в куклы»</a:t>
            </a:r>
          </a:p>
          <a:p>
            <a:r>
              <a:rPr lang="ru-RU" dirty="0" smtClean="0"/>
              <a:t>Цель: развитие умения отбирать кукол в разных национальных костюмах, видеть различия и сходства в украшении костюма. </a:t>
            </a:r>
          </a:p>
          <a:p>
            <a:pPr lvl="0"/>
            <a:endParaRPr lang="ru-RU" sz="1400" dirty="0" smtClean="0"/>
          </a:p>
        </p:txBody>
      </p:sp>
      <p:pic>
        <p:nvPicPr>
          <p:cNvPr id="46082" name="Picture 2" descr="C:\Users\Максим\Desktop\ФОТО К ЛЭПБУКУ\126___06\IMG_2363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51519" y="2132857"/>
            <a:ext cx="4968553" cy="3312368"/>
          </a:xfrm>
          <a:prstGeom prst="rect">
            <a:avLst/>
          </a:prstGeom>
          <a:noFill/>
          <a:ln>
            <a:solidFill>
              <a:srgbClr val="2FC9FF"/>
            </a:solidFill>
          </a:ln>
          <a:effectLst>
            <a:glow rad="139700">
              <a:srgbClr val="00B0F0">
                <a:alpha val="40000"/>
              </a:srgbClr>
            </a:glow>
          </a:effectLst>
        </p:spPr>
      </p:pic>
    </p:spTree>
    <p:extLst>
      <p:ext uri="{BB962C8B-B14F-4D97-AF65-F5344CB8AC3E}">
        <p14:creationId xmlns="" xmlns:p14="http://schemas.microsoft.com/office/powerpoint/2010/main" val="3283841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8ED198D9-4AF2-4517-A55A-75A19AFB7135}"/>
              </a:ext>
            </a:extLst>
          </p:cNvPr>
          <p:cNvSpPr/>
          <p:nvPr/>
        </p:nvSpPr>
        <p:spPr>
          <a:xfrm>
            <a:off x="755576" y="3789040"/>
            <a:ext cx="33648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7575"/>
                </a:solidFill>
              </a:rPr>
              <a:t>Тематические недели </a:t>
            </a:r>
          </a:p>
        </p:txBody>
      </p:sp>
      <p:pic>
        <p:nvPicPr>
          <p:cNvPr id="6" name="Рисунок 5" descr="Одна шестеренка">
            <a:extLst>
              <a:ext uri="{FF2B5EF4-FFF2-40B4-BE49-F238E27FC236}">
                <a16:creationId xmlns="" xmlns:a16="http://schemas.microsoft.com/office/drawing/2014/main" id="{08A0D22F-84B5-4B2C-9AC1-6C9C759A2C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88424" y="6094951"/>
            <a:ext cx="572754" cy="572754"/>
          </a:xfrm>
          <a:prstGeom prst="rect">
            <a:avLst/>
          </a:prstGeom>
        </p:spPr>
      </p:pic>
      <p:pic>
        <p:nvPicPr>
          <p:cNvPr id="8" name="Рисунок 7" descr="Шестеренки">
            <a:extLst>
              <a:ext uri="{FF2B5EF4-FFF2-40B4-BE49-F238E27FC236}">
                <a16:creationId xmlns="" xmlns:a16="http://schemas.microsoft.com/office/drawing/2014/main" id="{798C7C9B-66DA-481D-A512-362DAD4EED6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8084272" y="120349"/>
            <a:ext cx="817988" cy="817988"/>
          </a:xfrm>
          <a:prstGeom prst="rect">
            <a:avLst/>
          </a:prstGeom>
        </p:spPr>
      </p:pic>
      <p:pic>
        <p:nvPicPr>
          <p:cNvPr id="9" name="Рисунок 8" descr="Одна шестеренка">
            <a:extLst>
              <a:ext uri="{FF2B5EF4-FFF2-40B4-BE49-F238E27FC236}">
                <a16:creationId xmlns="" xmlns:a16="http://schemas.microsoft.com/office/drawing/2014/main" id="{AB4F6881-3F6B-48C0-80EA-72FA1D6F547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7969" y="6166131"/>
            <a:ext cx="430393" cy="430393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BF7ACDC-4F70-404E-8796-8E4C79552F1A}"/>
              </a:ext>
            </a:extLst>
          </p:cNvPr>
          <p:cNvSpPr/>
          <p:nvPr/>
        </p:nvSpPr>
        <p:spPr>
          <a:xfrm>
            <a:off x="1628800" y="344485"/>
            <a:ext cx="5886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ru-RU" sz="24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Проблема: </a:t>
            </a:r>
            <a:r>
              <a:rPr lang="ru-RU" sz="2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«Какое оно наше лето?»</a:t>
            </a:r>
            <a:endParaRPr lang="ru-RU" sz="24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pic>
        <p:nvPicPr>
          <p:cNvPr id="20" name="Рисунок 19" descr="Шестеренки">
            <a:extLst>
              <a:ext uri="{FF2B5EF4-FFF2-40B4-BE49-F238E27FC236}">
                <a16:creationId xmlns="" xmlns:a16="http://schemas.microsoft.com/office/drawing/2014/main" id="{AE580304-7A31-496A-91DE-C1B11998E50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740012">
            <a:off x="94315" y="-11384"/>
            <a:ext cx="914400" cy="914400"/>
          </a:xfrm>
          <a:prstGeom prst="rect">
            <a:avLst/>
          </a:prstGeom>
        </p:spPr>
      </p:pic>
      <p:pic>
        <p:nvPicPr>
          <p:cNvPr id="21" name="Рисунок 20" descr="Одна шестеренка">
            <a:extLst>
              <a:ext uri="{FF2B5EF4-FFF2-40B4-BE49-F238E27FC236}">
                <a16:creationId xmlns="" xmlns:a16="http://schemas.microsoft.com/office/drawing/2014/main" id="{AEA1C4E4-2E9A-4A85-9214-508E4C86D69C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4504" y="806150"/>
            <a:ext cx="679257" cy="679257"/>
          </a:xfrm>
          <a:prstGeom prst="rect">
            <a:avLst/>
          </a:prstGeom>
        </p:spPr>
      </p:pic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F20BAFDC-F1DF-434C-ADCD-3685697FA28B}"/>
              </a:ext>
            </a:extLst>
          </p:cNvPr>
          <p:cNvSpPr/>
          <p:nvPr/>
        </p:nvSpPr>
        <p:spPr>
          <a:xfrm>
            <a:off x="287284" y="1011712"/>
            <a:ext cx="576064" cy="576064"/>
          </a:xfrm>
          <a:prstGeom prst="rect">
            <a:avLst/>
          </a:prstGeom>
          <a:solidFill>
            <a:srgbClr val="FFD5D5"/>
          </a:solidFill>
          <a:ln w="9525" cap="flat">
            <a:solidFill>
              <a:srgbClr val="00B0F0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4000" b="1" dirty="0">
                <a:ln w="12700">
                  <a:solidFill>
                    <a:srgbClr val="00B0F0"/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</a:rPr>
              <a:t>?</a:t>
            </a:r>
          </a:p>
        </p:txBody>
      </p:sp>
      <p:graphicFrame>
        <p:nvGraphicFramePr>
          <p:cNvPr id="26" name="Таблица 25">
            <a:extLst>
              <a:ext uri="{FF2B5EF4-FFF2-40B4-BE49-F238E27FC236}">
                <a16:creationId xmlns="" xmlns:a16="http://schemas.microsoft.com/office/drawing/2014/main" id="{9AA1868F-38B2-4ACB-A2A6-D285312447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982482002"/>
              </p:ext>
            </p:extLst>
          </p:nvPr>
        </p:nvGraphicFramePr>
        <p:xfrm>
          <a:off x="683568" y="4509120"/>
          <a:ext cx="3442017" cy="1264534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442017">
                  <a:extLst>
                    <a:ext uri="{9D8B030D-6E8A-4147-A177-3AD203B41FA5}">
                      <a16:colId xmlns="" xmlns:a16="http://schemas.microsoft.com/office/drawing/2014/main" val="3983601065"/>
                    </a:ext>
                  </a:extLst>
                </a:gridCol>
              </a:tblGrid>
              <a:tr h="6111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Лето.</a:t>
                      </a:r>
                      <a:r>
                        <a:rPr lang="ru-RU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Приметы лета.</a:t>
                      </a: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1E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76126684"/>
                  </a:ext>
                </a:extLst>
              </a:tr>
              <a:tr h="2955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Цветы.</a:t>
                      </a:r>
                      <a:r>
                        <a:rPr lang="ru-RU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Родной край летом.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1E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94810882"/>
                  </a:ext>
                </a:extLst>
              </a:tr>
              <a:tr h="3379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Насекомые.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1E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275107455"/>
                  </a:ext>
                </a:extLst>
              </a:tr>
            </a:tbl>
          </a:graphicData>
        </a:graphic>
      </p:graphicFrame>
      <p:pic>
        <p:nvPicPr>
          <p:cNvPr id="6146" name="Picture 2" descr="C:\Users\Максим\Desktop\ФОТО К ЛЭПБУКУ\159___11\IMG_5470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1763688" y="908720"/>
            <a:ext cx="6480720" cy="2889613"/>
          </a:xfrm>
          <a:prstGeom prst="rect">
            <a:avLst/>
          </a:prstGeom>
          <a:noFill/>
          <a:ln w="76200">
            <a:solidFill>
              <a:srgbClr val="2FC9FF"/>
            </a:solidFill>
          </a:ln>
        </p:spPr>
      </p:pic>
      <p:pic>
        <p:nvPicPr>
          <p:cNvPr id="6147" name="Picture 3" descr="C:\Users\Максим\Desktop\ФОТО К ЛЭПБУКУ\159___11\IMG_5469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5004048" y="3965300"/>
            <a:ext cx="3865130" cy="2632052"/>
          </a:xfrm>
          <a:prstGeom prst="rect">
            <a:avLst/>
          </a:prstGeom>
          <a:noFill/>
          <a:ln w="76200">
            <a:solidFill>
              <a:srgbClr val="2FC9FF"/>
            </a:solidFill>
          </a:ln>
        </p:spPr>
      </p:pic>
    </p:spTree>
    <p:extLst>
      <p:ext uri="{BB962C8B-B14F-4D97-AF65-F5344CB8AC3E}">
        <p14:creationId xmlns="" xmlns:p14="http://schemas.microsoft.com/office/powerpoint/2010/main" val="8738131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Одна шестеренка">
            <a:extLst>
              <a:ext uri="{FF2B5EF4-FFF2-40B4-BE49-F238E27FC236}">
                <a16:creationId xmlns="" xmlns:a16="http://schemas.microsoft.com/office/drawing/2014/main" id="{08A0D22F-84B5-4B2C-9AC1-6C9C759A2C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88424" y="6094951"/>
            <a:ext cx="572754" cy="572754"/>
          </a:xfrm>
          <a:prstGeom prst="rect">
            <a:avLst/>
          </a:prstGeom>
        </p:spPr>
      </p:pic>
      <p:pic>
        <p:nvPicPr>
          <p:cNvPr id="8" name="Рисунок 7" descr="Шестеренки">
            <a:extLst>
              <a:ext uri="{FF2B5EF4-FFF2-40B4-BE49-F238E27FC236}">
                <a16:creationId xmlns="" xmlns:a16="http://schemas.microsoft.com/office/drawing/2014/main" id="{798C7C9B-66DA-481D-A512-362DAD4EED6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8084272" y="120349"/>
            <a:ext cx="817988" cy="817988"/>
          </a:xfrm>
          <a:prstGeom prst="rect">
            <a:avLst/>
          </a:prstGeom>
        </p:spPr>
      </p:pic>
      <p:pic>
        <p:nvPicPr>
          <p:cNvPr id="9" name="Рисунок 8" descr="Одна шестеренка">
            <a:extLst>
              <a:ext uri="{FF2B5EF4-FFF2-40B4-BE49-F238E27FC236}">
                <a16:creationId xmlns="" xmlns:a16="http://schemas.microsoft.com/office/drawing/2014/main" id="{AB4F6881-3F6B-48C0-80EA-72FA1D6F547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7969" y="6166131"/>
            <a:ext cx="430393" cy="430393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BF7ACDC-4F70-404E-8796-8E4C79552F1A}"/>
              </a:ext>
            </a:extLst>
          </p:cNvPr>
          <p:cNvSpPr/>
          <p:nvPr/>
        </p:nvSpPr>
        <p:spPr>
          <a:xfrm>
            <a:off x="683568" y="344485"/>
            <a:ext cx="792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ru-RU" sz="2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Паспорт лэпбука «Какое оно наше лето?»</a:t>
            </a:r>
            <a:endParaRPr lang="ru-RU" sz="24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pic>
        <p:nvPicPr>
          <p:cNvPr id="20" name="Рисунок 19" descr="Шестеренки">
            <a:extLst>
              <a:ext uri="{FF2B5EF4-FFF2-40B4-BE49-F238E27FC236}">
                <a16:creationId xmlns="" xmlns:a16="http://schemas.microsoft.com/office/drawing/2014/main" id="{AE580304-7A31-496A-91DE-C1B11998E50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740012">
            <a:off x="94315" y="-11384"/>
            <a:ext cx="914400" cy="914400"/>
          </a:xfrm>
          <a:prstGeom prst="rect">
            <a:avLst/>
          </a:prstGeom>
        </p:spPr>
      </p:pic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F20BAFDC-F1DF-434C-ADCD-3685697FA28B}"/>
              </a:ext>
            </a:extLst>
          </p:cNvPr>
          <p:cNvSpPr/>
          <p:nvPr/>
        </p:nvSpPr>
        <p:spPr>
          <a:xfrm>
            <a:off x="287284" y="1011712"/>
            <a:ext cx="576064" cy="576064"/>
          </a:xfrm>
          <a:prstGeom prst="rect">
            <a:avLst/>
          </a:prstGeom>
          <a:solidFill>
            <a:srgbClr val="FFD5D5"/>
          </a:solidFill>
          <a:ln w="9525" cap="flat">
            <a:solidFill>
              <a:srgbClr val="00B0F0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4000" b="1" dirty="0">
                <a:ln w="12700">
                  <a:solidFill>
                    <a:srgbClr val="00B0F0"/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</a:rPr>
              <a:t>?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DBF7ACDC-4F70-404E-8796-8E4C79552F1A}"/>
              </a:ext>
            </a:extLst>
          </p:cNvPr>
          <p:cNvSpPr/>
          <p:nvPr/>
        </p:nvSpPr>
        <p:spPr>
          <a:xfrm>
            <a:off x="611560" y="1145778"/>
            <a:ext cx="813690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/>
            <a:r>
              <a:rPr lang="ru-RU" sz="2000" b="1" dirty="0" smtClean="0"/>
              <a:t>Цель:</a:t>
            </a:r>
            <a:r>
              <a:rPr lang="ru-RU" sz="2000" dirty="0" smtClean="0"/>
              <a:t> создание условий для развития познавательного интереса к сезонным изменениям в природе Прибайкалья в летний период, о значении солнца и воздуха в жизни человека, животных и растениях; развитие творческих способностей в процессе исследования сибирского лета.</a:t>
            </a:r>
          </a:p>
          <a:p>
            <a:r>
              <a:rPr lang="ru-RU" sz="2000" b="1" dirty="0" smtClean="0"/>
              <a:t>Задачи:</a:t>
            </a:r>
            <a:endParaRPr lang="ru-RU" sz="2000" dirty="0" smtClean="0"/>
          </a:p>
          <a:p>
            <a:r>
              <a:rPr lang="ru-RU" sz="2000" b="1" dirty="0" smtClean="0"/>
              <a:t>Обучающие: </a:t>
            </a:r>
            <a:r>
              <a:rPr lang="ru-RU" sz="2000" dirty="0" smtClean="0"/>
              <a:t>расширять и обогащать представления детей о сезонных изменениях в природе в летний период, о влиянии тепла, солнечного света на жизнь людей, растений; </a:t>
            </a:r>
          </a:p>
          <a:p>
            <a:r>
              <a:rPr lang="ru-RU" sz="2000" b="1" dirty="0" smtClean="0"/>
              <a:t>Развивающие:</a:t>
            </a:r>
            <a:r>
              <a:rPr lang="ru-RU" sz="2000" dirty="0" smtClean="0"/>
              <a:t> развивать познавательно – исследовательские способности, творческую активность детей;</a:t>
            </a:r>
          </a:p>
          <a:p>
            <a:r>
              <a:rPr lang="ru-RU" sz="2000" b="1" dirty="0" smtClean="0"/>
              <a:t>Воспитывающие:</a:t>
            </a:r>
            <a:r>
              <a:rPr lang="ru-RU" sz="2000" dirty="0" smtClean="0"/>
              <a:t> воспитывать любовь ко всему живому, желание беречь и защищать природу.</a:t>
            </a:r>
          </a:p>
        </p:txBody>
      </p:sp>
    </p:spTree>
    <p:extLst>
      <p:ext uri="{BB962C8B-B14F-4D97-AF65-F5344CB8AC3E}">
        <p14:creationId xmlns="" xmlns:p14="http://schemas.microsoft.com/office/powerpoint/2010/main" val="3283841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Одна шестеренка">
            <a:extLst>
              <a:ext uri="{FF2B5EF4-FFF2-40B4-BE49-F238E27FC236}">
                <a16:creationId xmlns="" xmlns:a16="http://schemas.microsoft.com/office/drawing/2014/main" id="{08A0D22F-84B5-4B2C-9AC1-6C9C759A2C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88424" y="6094951"/>
            <a:ext cx="572754" cy="572754"/>
          </a:xfrm>
          <a:prstGeom prst="rect">
            <a:avLst/>
          </a:prstGeom>
        </p:spPr>
      </p:pic>
      <p:pic>
        <p:nvPicPr>
          <p:cNvPr id="8" name="Рисунок 7" descr="Шестеренки">
            <a:extLst>
              <a:ext uri="{FF2B5EF4-FFF2-40B4-BE49-F238E27FC236}">
                <a16:creationId xmlns="" xmlns:a16="http://schemas.microsoft.com/office/drawing/2014/main" id="{798C7C9B-66DA-481D-A512-362DAD4EED6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8084272" y="120349"/>
            <a:ext cx="817988" cy="817988"/>
          </a:xfrm>
          <a:prstGeom prst="rect">
            <a:avLst/>
          </a:prstGeom>
        </p:spPr>
      </p:pic>
      <p:pic>
        <p:nvPicPr>
          <p:cNvPr id="9" name="Рисунок 8" descr="Одна шестеренка">
            <a:extLst>
              <a:ext uri="{FF2B5EF4-FFF2-40B4-BE49-F238E27FC236}">
                <a16:creationId xmlns="" xmlns:a16="http://schemas.microsoft.com/office/drawing/2014/main" id="{AB4F6881-3F6B-48C0-80EA-72FA1D6F547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7969" y="6166131"/>
            <a:ext cx="430393" cy="430393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BF7ACDC-4F70-404E-8796-8E4C79552F1A}"/>
              </a:ext>
            </a:extLst>
          </p:cNvPr>
          <p:cNvSpPr/>
          <p:nvPr/>
        </p:nvSpPr>
        <p:spPr>
          <a:xfrm>
            <a:off x="827584" y="344485"/>
            <a:ext cx="77768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ru-RU" sz="2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Творческие игры к </a:t>
            </a:r>
            <a:r>
              <a:rPr lang="ru-RU" sz="2400" b="1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лэпбуку</a:t>
            </a:r>
            <a:r>
              <a:rPr lang="ru-RU" sz="2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 «Какое оно наше лето?»</a:t>
            </a:r>
            <a:endParaRPr lang="ru-RU" sz="24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pic>
        <p:nvPicPr>
          <p:cNvPr id="20" name="Рисунок 19" descr="Шестеренки">
            <a:extLst>
              <a:ext uri="{FF2B5EF4-FFF2-40B4-BE49-F238E27FC236}">
                <a16:creationId xmlns="" xmlns:a16="http://schemas.microsoft.com/office/drawing/2014/main" id="{AE580304-7A31-496A-91DE-C1B11998E50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740012">
            <a:off x="94315" y="-11384"/>
            <a:ext cx="914400" cy="914400"/>
          </a:xfrm>
          <a:prstGeom prst="rect">
            <a:avLst/>
          </a:prstGeom>
        </p:spPr>
      </p:pic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DBF7ACDC-4F70-404E-8796-8E4C79552F1A}"/>
              </a:ext>
            </a:extLst>
          </p:cNvPr>
          <p:cNvSpPr/>
          <p:nvPr/>
        </p:nvSpPr>
        <p:spPr>
          <a:xfrm>
            <a:off x="251520" y="836712"/>
            <a:ext cx="3600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/>
              <a:t>1. Название игры: «Найди лишнее» </a:t>
            </a:r>
            <a:endParaRPr lang="ru-RU" sz="1400" b="1" dirty="0" smtClean="0"/>
          </a:p>
          <a:p>
            <a:r>
              <a:rPr lang="ru-RU" dirty="0" smtClean="0"/>
              <a:t>Цель: развитие логического мышления, зрительного внимания, памяти.     </a:t>
            </a:r>
            <a:endParaRPr lang="ru-RU" sz="2800" dirty="0" smtClean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DBF7ACDC-4F70-404E-8796-8E4C79552F1A}"/>
              </a:ext>
            </a:extLst>
          </p:cNvPr>
          <p:cNvSpPr/>
          <p:nvPr/>
        </p:nvSpPr>
        <p:spPr>
          <a:xfrm>
            <a:off x="179512" y="2420888"/>
            <a:ext cx="4104456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2. Название игры: «Найди 5 отличий» </a:t>
            </a:r>
            <a:r>
              <a:rPr lang="ru-RU" dirty="0" smtClean="0"/>
              <a:t> </a:t>
            </a:r>
            <a:endParaRPr lang="ru-RU" b="1" dirty="0" smtClean="0"/>
          </a:p>
          <a:p>
            <a:r>
              <a:rPr lang="ru-RU" dirty="0" smtClean="0"/>
              <a:t>Цель: развитие умений сравнивать предметы, устанавливать их различия и сходство.</a:t>
            </a:r>
          </a:p>
          <a:p>
            <a:pPr lvl="0"/>
            <a:endParaRPr lang="ru-RU" sz="1400" dirty="0" smtClean="0"/>
          </a:p>
        </p:txBody>
      </p:sp>
      <p:pic>
        <p:nvPicPr>
          <p:cNvPr id="3" name="Picture 2" descr="C:\Users\Максим\Desktop\ФОТО К ЛЭПБУКУ\159___11\IMG_5471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 rot="16200000">
            <a:off x="4584594" y="680101"/>
            <a:ext cx="3672408" cy="3985629"/>
          </a:xfrm>
          <a:prstGeom prst="rect">
            <a:avLst/>
          </a:prstGeom>
          <a:noFill/>
          <a:ln w="76200">
            <a:solidFill>
              <a:srgbClr val="2FC9FF"/>
            </a:solidFill>
          </a:ln>
        </p:spPr>
      </p:pic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DBF7ACDC-4F70-404E-8796-8E4C79552F1A}"/>
              </a:ext>
            </a:extLst>
          </p:cNvPr>
          <p:cNvSpPr/>
          <p:nvPr/>
        </p:nvSpPr>
        <p:spPr>
          <a:xfrm>
            <a:off x="4716016" y="4941168"/>
            <a:ext cx="410445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3. Название игры: «Собери </a:t>
            </a:r>
            <a:r>
              <a:rPr lang="ru-RU" b="1" dirty="0" err="1" smtClean="0"/>
              <a:t>пазл</a:t>
            </a:r>
            <a:r>
              <a:rPr lang="ru-RU" b="1" dirty="0" smtClean="0"/>
              <a:t>» </a:t>
            </a:r>
            <a:r>
              <a:rPr lang="ru-RU" dirty="0" smtClean="0"/>
              <a:t> </a:t>
            </a:r>
            <a:endParaRPr lang="ru-RU" b="1" dirty="0" smtClean="0"/>
          </a:p>
          <a:p>
            <a:r>
              <a:rPr lang="ru-RU" dirty="0" smtClean="0"/>
              <a:t>Цель: развитие наглядно-образного мышления, мелкой моторики.</a:t>
            </a:r>
          </a:p>
          <a:p>
            <a:pPr lvl="0"/>
            <a:endParaRPr lang="ru-RU" sz="1400" dirty="0" smtClean="0"/>
          </a:p>
        </p:txBody>
      </p:sp>
      <p:pic>
        <p:nvPicPr>
          <p:cNvPr id="7172" name="Picture 4" descr="C:\Users\Максим\Desktop\ФОТО К ЛЭПБУКУ\159___11\IMG_5475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67544" y="4014550"/>
            <a:ext cx="3744415" cy="2606465"/>
          </a:xfrm>
          <a:prstGeom prst="rect">
            <a:avLst/>
          </a:prstGeom>
          <a:noFill/>
          <a:ln w="76200">
            <a:solidFill>
              <a:srgbClr val="2FC9FF"/>
            </a:solidFill>
          </a:ln>
        </p:spPr>
      </p:pic>
    </p:spTree>
    <p:extLst>
      <p:ext uri="{BB962C8B-B14F-4D97-AF65-F5344CB8AC3E}">
        <p14:creationId xmlns="" xmlns:p14="http://schemas.microsoft.com/office/powerpoint/2010/main" val="3283841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Одна шестеренка">
            <a:extLst>
              <a:ext uri="{FF2B5EF4-FFF2-40B4-BE49-F238E27FC236}">
                <a16:creationId xmlns="" xmlns:a16="http://schemas.microsoft.com/office/drawing/2014/main" id="{08A0D22F-84B5-4B2C-9AC1-6C9C759A2C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88424" y="6094951"/>
            <a:ext cx="572754" cy="572754"/>
          </a:xfrm>
          <a:prstGeom prst="rect">
            <a:avLst/>
          </a:prstGeom>
        </p:spPr>
      </p:pic>
      <p:pic>
        <p:nvPicPr>
          <p:cNvPr id="8" name="Рисунок 7" descr="Шестеренки">
            <a:extLst>
              <a:ext uri="{FF2B5EF4-FFF2-40B4-BE49-F238E27FC236}">
                <a16:creationId xmlns="" xmlns:a16="http://schemas.microsoft.com/office/drawing/2014/main" id="{798C7C9B-66DA-481D-A512-362DAD4EED6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8084272" y="120349"/>
            <a:ext cx="817988" cy="817988"/>
          </a:xfrm>
          <a:prstGeom prst="rect">
            <a:avLst/>
          </a:prstGeom>
        </p:spPr>
      </p:pic>
      <p:pic>
        <p:nvPicPr>
          <p:cNvPr id="9" name="Рисунок 8" descr="Одна шестеренка">
            <a:extLst>
              <a:ext uri="{FF2B5EF4-FFF2-40B4-BE49-F238E27FC236}">
                <a16:creationId xmlns="" xmlns:a16="http://schemas.microsoft.com/office/drawing/2014/main" id="{AB4F6881-3F6B-48C0-80EA-72FA1D6F547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7969" y="6166131"/>
            <a:ext cx="430393" cy="430393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BF7ACDC-4F70-404E-8796-8E4C79552F1A}"/>
              </a:ext>
            </a:extLst>
          </p:cNvPr>
          <p:cNvSpPr/>
          <p:nvPr/>
        </p:nvSpPr>
        <p:spPr>
          <a:xfrm>
            <a:off x="827584" y="344485"/>
            <a:ext cx="77768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ru-RU" sz="2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Творческие игры к </a:t>
            </a:r>
            <a:r>
              <a:rPr lang="ru-RU" sz="2400" b="1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лэпбуку</a:t>
            </a:r>
            <a:r>
              <a:rPr lang="ru-RU" sz="2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 «Какое оно наше лето?»</a:t>
            </a:r>
            <a:endParaRPr lang="ru-RU" sz="24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pic>
        <p:nvPicPr>
          <p:cNvPr id="20" name="Рисунок 19" descr="Шестеренки">
            <a:extLst>
              <a:ext uri="{FF2B5EF4-FFF2-40B4-BE49-F238E27FC236}">
                <a16:creationId xmlns="" xmlns:a16="http://schemas.microsoft.com/office/drawing/2014/main" id="{AE580304-7A31-496A-91DE-C1B11998E50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740012">
            <a:off x="94315" y="-11384"/>
            <a:ext cx="914400" cy="914400"/>
          </a:xfrm>
          <a:prstGeom prst="rect">
            <a:avLst/>
          </a:prstGeom>
        </p:spPr>
      </p:pic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DBF7ACDC-4F70-404E-8796-8E4C79552F1A}"/>
              </a:ext>
            </a:extLst>
          </p:cNvPr>
          <p:cNvSpPr/>
          <p:nvPr/>
        </p:nvSpPr>
        <p:spPr>
          <a:xfrm>
            <a:off x="251520" y="836712"/>
            <a:ext cx="374441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/>
              <a:t>4. Название игры: «Одеваемся на прогулку» </a:t>
            </a:r>
            <a:endParaRPr lang="ru-RU" sz="1400" b="1" dirty="0" smtClean="0"/>
          </a:p>
          <a:p>
            <a:r>
              <a:rPr lang="ru-RU" dirty="0" smtClean="0"/>
              <a:t>Цель: закрепление предметов одежды, умение дифференцировать одежду для лета.     </a:t>
            </a:r>
            <a:endParaRPr lang="ru-RU" sz="2800" dirty="0" smtClean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DBF7ACDC-4F70-404E-8796-8E4C79552F1A}"/>
              </a:ext>
            </a:extLst>
          </p:cNvPr>
          <p:cNvSpPr/>
          <p:nvPr/>
        </p:nvSpPr>
        <p:spPr>
          <a:xfrm>
            <a:off x="4860032" y="4365104"/>
            <a:ext cx="4104456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5. Название игры: «Летние раскраски» </a:t>
            </a:r>
            <a:r>
              <a:rPr lang="ru-RU" dirty="0" smtClean="0"/>
              <a:t> </a:t>
            </a:r>
            <a:endParaRPr lang="ru-RU" b="1" dirty="0" smtClean="0"/>
          </a:p>
          <a:p>
            <a:r>
              <a:rPr lang="ru-RU" dirty="0" smtClean="0"/>
              <a:t>Цель: развитие мелкой моторики, внимания, закрепление навыков рисования.</a:t>
            </a:r>
          </a:p>
          <a:p>
            <a:pPr lvl="0"/>
            <a:endParaRPr lang="ru-RU" sz="1400" dirty="0" smtClean="0"/>
          </a:p>
        </p:txBody>
      </p:sp>
      <p:pic>
        <p:nvPicPr>
          <p:cNvPr id="8194" name="Picture 2" descr="C:\Users\Максим\Desktop\ФОТО К ЛЭПБУКУ\159___11\IMG_5474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148064" y="908720"/>
            <a:ext cx="3672408" cy="3384376"/>
          </a:xfrm>
          <a:prstGeom prst="rect">
            <a:avLst/>
          </a:prstGeom>
          <a:noFill/>
          <a:ln w="76200">
            <a:solidFill>
              <a:srgbClr val="2FC9FF"/>
            </a:solidFill>
          </a:ln>
        </p:spPr>
      </p:pic>
      <p:pic>
        <p:nvPicPr>
          <p:cNvPr id="8195" name="Picture 3" descr="C:\Users\Максим\Desktop\ФОТО К ЛЭПБУКУ\159___11\IMG_5473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251520" y="2852936"/>
            <a:ext cx="4427984" cy="3312368"/>
          </a:xfrm>
          <a:prstGeom prst="rect">
            <a:avLst/>
          </a:prstGeom>
          <a:noFill/>
          <a:ln w="76200">
            <a:solidFill>
              <a:srgbClr val="2FC9FF"/>
            </a:solidFill>
          </a:ln>
        </p:spPr>
      </p:pic>
    </p:spTree>
    <p:extLst>
      <p:ext uri="{BB962C8B-B14F-4D97-AF65-F5344CB8AC3E}">
        <p14:creationId xmlns="" xmlns:p14="http://schemas.microsoft.com/office/powerpoint/2010/main" val="3283841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Одна шестеренка">
            <a:extLst>
              <a:ext uri="{FF2B5EF4-FFF2-40B4-BE49-F238E27FC236}">
                <a16:creationId xmlns="" xmlns:a16="http://schemas.microsoft.com/office/drawing/2014/main" id="{08A0D22F-84B5-4B2C-9AC1-6C9C759A2C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88424" y="6094951"/>
            <a:ext cx="572754" cy="572754"/>
          </a:xfrm>
          <a:prstGeom prst="rect">
            <a:avLst/>
          </a:prstGeom>
        </p:spPr>
      </p:pic>
      <p:pic>
        <p:nvPicPr>
          <p:cNvPr id="8" name="Рисунок 7" descr="Шестеренки">
            <a:extLst>
              <a:ext uri="{FF2B5EF4-FFF2-40B4-BE49-F238E27FC236}">
                <a16:creationId xmlns="" xmlns:a16="http://schemas.microsoft.com/office/drawing/2014/main" id="{798C7C9B-66DA-481D-A512-362DAD4EED6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8084272" y="120349"/>
            <a:ext cx="817988" cy="817988"/>
          </a:xfrm>
          <a:prstGeom prst="rect">
            <a:avLst/>
          </a:prstGeom>
        </p:spPr>
      </p:pic>
      <p:pic>
        <p:nvPicPr>
          <p:cNvPr id="9" name="Рисунок 8" descr="Одна шестеренка">
            <a:extLst>
              <a:ext uri="{FF2B5EF4-FFF2-40B4-BE49-F238E27FC236}">
                <a16:creationId xmlns="" xmlns:a16="http://schemas.microsoft.com/office/drawing/2014/main" id="{AB4F6881-3F6B-48C0-80EA-72FA1D6F547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7969" y="6166131"/>
            <a:ext cx="430393" cy="430393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BF7ACDC-4F70-404E-8796-8E4C79552F1A}"/>
              </a:ext>
            </a:extLst>
          </p:cNvPr>
          <p:cNvSpPr/>
          <p:nvPr/>
        </p:nvSpPr>
        <p:spPr>
          <a:xfrm>
            <a:off x="827584" y="344485"/>
            <a:ext cx="77768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ru-RU" sz="2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Творческие игры к </a:t>
            </a:r>
            <a:r>
              <a:rPr lang="ru-RU" sz="2400" b="1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лэпбуку</a:t>
            </a:r>
            <a:r>
              <a:rPr lang="ru-RU" sz="2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 «Какое оно наше лето?»</a:t>
            </a:r>
            <a:endParaRPr lang="ru-RU" sz="24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pic>
        <p:nvPicPr>
          <p:cNvPr id="20" name="Рисунок 19" descr="Шестеренки">
            <a:extLst>
              <a:ext uri="{FF2B5EF4-FFF2-40B4-BE49-F238E27FC236}">
                <a16:creationId xmlns="" xmlns:a16="http://schemas.microsoft.com/office/drawing/2014/main" id="{AE580304-7A31-496A-91DE-C1B11998E50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740012">
            <a:off x="94315" y="-11384"/>
            <a:ext cx="914400" cy="914400"/>
          </a:xfrm>
          <a:prstGeom prst="rect">
            <a:avLst/>
          </a:prstGeom>
        </p:spPr>
      </p:pic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DBF7ACDC-4F70-404E-8796-8E4C79552F1A}"/>
              </a:ext>
            </a:extLst>
          </p:cNvPr>
          <p:cNvSpPr/>
          <p:nvPr/>
        </p:nvSpPr>
        <p:spPr>
          <a:xfrm>
            <a:off x="251520" y="836712"/>
            <a:ext cx="374441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/>
              <a:t>6. Название игры: «Собери урожай» </a:t>
            </a:r>
            <a:endParaRPr lang="ru-RU" sz="1400" b="1" dirty="0" smtClean="0"/>
          </a:p>
          <a:p>
            <a:r>
              <a:rPr lang="ru-RU" dirty="0" smtClean="0"/>
              <a:t>Цель: развитие умений классифицировать овощи и фрукты, закрепление обобщающих понятий.     </a:t>
            </a:r>
            <a:endParaRPr lang="ru-RU" sz="2800" dirty="0" smtClean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DBF7ACDC-4F70-404E-8796-8E4C79552F1A}"/>
              </a:ext>
            </a:extLst>
          </p:cNvPr>
          <p:cNvSpPr/>
          <p:nvPr/>
        </p:nvSpPr>
        <p:spPr>
          <a:xfrm>
            <a:off x="4860032" y="4365104"/>
            <a:ext cx="4104456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7. Название игры: «Помоги бабочкам найти любимые цветы» </a:t>
            </a:r>
            <a:r>
              <a:rPr lang="ru-RU" dirty="0" smtClean="0"/>
              <a:t> </a:t>
            </a:r>
            <a:endParaRPr lang="ru-RU" b="1" dirty="0" smtClean="0"/>
          </a:p>
          <a:p>
            <a:r>
              <a:rPr lang="ru-RU" dirty="0" smtClean="0"/>
              <a:t>Цель: закрепление основных цветов спектра, умение соотносить предметы по цвету.</a:t>
            </a:r>
          </a:p>
          <a:p>
            <a:pPr lvl="0"/>
            <a:endParaRPr lang="ru-RU" sz="1400" dirty="0" smtClean="0"/>
          </a:p>
        </p:txBody>
      </p:sp>
      <p:pic>
        <p:nvPicPr>
          <p:cNvPr id="9218" name="Picture 2" descr="C:\Users\Максим\Desktop\ФОТО К ЛЭПБУКУ\159___11\IMG_5480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786964" y="980728"/>
            <a:ext cx="4017607" cy="3024336"/>
          </a:xfrm>
          <a:prstGeom prst="rect">
            <a:avLst/>
          </a:prstGeom>
          <a:noFill/>
          <a:ln w="76200">
            <a:solidFill>
              <a:srgbClr val="2FC9FF"/>
            </a:solidFill>
          </a:ln>
        </p:spPr>
      </p:pic>
      <p:pic>
        <p:nvPicPr>
          <p:cNvPr id="9219" name="Picture 3" descr="C:\Users\Максим\Desktop\ФОТО К ЛЭПБУКУ\159___11\IMG_5478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95536" y="3140968"/>
            <a:ext cx="4104456" cy="2880320"/>
          </a:xfrm>
          <a:prstGeom prst="rect">
            <a:avLst/>
          </a:prstGeom>
          <a:noFill/>
          <a:ln w="76200">
            <a:solidFill>
              <a:srgbClr val="2FC9FF"/>
            </a:solidFill>
          </a:ln>
        </p:spPr>
      </p:pic>
    </p:spTree>
    <p:extLst>
      <p:ext uri="{BB962C8B-B14F-4D97-AF65-F5344CB8AC3E}">
        <p14:creationId xmlns="" xmlns:p14="http://schemas.microsoft.com/office/powerpoint/2010/main" val="328384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Шестеренки">
            <a:extLst>
              <a:ext uri="{FF2B5EF4-FFF2-40B4-BE49-F238E27FC236}">
                <a16:creationId xmlns="" xmlns:a16="http://schemas.microsoft.com/office/drawing/2014/main" id="{798C7C9B-66DA-481D-A512-362DAD4EED6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8084272" y="120349"/>
            <a:ext cx="817988" cy="817988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BF7ACDC-4F70-404E-8796-8E4C79552F1A}"/>
              </a:ext>
            </a:extLst>
          </p:cNvPr>
          <p:cNvSpPr/>
          <p:nvPr/>
        </p:nvSpPr>
        <p:spPr>
          <a:xfrm>
            <a:off x="1611562" y="255721"/>
            <a:ext cx="64168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ru-RU" sz="24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Проблема: </a:t>
            </a:r>
            <a:r>
              <a:rPr lang="ru-RU" sz="2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«Какие они, Сибирские сказки?»</a:t>
            </a:r>
            <a:endParaRPr lang="ru-RU" sz="24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pic>
        <p:nvPicPr>
          <p:cNvPr id="20" name="Рисунок 19" descr="Шестеренки">
            <a:extLst>
              <a:ext uri="{FF2B5EF4-FFF2-40B4-BE49-F238E27FC236}">
                <a16:creationId xmlns="" xmlns:a16="http://schemas.microsoft.com/office/drawing/2014/main" id="{AE580304-7A31-496A-91DE-C1B11998E50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740012">
            <a:off x="94315" y="-11384"/>
            <a:ext cx="914400" cy="914400"/>
          </a:xfrm>
          <a:prstGeom prst="rect">
            <a:avLst/>
          </a:prstGeom>
        </p:spPr>
      </p:pic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F20BAFDC-F1DF-434C-ADCD-3685697FA28B}"/>
              </a:ext>
            </a:extLst>
          </p:cNvPr>
          <p:cNvSpPr/>
          <p:nvPr/>
        </p:nvSpPr>
        <p:spPr>
          <a:xfrm>
            <a:off x="437995" y="779316"/>
            <a:ext cx="576064" cy="576064"/>
          </a:xfrm>
          <a:prstGeom prst="rect">
            <a:avLst/>
          </a:prstGeom>
          <a:solidFill>
            <a:srgbClr val="FFD5D5"/>
          </a:solidFill>
          <a:ln w="9525" cap="flat">
            <a:solidFill>
              <a:srgbClr val="00B0F0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4000" b="1" dirty="0">
                <a:ln w="12700">
                  <a:solidFill>
                    <a:srgbClr val="00B0F0"/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</a:rPr>
              <a:t>?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8ED198D9-4AF2-4517-A55A-75A19AFB7135}"/>
              </a:ext>
            </a:extLst>
          </p:cNvPr>
          <p:cNvSpPr/>
          <p:nvPr/>
        </p:nvSpPr>
        <p:spPr>
          <a:xfrm>
            <a:off x="4499992" y="5580001"/>
            <a:ext cx="221779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7575"/>
                </a:solidFill>
              </a:rPr>
              <a:t>Тематические</a:t>
            </a:r>
          </a:p>
          <a:p>
            <a:pPr algn="ctr"/>
            <a:r>
              <a:rPr lang="ru-RU" sz="24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7575"/>
                </a:solidFill>
              </a:rPr>
              <a:t>недели </a:t>
            </a:r>
          </a:p>
        </p:txBody>
      </p:sp>
      <p:graphicFrame>
        <p:nvGraphicFramePr>
          <p:cNvPr id="14" name="Таблица 13">
            <a:extLst>
              <a:ext uri="{FF2B5EF4-FFF2-40B4-BE49-F238E27FC236}">
                <a16:creationId xmlns="" xmlns:a16="http://schemas.microsoft.com/office/drawing/2014/main" id="{1AAFDCD5-4437-418E-A4B8-9F5DF0FF0C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1119594"/>
              </p:ext>
            </p:extLst>
          </p:nvPr>
        </p:nvGraphicFramePr>
        <p:xfrm>
          <a:off x="179512" y="4663440"/>
          <a:ext cx="4392488" cy="1933912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392488">
                  <a:extLst>
                    <a:ext uri="{9D8B030D-6E8A-4147-A177-3AD203B41FA5}">
                      <a16:colId xmlns="" xmlns:a16="http://schemas.microsoft.com/office/drawing/2014/main" val="3983601065"/>
                    </a:ext>
                  </a:extLst>
                </a:gridCol>
              </a:tblGrid>
              <a:tr h="193391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Родной край. Мы - жители Иркутской области.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Я – иркутянин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prstClr val="black"/>
                          </a:solidFill>
                          <a:latin typeface="+mn-lt"/>
                          <a:ea typeface="+mn-ea"/>
                          <a:cs typeface="+mn-cs"/>
                        </a:rPr>
                        <a:t>Мой город, мой двор, мой дом, моя семья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</a:rPr>
                        <a:t>Труд народов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Прибайкалья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</a:rPr>
                        <a:t>.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</a:rPr>
                        <a:t>Традиции и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культура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prstClr val="black"/>
                          </a:solidFill>
                          <a:latin typeface="+mn-lt"/>
                          <a:ea typeface="+mn-ea"/>
                          <a:cs typeface="+mn-cs"/>
                        </a:rPr>
                        <a:t>Осень. Признаки осени.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prstClr val="black"/>
                          </a:solidFill>
                          <a:latin typeface="+mn-lt"/>
                          <a:ea typeface="+mn-ea"/>
                          <a:cs typeface="+mn-cs"/>
                        </a:rPr>
                        <a:t>Осень в Прибайкалье</a:t>
                      </a:r>
                      <a:endParaRPr lang="ru-RU" sz="1600" dirty="0" smtClean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1E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76126684"/>
                  </a:ext>
                </a:extLst>
              </a:tr>
            </a:tbl>
          </a:graphicData>
        </a:graphic>
      </p:graphicFrame>
      <p:pic>
        <p:nvPicPr>
          <p:cNvPr id="39938" name="Picture 2" descr="C:\Users\Максим\Desktop\ФОТО К ЛЭПБУКУ\СЛАЙД № 5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691681" y="764705"/>
            <a:ext cx="5976664" cy="3744416"/>
          </a:xfrm>
          <a:prstGeom prst="rect">
            <a:avLst/>
          </a:prstGeom>
          <a:ln w="76200"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</p:pic>
      <p:pic>
        <p:nvPicPr>
          <p:cNvPr id="39939" name="Picture 3" descr="C:\Users\Максим\Desktop\ФОТО К ЛЭПБУКУ\СЛАЙД № 1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804248" y="3789040"/>
            <a:ext cx="2073013" cy="2664296"/>
          </a:xfrm>
          <a:prstGeom prst="rect">
            <a:avLst/>
          </a:prstGeom>
          <a:noFill/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="" xmlns:p14="http://schemas.microsoft.com/office/powerpoint/2010/main" val="4211881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Одна шестеренка">
            <a:extLst>
              <a:ext uri="{FF2B5EF4-FFF2-40B4-BE49-F238E27FC236}">
                <a16:creationId xmlns="" xmlns:a16="http://schemas.microsoft.com/office/drawing/2014/main" id="{08A0D22F-84B5-4B2C-9AC1-6C9C759A2C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88424" y="6094951"/>
            <a:ext cx="572754" cy="572754"/>
          </a:xfrm>
          <a:prstGeom prst="rect">
            <a:avLst/>
          </a:prstGeom>
        </p:spPr>
      </p:pic>
      <p:pic>
        <p:nvPicPr>
          <p:cNvPr id="8" name="Рисунок 7" descr="Шестеренки">
            <a:extLst>
              <a:ext uri="{FF2B5EF4-FFF2-40B4-BE49-F238E27FC236}">
                <a16:creationId xmlns="" xmlns:a16="http://schemas.microsoft.com/office/drawing/2014/main" id="{798C7C9B-66DA-481D-A512-362DAD4EED6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8084272" y="120349"/>
            <a:ext cx="817988" cy="817988"/>
          </a:xfrm>
          <a:prstGeom prst="rect">
            <a:avLst/>
          </a:prstGeom>
        </p:spPr>
      </p:pic>
      <p:pic>
        <p:nvPicPr>
          <p:cNvPr id="9" name="Рисунок 8" descr="Одна шестеренка">
            <a:extLst>
              <a:ext uri="{FF2B5EF4-FFF2-40B4-BE49-F238E27FC236}">
                <a16:creationId xmlns="" xmlns:a16="http://schemas.microsoft.com/office/drawing/2014/main" id="{AB4F6881-3F6B-48C0-80EA-72FA1D6F547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7969" y="6166131"/>
            <a:ext cx="430393" cy="430393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BF7ACDC-4F70-404E-8796-8E4C79552F1A}"/>
              </a:ext>
            </a:extLst>
          </p:cNvPr>
          <p:cNvSpPr/>
          <p:nvPr/>
        </p:nvSpPr>
        <p:spPr>
          <a:xfrm>
            <a:off x="1043608" y="344485"/>
            <a:ext cx="7272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ru-RU" sz="2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Паспорт лэпбука «Какие они, Сибирские сказки?»</a:t>
            </a:r>
            <a:endParaRPr lang="ru-RU" sz="24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pic>
        <p:nvPicPr>
          <p:cNvPr id="20" name="Рисунок 19" descr="Шестеренки">
            <a:extLst>
              <a:ext uri="{FF2B5EF4-FFF2-40B4-BE49-F238E27FC236}">
                <a16:creationId xmlns="" xmlns:a16="http://schemas.microsoft.com/office/drawing/2014/main" id="{AE580304-7A31-496A-91DE-C1B11998E50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740012">
            <a:off x="94315" y="-11384"/>
            <a:ext cx="914400" cy="914400"/>
          </a:xfrm>
          <a:prstGeom prst="rect">
            <a:avLst/>
          </a:prstGeom>
        </p:spPr>
      </p:pic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F20BAFDC-F1DF-434C-ADCD-3685697FA28B}"/>
              </a:ext>
            </a:extLst>
          </p:cNvPr>
          <p:cNvSpPr/>
          <p:nvPr/>
        </p:nvSpPr>
        <p:spPr>
          <a:xfrm>
            <a:off x="287284" y="1011712"/>
            <a:ext cx="576064" cy="576064"/>
          </a:xfrm>
          <a:prstGeom prst="rect">
            <a:avLst/>
          </a:prstGeom>
          <a:solidFill>
            <a:srgbClr val="FFD5D5"/>
          </a:solidFill>
          <a:ln w="9525" cap="flat">
            <a:solidFill>
              <a:srgbClr val="00B0F0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4000" b="1" dirty="0">
                <a:ln w="12700">
                  <a:solidFill>
                    <a:srgbClr val="00B0F0"/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</a:rPr>
              <a:t>?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DBF7ACDC-4F70-404E-8796-8E4C79552F1A}"/>
              </a:ext>
            </a:extLst>
          </p:cNvPr>
          <p:cNvSpPr/>
          <p:nvPr/>
        </p:nvSpPr>
        <p:spPr>
          <a:xfrm>
            <a:off x="611560" y="1145778"/>
            <a:ext cx="81369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/>
            <a:r>
              <a:rPr lang="ru-RU" sz="2000" b="1" dirty="0" smtClean="0"/>
              <a:t>Цель:</a:t>
            </a:r>
            <a:r>
              <a:rPr lang="ru-RU" sz="2000" dirty="0" smtClean="0"/>
              <a:t> создание условий для развития познавательного интереса к культуре и быту народов Сибири, развитие творческих способностей детей в процессе знакомства и исследования сибирских сказок.</a:t>
            </a:r>
          </a:p>
          <a:p>
            <a:r>
              <a:rPr lang="ru-RU" sz="2000" b="1" dirty="0" smtClean="0"/>
              <a:t>Задачи:</a:t>
            </a:r>
            <a:endParaRPr lang="ru-RU" sz="2000" dirty="0" smtClean="0"/>
          </a:p>
          <a:p>
            <a:r>
              <a:rPr lang="ru-RU" sz="2000" b="1" dirty="0" smtClean="0"/>
              <a:t>Обучающие:</a:t>
            </a:r>
            <a:r>
              <a:rPr lang="ru-RU" sz="2000" dirty="0" smtClean="0"/>
              <a:t> формировать представление о фольклоре </a:t>
            </a:r>
            <a:r>
              <a:rPr lang="ru-RU" sz="2000" dirty="0" err="1" smtClean="0"/>
              <a:t>Приангарья</a:t>
            </a:r>
            <a:r>
              <a:rPr lang="ru-RU" sz="2000" dirty="0" smtClean="0"/>
              <a:t>: сказках, преданиях, легендах; знакомить с языком сибирского народа, обычаями, укладом жизни; </a:t>
            </a:r>
          </a:p>
          <a:p>
            <a:r>
              <a:rPr lang="ru-RU" sz="2000" b="1" dirty="0" smtClean="0"/>
              <a:t>Развивающие:</a:t>
            </a:r>
            <a:r>
              <a:rPr lang="ru-RU" sz="2000" dirty="0" smtClean="0"/>
              <a:t> развивать творческую инициативу, познавательный интерес, творчество;</a:t>
            </a:r>
          </a:p>
          <a:p>
            <a:r>
              <a:rPr lang="ru-RU" sz="2000" b="1" dirty="0" smtClean="0"/>
              <a:t>Воспитывающие:</a:t>
            </a:r>
            <a:r>
              <a:rPr lang="ru-RU" sz="2000" dirty="0" smtClean="0"/>
              <a:t> воспитывать любовь к родному краю, интерес к его прошлому.</a:t>
            </a:r>
          </a:p>
        </p:txBody>
      </p:sp>
    </p:spTree>
    <p:extLst>
      <p:ext uri="{BB962C8B-B14F-4D97-AF65-F5344CB8AC3E}">
        <p14:creationId xmlns="" xmlns:p14="http://schemas.microsoft.com/office/powerpoint/2010/main" val="328384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Одна шестеренка">
            <a:extLst>
              <a:ext uri="{FF2B5EF4-FFF2-40B4-BE49-F238E27FC236}">
                <a16:creationId xmlns="" xmlns:a16="http://schemas.microsoft.com/office/drawing/2014/main" id="{08A0D22F-84B5-4B2C-9AC1-6C9C759A2C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88424" y="6094951"/>
            <a:ext cx="572754" cy="572754"/>
          </a:xfrm>
          <a:prstGeom prst="rect">
            <a:avLst/>
          </a:prstGeom>
        </p:spPr>
      </p:pic>
      <p:pic>
        <p:nvPicPr>
          <p:cNvPr id="8" name="Рисунок 7" descr="Шестеренки">
            <a:extLst>
              <a:ext uri="{FF2B5EF4-FFF2-40B4-BE49-F238E27FC236}">
                <a16:creationId xmlns="" xmlns:a16="http://schemas.microsoft.com/office/drawing/2014/main" id="{798C7C9B-66DA-481D-A512-362DAD4EED6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8084272" y="120349"/>
            <a:ext cx="817988" cy="817988"/>
          </a:xfrm>
          <a:prstGeom prst="rect">
            <a:avLst/>
          </a:prstGeom>
        </p:spPr>
      </p:pic>
      <p:pic>
        <p:nvPicPr>
          <p:cNvPr id="9" name="Рисунок 8" descr="Одна шестеренка">
            <a:extLst>
              <a:ext uri="{FF2B5EF4-FFF2-40B4-BE49-F238E27FC236}">
                <a16:creationId xmlns="" xmlns:a16="http://schemas.microsoft.com/office/drawing/2014/main" id="{AB4F6881-3F6B-48C0-80EA-72FA1D6F547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7969" y="6166131"/>
            <a:ext cx="430393" cy="430393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BF7ACDC-4F70-404E-8796-8E4C79552F1A}"/>
              </a:ext>
            </a:extLst>
          </p:cNvPr>
          <p:cNvSpPr/>
          <p:nvPr/>
        </p:nvSpPr>
        <p:spPr>
          <a:xfrm>
            <a:off x="971600" y="344485"/>
            <a:ext cx="7272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ru-RU" sz="2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Творческие игры к </a:t>
            </a:r>
            <a:r>
              <a:rPr lang="ru-RU" sz="2400" b="1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лэпбуку</a:t>
            </a:r>
            <a:r>
              <a:rPr lang="ru-RU" sz="2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 «Какие они, Сибирские сказки?»</a:t>
            </a:r>
            <a:endParaRPr lang="ru-RU" sz="24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pic>
        <p:nvPicPr>
          <p:cNvPr id="20" name="Рисунок 19" descr="Шестеренки">
            <a:extLst>
              <a:ext uri="{FF2B5EF4-FFF2-40B4-BE49-F238E27FC236}">
                <a16:creationId xmlns="" xmlns:a16="http://schemas.microsoft.com/office/drawing/2014/main" id="{AE580304-7A31-496A-91DE-C1B11998E50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740012">
            <a:off x="94315" y="-11384"/>
            <a:ext cx="914400" cy="914400"/>
          </a:xfrm>
          <a:prstGeom prst="rect">
            <a:avLst/>
          </a:prstGeom>
        </p:spPr>
      </p:pic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DBF7ACDC-4F70-404E-8796-8E4C79552F1A}"/>
              </a:ext>
            </a:extLst>
          </p:cNvPr>
          <p:cNvSpPr/>
          <p:nvPr/>
        </p:nvSpPr>
        <p:spPr>
          <a:xfrm>
            <a:off x="251520" y="1124744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/>
              <a:t>1. Название игры: «Разрезные картинки»</a:t>
            </a:r>
            <a:endParaRPr lang="ru-RU" sz="1400" dirty="0" smtClean="0"/>
          </a:p>
          <a:p>
            <a:r>
              <a:rPr lang="ru-RU" dirty="0" smtClean="0"/>
              <a:t>Цель: развитие зрительного восприятия и внимания; научить детей видеть целостный образ в отдельных частях, развивать аналитико-синтетическое мышление. </a:t>
            </a:r>
            <a:endParaRPr lang="ru-RU" sz="2800" dirty="0" smtClean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DBF7ACDC-4F70-404E-8796-8E4C79552F1A}"/>
              </a:ext>
            </a:extLst>
          </p:cNvPr>
          <p:cNvSpPr/>
          <p:nvPr/>
        </p:nvSpPr>
        <p:spPr>
          <a:xfrm>
            <a:off x="4427984" y="2420888"/>
            <a:ext cx="446449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/>
              <a:t>2. Название игры:</a:t>
            </a:r>
            <a:r>
              <a:rPr lang="ru-RU" dirty="0" smtClean="0"/>
              <a:t> </a:t>
            </a:r>
            <a:r>
              <a:rPr lang="ru-RU" b="1" dirty="0" smtClean="0"/>
              <a:t>«Расскажи сказку»</a:t>
            </a:r>
            <a:endParaRPr lang="ru-RU" dirty="0" smtClean="0"/>
          </a:p>
          <a:p>
            <a:r>
              <a:rPr lang="ru-RU" dirty="0" smtClean="0"/>
              <a:t>Цель: развитие умений рассказывать сибирские сказки с помощью </a:t>
            </a:r>
            <a:r>
              <a:rPr lang="ru-RU" dirty="0" err="1" smtClean="0"/>
              <a:t>мнемотаблиц</a:t>
            </a:r>
            <a:r>
              <a:rPr lang="ru-RU" dirty="0" smtClean="0"/>
              <a:t>.</a:t>
            </a:r>
          </a:p>
          <a:p>
            <a:pPr lvl="0"/>
            <a:endParaRPr lang="ru-RU" sz="1400" dirty="0" smtClean="0"/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51520" y="2348880"/>
            <a:ext cx="4114077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DBF7ACDC-4F70-404E-8796-8E4C79552F1A}"/>
              </a:ext>
            </a:extLst>
          </p:cNvPr>
          <p:cNvSpPr/>
          <p:nvPr/>
        </p:nvSpPr>
        <p:spPr>
          <a:xfrm>
            <a:off x="539552" y="5013176"/>
            <a:ext cx="4464496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/>
              <a:t>3. Название игры:</a:t>
            </a:r>
            <a:r>
              <a:rPr lang="ru-RU" dirty="0" smtClean="0"/>
              <a:t> </a:t>
            </a:r>
            <a:r>
              <a:rPr lang="ru-RU" b="1" dirty="0" smtClean="0"/>
              <a:t>«Нарисуй сказку»</a:t>
            </a:r>
            <a:endParaRPr lang="ru-RU" dirty="0" smtClean="0"/>
          </a:p>
          <a:p>
            <a:r>
              <a:rPr lang="ru-RU" dirty="0" smtClean="0"/>
              <a:t>Цель: развитие умений отображать в рисунке свои впечатления от прочитанных сказок</a:t>
            </a:r>
          </a:p>
          <a:p>
            <a:pPr lvl="0"/>
            <a:endParaRPr lang="ru-RU" sz="1400" dirty="0" smtClean="0"/>
          </a:p>
        </p:txBody>
      </p:sp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5292080" y="3429000"/>
            <a:ext cx="2788915" cy="3178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283841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Одна шестеренка">
            <a:extLst>
              <a:ext uri="{FF2B5EF4-FFF2-40B4-BE49-F238E27FC236}">
                <a16:creationId xmlns="" xmlns:a16="http://schemas.microsoft.com/office/drawing/2014/main" id="{08A0D22F-84B5-4B2C-9AC1-6C9C759A2C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88424" y="6094951"/>
            <a:ext cx="572754" cy="572754"/>
          </a:xfrm>
          <a:prstGeom prst="rect">
            <a:avLst/>
          </a:prstGeom>
        </p:spPr>
      </p:pic>
      <p:pic>
        <p:nvPicPr>
          <p:cNvPr id="8" name="Рисунок 7" descr="Шестеренки">
            <a:extLst>
              <a:ext uri="{FF2B5EF4-FFF2-40B4-BE49-F238E27FC236}">
                <a16:creationId xmlns="" xmlns:a16="http://schemas.microsoft.com/office/drawing/2014/main" id="{798C7C9B-66DA-481D-A512-362DAD4EED6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8084272" y="120349"/>
            <a:ext cx="817988" cy="817988"/>
          </a:xfrm>
          <a:prstGeom prst="rect">
            <a:avLst/>
          </a:prstGeom>
        </p:spPr>
      </p:pic>
      <p:pic>
        <p:nvPicPr>
          <p:cNvPr id="9" name="Рисунок 8" descr="Одна шестеренка">
            <a:extLst>
              <a:ext uri="{FF2B5EF4-FFF2-40B4-BE49-F238E27FC236}">
                <a16:creationId xmlns="" xmlns:a16="http://schemas.microsoft.com/office/drawing/2014/main" id="{AB4F6881-3F6B-48C0-80EA-72FA1D6F547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7969" y="6166131"/>
            <a:ext cx="430393" cy="430393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BF7ACDC-4F70-404E-8796-8E4C79552F1A}"/>
              </a:ext>
            </a:extLst>
          </p:cNvPr>
          <p:cNvSpPr/>
          <p:nvPr/>
        </p:nvSpPr>
        <p:spPr>
          <a:xfrm>
            <a:off x="971600" y="344485"/>
            <a:ext cx="7272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ru-RU" sz="2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Творческие игры к </a:t>
            </a:r>
            <a:r>
              <a:rPr lang="ru-RU" sz="2400" b="1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лэпбуку</a:t>
            </a:r>
            <a:r>
              <a:rPr lang="ru-RU" sz="2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 «Какие они, Сибирские сказки?»</a:t>
            </a:r>
            <a:endParaRPr lang="ru-RU" sz="24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pic>
        <p:nvPicPr>
          <p:cNvPr id="20" name="Рисунок 19" descr="Шестеренки">
            <a:extLst>
              <a:ext uri="{FF2B5EF4-FFF2-40B4-BE49-F238E27FC236}">
                <a16:creationId xmlns="" xmlns:a16="http://schemas.microsoft.com/office/drawing/2014/main" id="{AE580304-7A31-496A-91DE-C1B11998E50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740012">
            <a:off x="94315" y="-11384"/>
            <a:ext cx="914400" cy="914400"/>
          </a:xfrm>
          <a:prstGeom prst="rect">
            <a:avLst/>
          </a:prstGeom>
        </p:spPr>
      </p:pic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DBF7ACDC-4F70-404E-8796-8E4C79552F1A}"/>
              </a:ext>
            </a:extLst>
          </p:cNvPr>
          <p:cNvSpPr/>
          <p:nvPr/>
        </p:nvSpPr>
        <p:spPr>
          <a:xfrm>
            <a:off x="251520" y="1124744"/>
            <a:ext cx="44644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/>
              <a:t>4. Название игры: «Моделирование»</a:t>
            </a:r>
            <a:endParaRPr lang="ru-RU" sz="1400" dirty="0" smtClean="0"/>
          </a:p>
          <a:p>
            <a:r>
              <a:rPr lang="ru-RU" dirty="0" smtClean="0"/>
              <a:t>Цель: развитие умений детей по построению и использованию моделей для пересказа сказок.</a:t>
            </a:r>
            <a:endParaRPr lang="ru-RU" sz="2800" dirty="0" smtClean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DBF7ACDC-4F70-404E-8796-8E4C79552F1A}"/>
              </a:ext>
            </a:extLst>
          </p:cNvPr>
          <p:cNvSpPr/>
          <p:nvPr/>
        </p:nvSpPr>
        <p:spPr>
          <a:xfrm>
            <a:off x="251520" y="2492896"/>
            <a:ext cx="44644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/>
              <a:t>5. Название игры:</a:t>
            </a:r>
            <a:r>
              <a:rPr lang="ru-RU" dirty="0" smtClean="0"/>
              <a:t> </a:t>
            </a:r>
            <a:r>
              <a:rPr lang="ru-RU" b="1" dirty="0" smtClean="0"/>
              <a:t>«Поиграем в сказку»</a:t>
            </a:r>
            <a:endParaRPr lang="ru-RU" dirty="0" smtClean="0"/>
          </a:p>
          <a:p>
            <a:r>
              <a:rPr lang="ru-RU" dirty="0" smtClean="0"/>
              <a:t>Цель: побуждение к импровизации с использованием мимики, жестов, движений; развитие умений согласовывать свои действия с действиями партнеров (слушать не перебивать, говорить, обращаясь к партнеру).</a:t>
            </a:r>
          </a:p>
          <a:p>
            <a:pPr lvl="0"/>
            <a:endParaRPr lang="ru-RU" sz="1400" dirty="0" smtClean="0"/>
          </a:p>
        </p:txBody>
      </p:sp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DBF7ACDC-4F70-404E-8796-8E4C79552F1A}"/>
              </a:ext>
            </a:extLst>
          </p:cNvPr>
          <p:cNvSpPr/>
          <p:nvPr/>
        </p:nvSpPr>
        <p:spPr>
          <a:xfrm>
            <a:off x="4283968" y="4797152"/>
            <a:ext cx="4464496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/>
              <a:t>6. Название игры:</a:t>
            </a:r>
            <a:r>
              <a:rPr lang="ru-RU" dirty="0" smtClean="0"/>
              <a:t> </a:t>
            </a:r>
            <a:r>
              <a:rPr lang="ru-RU" b="1" dirty="0" smtClean="0"/>
              <a:t>«Из какой сказки герой?»</a:t>
            </a:r>
            <a:endParaRPr lang="ru-RU" dirty="0" smtClean="0"/>
          </a:p>
          <a:p>
            <a:r>
              <a:rPr lang="ru-RU" dirty="0" smtClean="0"/>
              <a:t>Цель: развитие логического мышления; узнавание сказки по персонажам сказок</a:t>
            </a:r>
          </a:p>
          <a:p>
            <a:pPr lvl="0"/>
            <a:endParaRPr lang="ru-RU" sz="1400" dirty="0" smtClean="0"/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148064" y="1340767"/>
            <a:ext cx="2664296" cy="3268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83568" y="4509120"/>
            <a:ext cx="3312368" cy="2072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28384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Одна шестеренка">
            <a:extLst>
              <a:ext uri="{FF2B5EF4-FFF2-40B4-BE49-F238E27FC236}">
                <a16:creationId xmlns="" xmlns:a16="http://schemas.microsoft.com/office/drawing/2014/main" id="{08A0D22F-84B5-4B2C-9AC1-6C9C759A2C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88424" y="6094951"/>
            <a:ext cx="572754" cy="572754"/>
          </a:xfrm>
          <a:prstGeom prst="rect">
            <a:avLst/>
          </a:prstGeom>
        </p:spPr>
      </p:pic>
      <p:pic>
        <p:nvPicPr>
          <p:cNvPr id="8" name="Рисунок 7" descr="Шестеренки">
            <a:extLst>
              <a:ext uri="{FF2B5EF4-FFF2-40B4-BE49-F238E27FC236}">
                <a16:creationId xmlns="" xmlns:a16="http://schemas.microsoft.com/office/drawing/2014/main" id="{798C7C9B-66DA-481D-A512-362DAD4EED6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8084272" y="120349"/>
            <a:ext cx="817988" cy="817988"/>
          </a:xfrm>
          <a:prstGeom prst="rect">
            <a:avLst/>
          </a:prstGeom>
        </p:spPr>
      </p:pic>
      <p:pic>
        <p:nvPicPr>
          <p:cNvPr id="9" name="Рисунок 8" descr="Одна шестеренка">
            <a:extLst>
              <a:ext uri="{FF2B5EF4-FFF2-40B4-BE49-F238E27FC236}">
                <a16:creationId xmlns="" xmlns:a16="http://schemas.microsoft.com/office/drawing/2014/main" id="{AB4F6881-3F6B-48C0-80EA-72FA1D6F547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7969" y="6166131"/>
            <a:ext cx="430393" cy="430393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BF7ACDC-4F70-404E-8796-8E4C79552F1A}"/>
              </a:ext>
            </a:extLst>
          </p:cNvPr>
          <p:cNvSpPr/>
          <p:nvPr/>
        </p:nvSpPr>
        <p:spPr>
          <a:xfrm>
            <a:off x="971600" y="344485"/>
            <a:ext cx="7272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ru-RU" sz="2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Творческие игры к </a:t>
            </a:r>
            <a:r>
              <a:rPr lang="ru-RU" sz="2400" b="1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лэпбуку</a:t>
            </a:r>
            <a:r>
              <a:rPr lang="ru-RU" sz="2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 «Какие они, Сибирские сказки?»</a:t>
            </a:r>
            <a:endParaRPr lang="ru-RU" sz="24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pic>
        <p:nvPicPr>
          <p:cNvPr id="20" name="Рисунок 19" descr="Шестеренки">
            <a:extLst>
              <a:ext uri="{FF2B5EF4-FFF2-40B4-BE49-F238E27FC236}">
                <a16:creationId xmlns="" xmlns:a16="http://schemas.microsoft.com/office/drawing/2014/main" id="{AE580304-7A31-496A-91DE-C1B11998E50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740012">
            <a:off x="94315" y="-11384"/>
            <a:ext cx="914400" cy="914400"/>
          </a:xfrm>
          <a:prstGeom prst="rect">
            <a:avLst/>
          </a:prstGeom>
        </p:spPr>
      </p:pic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DBF7ACDC-4F70-404E-8796-8E4C79552F1A}"/>
              </a:ext>
            </a:extLst>
          </p:cNvPr>
          <p:cNvSpPr/>
          <p:nvPr/>
        </p:nvSpPr>
        <p:spPr>
          <a:xfrm>
            <a:off x="251520" y="1124744"/>
            <a:ext cx="44644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/>
              <a:t>7. Название игры: «Настольный театр»</a:t>
            </a:r>
            <a:endParaRPr lang="ru-RU" sz="1400" dirty="0" smtClean="0"/>
          </a:p>
          <a:p>
            <a:r>
              <a:rPr lang="ru-RU" dirty="0" smtClean="0"/>
              <a:t>Цель: развитие творческой активности, умений передвигать фигурки по театральному полю, развитие интереса к разным видам театра</a:t>
            </a:r>
            <a:endParaRPr lang="ru-RU" sz="2800" dirty="0" smtClean="0"/>
          </a:p>
        </p:txBody>
      </p:sp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DBF7ACDC-4F70-404E-8796-8E4C79552F1A}"/>
              </a:ext>
            </a:extLst>
          </p:cNvPr>
          <p:cNvSpPr/>
          <p:nvPr/>
        </p:nvSpPr>
        <p:spPr>
          <a:xfrm>
            <a:off x="4283968" y="4797152"/>
            <a:ext cx="4464496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/>
              <a:t>8. Название игры:</a:t>
            </a:r>
            <a:r>
              <a:rPr lang="ru-RU" dirty="0" smtClean="0"/>
              <a:t> </a:t>
            </a:r>
            <a:r>
              <a:rPr lang="ru-RU" b="1" dirty="0" smtClean="0"/>
              <a:t>«Путешествие Сибирячка в страну Сибирских сказок»</a:t>
            </a:r>
            <a:endParaRPr lang="ru-RU" dirty="0" smtClean="0"/>
          </a:p>
          <a:p>
            <a:r>
              <a:rPr lang="ru-RU" dirty="0" smtClean="0"/>
              <a:t>Цель: формирование и закрепление коммуникативных навыков</a:t>
            </a:r>
          </a:p>
          <a:p>
            <a:pPr lvl="0"/>
            <a:endParaRPr lang="ru-RU" sz="1400" dirty="0" smtClean="0"/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644008" y="1340768"/>
            <a:ext cx="4212468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539552" y="2708920"/>
            <a:ext cx="3672408" cy="3910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283841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Шестеренки">
            <a:extLst>
              <a:ext uri="{FF2B5EF4-FFF2-40B4-BE49-F238E27FC236}">
                <a16:creationId xmlns="" xmlns:a16="http://schemas.microsoft.com/office/drawing/2014/main" id="{798C7C9B-66DA-481D-A512-362DAD4EED6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8084272" y="120349"/>
            <a:ext cx="817988" cy="817988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BF7ACDC-4F70-404E-8796-8E4C79552F1A}"/>
              </a:ext>
            </a:extLst>
          </p:cNvPr>
          <p:cNvSpPr/>
          <p:nvPr/>
        </p:nvSpPr>
        <p:spPr>
          <a:xfrm>
            <a:off x="1611562" y="255721"/>
            <a:ext cx="641682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ru-RU" sz="24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Проблема: </a:t>
            </a:r>
            <a:r>
              <a:rPr lang="ru-RU" sz="2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«Какие они сказки народов Сибири?»</a:t>
            </a:r>
            <a:endParaRPr lang="ru-RU" sz="24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pic>
        <p:nvPicPr>
          <p:cNvPr id="20" name="Рисунок 19" descr="Шестеренки">
            <a:extLst>
              <a:ext uri="{FF2B5EF4-FFF2-40B4-BE49-F238E27FC236}">
                <a16:creationId xmlns="" xmlns:a16="http://schemas.microsoft.com/office/drawing/2014/main" id="{AE580304-7A31-496A-91DE-C1B11998E50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740012">
            <a:off x="94315" y="-11384"/>
            <a:ext cx="914400" cy="914400"/>
          </a:xfrm>
          <a:prstGeom prst="rect">
            <a:avLst/>
          </a:prstGeom>
        </p:spPr>
      </p:pic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F20BAFDC-F1DF-434C-ADCD-3685697FA28B}"/>
              </a:ext>
            </a:extLst>
          </p:cNvPr>
          <p:cNvSpPr/>
          <p:nvPr/>
        </p:nvSpPr>
        <p:spPr>
          <a:xfrm>
            <a:off x="437995" y="779316"/>
            <a:ext cx="576064" cy="576064"/>
          </a:xfrm>
          <a:prstGeom prst="rect">
            <a:avLst/>
          </a:prstGeom>
          <a:solidFill>
            <a:srgbClr val="FFD5D5"/>
          </a:solidFill>
          <a:ln w="9525" cap="flat">
            <a:solidFill>
              <a:srgbClr val="00B0F0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4000" b="1" dirty="0">
                <a:ln w="12700">
                  <a:solidFill>
                    <a:srgbClr val="00B0F0"/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</a:rPr>
              <a:t>?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8ED198D9-4AF2-4517-A55A-75A19AFB7135}"/>
              </a:ext>
            </a:extLst>
          </p:cNvPr>
          <p:cNvSpPr/>
          <p:nvPr/>
        </p:nvSpPr>
        <p:spPr>
          <a:xfrm>
            <a:off x="5796136" y="5085184"/>
            <a:ext cx="221779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7575"/>
                </a:solidFill>
              </a:rPr>
              <a:t>Тематические</a:t>
            </a:r>
          </a:p>
          <a:p>
            <a:pPr algn="ctr"/>
            <a:r>
              <a:rPr lang="ru-RU" sz="24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7575"/>
                </a:solidFill>
              </a:rPr>
              <a:t>недели </a:t>
            </a:r>
          </a:p>
        </p:txBody>
      </p:sp>
      <p:graphicFrame>
        <p:nvGraphicFramePr>
          <p:cNvPr id="14" name="Таблица 13">
            <a:extLst>
              <a:ext uri="{FF2B5EF4-FFF2-40B4-BE49-F238E27FC236}">
                <a16:creationId xmlns="" xmlns:a16="http://schemas.microsoft.com/office/drawing/2014/main" id="{1AAFDCD5-4437-418E-A4B8-9F5DF0FF0C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1119594"/>
              </p:ext>
            </p:extLst>
          </p:nvPr>
        </p:nvGraphicFramePr>
        <p:xfrm>
          <a:off x="827584" y="4653136"/>
          <a:ext cx="4392488" cy="1933912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392488">
                  <a:extLst>
                    <a:ext uri="{9D8B030D-6E8A-4147-A177-3AD203B41FA5}">
                      <a16:colId xmlns="" xmlns:a16="http://schemas.microsoft.com/office/drawing/2014/main" val="3983601065"/>
                    </a:ext>
                  </a:extLst>
                </a:gridCol>
              </a:tblGrid>
              <a:tr h="193391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Родной край. Мы - жители Иркутской области.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Я – иркутянин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prstClr val="black"/>
                          </a:solidFill>
                          <a:latin typeface="+mn-lt"/>
                          <a:ea typeface="+mn-ea"/>
                          <a:cs typeface="+mn-cs"/>
                        </a:rPr>
                        <a:t>Мой город, мой двор, мой дом, моя семья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</a:rPr>
                        <a:t>Труд народов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Прибайкалья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</a:rPr>
                        <a:t>.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</a:rPr>
                        <a:t>Традиции и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культура народов Сибири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1E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76126684"/>
                  </a:ext>
                </a:extLst>
              </a:tr>
            </a:tbl>
          </a:graphicData>
        </a:graphic>
      </p:graphicFrame>
      <p:pic>
        <p:nvPicPr>
          <p:cNvPr id="44034" name="Picture 2" descr="C:\Users\Максим\Desktop\ФОТО К ЛЭПБУКУ\126___06\IMG_2369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259632" y="1124744"/>
            <a:ext cx="5904656" cy="3331274"/>
          </a:xfrm>
          <a:prstGeom prst="rect">
            <a:avLst/>
          </a:prstGeom>
          <a:noFill/>
          <a:ln>
            <a:solidFill>
              <a:srgbClr val="00B0F0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="" xmlns:p14="http://schemas.microsoft.com/office/powerpoint/2010/main" val="42118816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Одна шестеренка">
            <a:extLst>
              <a:ext uri="{FF2B5EF4-FFF2-40B4-BE49-F238E27FC236}">
                <a16:creationId xmlns="" xmlns:a16="http://schemas.microsoft.com/office/drawing/2014/main" id="{08A0D22F-84B5-4B2C-9AC1-6C9C759A2C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88424" y="6094951"/>
            <a:ext cx="572754" cy="572754"/>
          </a:xfrm>
          <a:prstGeom prst="rect">
            <a:avLst/>
          </a:prstGeom>
        </p:spPr>
      </p:pic>
      <p:pic>
        <p:nvPicPr>
          <p:cNvPr id="8" name="Рисунок 7" descr="Шестеренки">
            <a:extLst>
              <a:ext uri="{FF2B5EF4-FFF2-40B4-BE49-F238E27FC236}">
                <a16:creationId xmlns="" xmlns:a16="http://schemas.microsoft.com/office/drawing/2014/main" id="{798C7C9B-66DA-481D-A512-362DAD4EED6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8084272" y="120349"/>
            <a:ext cx="817988" cy="817988"/>
          </a:xfrm>
          <a:prstGeom prst="rect">
            <a:avLst/>
          </a:prstGeom>
        </p:spPr>
      </p:pic>
      <p:pic>
        <p:nvPicPr>
          <p:cNvPr id="9" name="Рисунок 8" descr="Одна шестеренка">
            <a:extLst>
              <a:ext uri="{FF2B5EF4-FFF2-40B4-BE49-F238E27FC236}">
                <a16:creationId xmlns="" xmlns:a16="http://schemas.microsoft.com/office/drawing/2014/main" id="{AB4F6881-3F6B-48C0-80EA-72FA1D6F547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7969" y="6166131"/>
            <a:ext cx="430393" cy="430393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BF7ACDC-4F70-404E-8796-8E4C79552F1A}"/>
              </a:ext>
            </a:extLst>
          </p:cNvPr>
          <p:cNvSpPr/>
          <p:nvPr/>
        </p:nvSpPr>
        <p:spPr>
          <a:xfrm>
            <a:off x="683568" y="344485"/>
            <a:ext cx="792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ru-RU" sz="2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Паспорт лэпбука «Какие они сказки народов Сибири?»</a:t>
            </a:r>
            <a:endParaRPr lang="ru-RU" sz="24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pic>
        <p:nvPicPr>
          <p:cNvPr id="20" name="Рисунок 19" descr="Шестеренки">
            <a:extLst>
              <a:ext uri="{FF2B5EF4-FFF2-40B4-BE49-F238E27FC236}">
                <a16:creationId xmlns="" xmlns:a16="http://schemas.microsoft.com/office/drawing/2014/main" id="{AE580304-7A31-496A-91DE-C1B11998E50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740012">
            <a:off x="94315" y="-11384"/>
            <a:ext cx="914400" cy="914400"/>
          </a:xfrm>
          <a:prstGeom prst="rect">
            <a:avLst/>
          </a:prstGeom>
        </p:spPr>
      </p:pic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F20BAFDC-F1DF-434C-ADCD-3685697FA28B}"/>
              </a:ext>
            </a:extLst>
          </p:cNvPr>
          <p:cNvSpPr/>
          <p:nvPr/>
        </p:nvSpPr>
        <p:spPr>
          <a:xfrm>
            <a:off x="287284" y="1011712"/>
            <a:ext cx="576064" cy="576064"/>
          </a:xfrm>
          <a:prstGeom prst="rect">
            <a:avLst/>
          </a:prstGeom>
          <a:solidFill>
            <a:srgbClr val="FFD5D5"/>
          </a:solidFill>
          <a:ln w="9525" cap="flat">
            <a:solidFill>
              <a:srgbClr val="00B0F0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4000" b="1" dirty="0">
                <a:ln w="12700">
                  <a:solidFill>
                    <a:srgbClr val="00B0F0"/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</a:rPr>
              <a:t>?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DBF7ACDC-4F70-404E-8796-8E4C79552F1A}"/>
              </a:ext>
            </a:extLst>
          </p:cNvPr>
          <p:cNvSpPr/>
          <p:nvPr/>
        </p:nvSpPr>
        <p:spPr>
          <a:xfrm>
            <a:off x="611560" y="1145778"/>
            <a:ext cx="8136904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/>
            <a:r>
              <a:rPr lang="ru-RU" sz="2000" b="1" dirty="0" smtClean="0"/>
              <a:t>Цель:</a:t>
            </a:r>
            <a:r>
              <a:rPr lang="ru-RU" sz="2000" dirty="0" smtClean="0"/>
              <a:t> создание условий для развития познавательного интереса в создании интерактивной книги о народах Сибири на территории Иркутской области – эвенках, русских и бурят.</a:t>
            </a:r>
          </a:p>
          <a:p>
            <a:r>
              <a:rPr lang="ru-RU" sz="2000" b="1" dirty="0" smtClean="0"/>
              <a:t>Задачи:</a:t>
            </a:r>
            <a:endParaRPr lang="ru-RU" sz="2000" dirty="0" smtClean="0"/>
          </a:p>
          <a:p>
            <a:r>
              <a:rPr lang="ru-RU" sz="2000" b="1" dirty="0" smtClean="0"/>
              <a:t>Обучающие:</a:t>
            </a:r>
            <a:r>
              <a:rPr lang="ru-RU" sz="2000" dirty="0" smtClean="0"/>
              <a:t> расширять представления детей о народах Сибири на территории Иркутской области – эвенках, русских; продолжать знакомить с историей и культурой – бытом, традициями, занятием сказками; </a:t>
            </a:r>
          </a:p>
          <a:p>
            <a:r>
              <a:rPr lang="ru-RU" sz="2000" b="1" dirty="0" smtClean="0"/>
              <a:t>Развивающие:</a:t>
            </a:r>
            <a:r>
              <a:rPr lang="ru-RU" sz="2000" dirty="0" smtClean="0"/>
              <a:t> знакомить с особенностями проектной деятельности, работать по плану; развивать познавательно – исследовательские способности, творческую активность;</a:t>
            </a:r>
          </a:p>
          <a:p>
            <a:r>
              <a:rPr lang="ru-RU" sz="2000" b="1" dirty="0" smtClean="0"/>
              <a:t>Воспитывающие:</a:t>
            </a:r>
            <a:r>
              <a:rPr lang="ru-RU" sz="2000" dirty="0" smtClean="0"/>
              <a:t> воспитывать чувство толерантности, </a:t>
            </a:r>
            <a:r>
              <a:rPr lang="ru-RU" sz="2000" dirty="0" err="1" smtClean="0"/>
              <a:t>гендерные</a:t>
            </a:r>
            <a:r>
              <a:rPr lang="ru-RU" sz="2000" dirty="0" smtClean="0"/>
              <a:t> и гражданские чувства.</a:t>
            </a:r>
          </a:p>
        </p:txBody>
      </p:sp>
    </p:spTree>
    <p:extLst>
      <p:ext uri="{BB962C8B-B14F-4D97-AF65-F5344CB8AC3E}">
        <p14:creationId xmlns="" xmlns:p14="http://schemas.microsoft.com/office/powerpoint/2010/main" val="3283841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Одна шестеренка">
            <a:extLst>
              <a:ext uri="{FF2B5EF4-FFF2-40B4-BE49-F238E27FC236}">
                <a16:creationId xmlns="" xmlns:a16="http://schemas.microsoft.com/office/drawing/2014/main" id="{08A0D22F-84B5-4B2C-9AC1-6C9C759A2C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88424" y="6094951"/>
            <a:ext cx="572754" cy="572754"/>
          </a:xfrm>
          <a:prstGeom prst="rect">
            <a:avLst/>
          </a:prstGeom>
        </p:spPr>
      </p:pic>
      <p:pic>
        <p:nvPicPr>
          <p:cNvPr id="8" name="Рисунок 7" descr="Шестеренки">
            <a:extLst>
              <a:ext uri="{FF2B5EF4-FFF2-40B4-BE49-F238E27FC236}">
                <a16:creationId xmlns="" xmlns:a16="http://schemas.microsoft.com/office/drawing/2014/main" id="{798C7C9B-66DA-481D-A512-362DAD4EED6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8084272" y="120349"/>
            <a:ext cx="817988" cy="817988"/>
          </a:xfrm>
          <a:prstGeom prst="rect">
            <a:avLst/>
          </a:prstGeom>
        </p:spPr>
      </p:pic>
      <p:pic>
        <p:nvPicPr>
          <p:cNvPr id="9" name="Рисунок 8" descr="Одна шестеренка">
            <a:extLst>
              <a:ext uri="{FF2B5EF4-FFF2-40B4-BE49-F238E27FC236}">
                <a16:creationId xmlns="" xmlns:a16="http://schemas.microsoft.com/office/drawing/2014/main" id="{AB4F6881-3F6B-48C0-80EA-72FA1D6F547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7969" y="6166131"/>
            <a:ext cx="430393" cy="430393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BF7ACDC-4F70-404E-8796-8E4C79552F1A}"/>
              </a:ext>
            </a:extLst>
          </p:cNvPr>
          <p:cNvSpPr/>
          <p:nvPr/>
        </p:nvSpPr>
        <p:spPr>
          <a:xfrm>
            <a:off x="971600" y="344485"/>
            <a:ext cx="7272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ru-RU" sz="2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Творческие игры к </a:t>
            </a:r>
            <a:r>
              <a:rPr lang="ru-RU" sz="2400" b="1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лэпбуку</a:t>
            </a:r>
            <a:r>
              <a:rPr lang="ru-RU" sz="2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 «Какие они сказки народов Сибири?»</a:t>
            </a:r>
            <a:endParaRPr lang="ru-RU" sz="24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pic>
        <p:nvPicPr>
          <p:cNvPr id="20" name="Рисунок 19" descr="Шестеренки">
            <a:extLst>
              <a:ext uri="{FF2B5EF4-FFF2-40B4-BE49-F238E27FC236}">
                <a16:creationId xmlns="" xmlns:a16="http://schemas.microsoft.com/office/drawing/2014/main" id="{AE580304-7A31-496A-91DE-C1B11998E50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740012">
            <a:off x="94315" y="-11384"/>
            <a:ext cx="914400" cy="914400"/>
          </a:xfrm>
          <a:prstGeom prst="rect">
            <a:avLst/>
          </a:prstGeom>
        </p:spPr>
      </p:pic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DBF7ACDC-4F70-404E-8796-8E4C79552F1A}"/>
              </a:ext>
            </a:extLst>
          </p:cNvPr>
          <p:cNvSpPr/>
          <p:nvPr/>
        </p:nvSpPr>
        <p:spPr>
          <a:xfrm>
            <a:off x="251520" y="1124744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/>
              <a:t>1. Название игры: «Кто чем занимается?»</a:t>
            </a:r>
            <a:endParaRPr lang="ru-RU" sz="1400" b="1" dirty="0" smtClean="0"/>
          </a:p>
          <a:p>
            <a:r>
              <a:rPr lang="ru-RU" dirty="0" smtClean="0"/>
              <a:t>Цель: закрепление знания детей о быте народов Сибири. </a:t>
            </a:r>
            <a:endParaRPr lang="ru-RU" sz="2800" dirty="0" smtClean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DBF7ACDC-4F70-404E-8796-8E4C79552F1A}"/>
              </a:ext>
            </a:extLst>
          </p:cNvPr>
          <p:cNvSpPr/>
          <p:nvPr/>
        </p:nvSpPr>
        <p:spPr>
          <a:xfrm>
            <a:off x="5652120" y="1988840"/>
            <a:ext cx="3312368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/>
              <a:t>2. Название игры:</a:t>
            </a:r>
            <a:r>
              <a:rPr lang="ru-RU" dirty="0" smtClean="0"/>
              <a:t> </a:t>
            </a:r>
            <a:r>
              <a:rPr lang="ru-RU" b="1" dirty="0" smtClean="0"/>
              <a:t>«У кого какое жилище?»</a:t>
            </a:r>
          </a:p>
          <a:p>
            <a:r>
              <a:rPr lang="ru-RU" dirty="0" smtClean="0"/>
              <a:t>Цель: расширение представления детей о жилищах эвенков, русских и бурят и из чего они сделаны.</a:t>
            </a:r>
          </a:p>
          <a:p>
            <a:pPr lvl="0"/>
            <a:endParaRPr lang="ru-RU" sz="1400" dirty="0" smtClean="0"/>
          </a:p>
        </p:txBody>
      </p:sp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DBF7ACDC-4F70-404E-8796-8E4C79552F1A}"/>
              </a:ext>
            </a:extLst>
          </p:cNvPr>
          <p:cNvSpPr/>
          <p:nvPr/>
        </p:nvSpPr>
        <p:spPr>
          <a:xfrm>
            <a:off x="251520" y="4509120"/>
            <a:ext cx="4104456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/>
              <a:t>3. Название игры:</a:t>
            </a:r>
            <a:r>
              <a:rPr lang="ru-RU" dirty="0" smtClean="0"/>
              <a:t> </a:t>
            </a:r>
            <a:r>
              <a:rPr lang="ru-RU" b="1" dirty="0" smtClean="0"/>
              <a:t>«Кто во что одет?»</a:t>
            </a:r>
          </a:p>
          <a:p>
            <a:r>
              <a:rPr lang="ru-RU" dirty="0" smtClean="0"/>
              <a:t>Цель: приобщение детей к знанию национальных костюмов, его особенности и его элементах</a:t>
            </a:r>
          </a:p>
          <a:p>
            <a:pPr lvl="0"/>
            <a:endParaRPr lang="ru-RU" sz="1400" dirty="0" smtClean="0"/>
          </a:p>
        </p:txBody>
      </p:sp>
      <p:pic>
        <p:nvPicPr>
          <p:cNvPr id="45058" name="Picture 2" descr="C:\Users\Максим\Desktop\ФОТО К ЛЭПБУКУ\126___06\IMG_2363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51520" y="1916832"/>
            <a:ext cx="5220072" cy="2039888"/>
          </a:xfrm>
          <a:prstGeom prst="rect">
            <a:avLst/>
          </a:prstGeom>
          <a:noFill/>
          <a:ln>
            <a:solidFill>
              <a:srgbClr val="2FC9FF"/>
            </a:solidFill>
          </a:ln>
          <a:effectLst>
            <a:glow rad="139700">
              <a:srgbClr val="00B0F0">
                <a:alpha val="40000"/>
              </a:srgbClr>
            </a:glow>
          </a:effectLst>
        </p:spPr>
      </p:pic>
      <p:pic>
        <p:nvPicPr>
          <p:cNvPr id="45059" name="Picture 3" descr="C:\Users\Максим\Desktop\ФОТО К ЛЭПБУКУ\126___06\IMG_2359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572000" y="4149080"/>
            <a:ext cx="3779912" cy="2519941"/>
          </a:xfrm>
          <a:prstGeom prst="rect">
            <a:avLst/>
          </a:prstGeom>
          <a:noFill/>
          <a:ln>
            <a:solidFill>
              <a:srgbClr val="2FC9FF"/>
            </a:solidFill>
          </a:ln>
          <a:effectLst>
            <a:glow rad="139700">
              <a:srgbClr val="00B0F0">
                <a:alpha val="40000"/>
              </a:srgbClr>
            </a:glow>
          </a:effectLst>
        </p:spPr>
      </p:pic>
    </p:spTree>
    <p:extLst>
      <p:ext uri="{BB962C8B-B14F-4D97-AF65-F5344CB8AC3E}">
        <p14:creationId xmlns="" xmlns:p14="http://schemas.microsoft.com/office/powerpoint/2010/main" val="3283841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2939</TotalTime>
  <Words>1217</Words>
  <Application>Microsoft Office PowerPoint</Application>
  <PresentationFormat>Экран (4:3)</PresentationFormat>
  <Paragraphs>120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лэпбука «Сибирские сказки»</dc:title>
  <dc:creator>Максим</dc:creator>
  <cp:lastModifiedBy>Максим</cp:lastModifiedBy>
  <cp:revision>141</cp:revision>
  <cp:lastPrinted>2020-10-10T02:07:10Z</cp:lastPrinted>
  <dcterms:created xsi:type="dcterms:W3CDTF">2015-10-13T12:46:16Z</dcterms:created>
  <dcterms:modified xsi:type="dcterms:W3CDTF">2022-04-15T15:21:10Z</dcterms:modified>
</cp:coreProperties>
</file>