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2"/>
  </p:notesMasterIdLst>
  <p:sldIdLst>
    <p:sldId id="311" r:id="rId2"/>
    <p:sldId id="313" r:id="rId3"/>
    <p:sldId id="317" r:id="rId4"/>
    <p:sldId id="331" r:id="rId5"/>
    <p:sldId id="332" r:id="rId6"/>
    <p:sldId id="338" r:id="rId7"/>
    <p:sldId id="339" r:id="rId8"/>
    <p:sldId id="340" r:id="rId9"/>
    <p:sldId id="341" r:id="rId10"/>
    <p:sldId id="342" r:id="rId11"/>
  </p:sldIdLst>
  <p:sldSz cx="9144000" cy="6858000" type="screen4x3"/>
  <p:notesSz cx="7102475" cy="102346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C9FF"/>
    <a:srgbClr val="FF7575"/>
    <a:srgbClr val="C1EFFF"/>
    <a:srgbClr val="FFD5D5"/>
    <a:srgbClr val="FFFFD1"/>
    <a:srgbClr val="FFFFB9"/>
    <a:srgbClr val="ABE9FF"/>
    <a:srgbClr val="FFC1C1"/>
    <a:srgbClr val="FF9B9B"/>
    <a:srgbClr val="FF5D5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182116DF-FD78-407C-8139-898BF574ACF1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10248" y="4925407"/>
            <a:ext cx="5681980" cy="4029879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5AED1B9B-98CD-4AFB-9AE1-FD9930B75C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0337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4E10E-2731-4B0F-BE0C-BDF8D5070B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FD77-40DE-442C-A5E9-81A60BE11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4186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4E10E-2731-4B0F-BE0C-BDF8D5070B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FD77-40DE-442C-A5E9-81A60BE11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8765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4E10E-2731-4B0F-BE0C-BDF8D5070B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FD77-40DE-442C-A5E9-81A60BE11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1806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4E10E-2731-4B0F-BE0C-BDF8D5070B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FD77-40DE-442C-A5E9-81A60BE11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0110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4E10E-2731-4B0F-BE0C-BDF8D5070B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FD77-40DE-442C-A5E9-81A60BE11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9488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4E10E-2731-4B0F-BE0C-BDF8D5070B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FD77-40DE-442C-A5E9-81A60BE11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4452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4E10E-2731-4B0F-BE0C-BDF8D5070B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FD77-40DE-442C-A5E9-81A60BE11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2842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4E10E-2731-4B0F-BE0C-BDF8D5070B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FD77-40DE-442C-A5E9-81A60BE11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4128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4E10E-2731-4B0F-BE0C-BDF8D5070B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FD77-40DE-442C-A5E9-81A60BE11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6679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4E10E-2731-4B0F-BE0C-BDF8D5070B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FD77-40DE-442C-A5E9-81A60BE11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8068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4E10E-2731-4B0F-BE0C-BDF8D5070B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FD77-40DE-442C-A5E9-81A60BE11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6790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rgbClr val="00B0F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4E10E-2731-4B0F-BE0C-BDF8D5070B39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8FD77-40DE-442C-A5E9-81A60BE115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>
            <a:extLst>
              <a:ext uri="{FF2B5EF4-FFF2-40B4-BE49-F238E27FC236}">
                <a16:creationId xmlns:a16="http://schemas.microsoft.com/office/drawing/2014/main" xmlns="" id="{D3C89F38-0487-4B64-B6AE-0B0D8E18DBEC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142"/>
            </a:avLst>
          </a:prstGeom>
          <a:solidFill>
            <a:srgbClr val="2FC9FF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419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6.sv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6.sv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4" Type="http://schemas.openxmlformats.org/officeDocument/2006/relationships/image" Target="../media/image2.png"/><Relationship Id="rId9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6.sv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6.sv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4" Type="http://schemas.openxmlformats.org/officeDocument/2006/relationships/image" Target="../media/image2.pn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sv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4" Type="http://schemas.openxmlformats.org/officeDocument/2006/relationships/image" Target="../media/image2.pn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6.sv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4" Type="http://schemas.openxmlformats.org/officeDocument/2006/relationships/image" Target="../media/image2.pn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6.svg"/><Relationship Id="rId7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6.sv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4" Type="http://schemas.openxmlformats.org/officeDocument/2006/relationships/image" Target="../media/image2.png"/><Relationship Id="rId9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6.sv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4" Type="http://schemas.openxmlformats.org/officeDocument/2006/relationships/image" Target="../media/image2.png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8ED198D9-4AF2-4517-A55A-75A19AFB7135}"/>
              </a:ext>
            </a:extLst>
          </p:cNvPr>
          <p:cNvSpPr/>
          <p:nvPr/>
        </p:nvSpPr>
        <p:spPr>
          <a:xfrm>
            <a:off x="755576" y="4227806"/>
            <a:ext cx="33648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7575"/>
                </a:solidFill>
              </a:rPr>
              <a:t>Тематические недели </a:t>
            </a:r>
          </a:p>
        </p:txBody>
      </p:sp>
      <p:pic>
        <p:nvPicPr>
          <p:cNvPr id="6" name="Рисунок 5" descr="Одна шестеренка">
            <a:extLst>
              <a:ext uri="{FF2B5EF4-FFF2-40B4-BE49-F238E27FC236}">
                <a16:creationId xmlns:a16="http://schemas.microsoft.com/office/drawing/2014/main" xmlns="" id="{08A0D22F-84B5-4B2C-9AC1-6C9C759A2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388424" y="6094951"/>
            <a:ext cx="572754" cy="572754"/>
          </a:xfrm>
          <a:prstGeom prst="rect">
            <a:avLst/>
          </a:prstGeom>
        </p:spPr>
      </p:pic>
      <p:pic>
        <p:nvPicPr>
          <p:cNvPr id="8" name="Рисунок 7" descr="Шестеренки">
            <a:extLst>
              <a:ext uri="{FF2B5EF4-FFF2-40B4-BE49-F238E27FC236}">
                <a16:creationId xmlns:a16="http://schemas.microsoft.com/office/drawing/2014/main" xmlns="" id="{798C7C9B-66DA-481D-A512-362DAD4EED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16200000">
            <a:off x="8084272" y="120349"/>
            <a:ext cx="817988" cy="817988"/>
          </a:xfrm>
          <a:prstGeom prst="rect">
            <a:avLst/>
          </a:prstGeom>
        </p:spPr>
      </p:pic>
      <p:pic>
        <p:nvPicPr>
          <p:cNvPr id="9" name="Рисунок 8" descr="Одна шестеренка">
            <a:extLst>
              <a:ext uri="{FF2B5EF4-FFF2-40B4-BE49-F238E27FC236}">
                <a16:creationId xmlns:a16="http://schemas.microsoft.com/office/drawing/2014/main" xmlns="" id="{AB4F6881-3F6B-48C0-80EA-72FA1D6F547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47969" y="6166131"/>
            <a:ext cx="430393" cy="43039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BF7ACDC-4F70-404E-8796-8E4C79552F1A}"/>
              </a:ext>
            </a:extLst>
          </p:cNvPr>
          <p:cNvSpPr/>
          <p:nvPr/>
        </p:nvSpPr>
        <p:spPr>
          <a:xfrm>
            <a:off x="1628800" y="344485"/>
            <a:ext cx="5886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Проблема: «Что нам осень подарила?»</a:t>
            </a:r>
          </a:p>
        </p:txBody>
      </p:sp>
      <p:pic>
        <p:nvPicPr>
          <p:cNvPr id="20" name="Рисунок 19" descr="Шестеренки">
            <a:extLst>
              <a:ext uri="{FF2B5EF4-FFF2-40B4-BE49-F238E27FC236}">
                <a16:creationId xmlns:a16="http://schemas.microsoft.com/office/drawing/2014/main" xmlns="" id="{AE580304-7A31-496A-91DE-C1B11998E50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1740012">
            <a:off x="94315" y="-11384"/>
            <a:ext cx="914400" cy="914400"/>
          </a:xfrm>
          <a:prstGeom prst="rect">
            <a:avLst/>
          </a:prstGeom>
        </p:spPr>
      </p:pic>
      <p:pic>
        <p:nvPicPr>
          <p:cNvPr id="21" name="Рисунок 20" descr="Одна шестеренка">
            <a:extLst>
              <a:ext uri="{FF2B5EF4-FFF2-40B4-BE49-F238E27FC236}">
                <a16:creationId xmlns:a16="http://schemas.microsoft.com/office/drawing/2014/main" xmlns="" id="{AEA1C4E4-2E9A-4A85-9214-508E4C86D69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44504" y="806150"/>
            <a:ext cx="679257" cy="679257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F20BAFDC-F1DF-434C-ADCD-3685697FA28B}"/>
              </a:ext>
            </a:extLst>
          </p:cNvPr>
          <p:cNvSpPr/>
          <p:nvPr/>
        </p:nvSpPr>
        <p:spPr>
          <a:xfrm>
            <a:off x="287284" y="1011712"/>
            <a:ext cx="576064" cy="576064"/>
          </a:xfrm>
          <a:prstGeom prst="rect">
            <a:avLst/>
          </a:prstGeom>
          <a:solidFill>
            <a:srgbClr val="FFD5D5"/>
          </a:solidFill>
          <a:ln w="9525" cap="flat">
            <a:solidFill>
              <a:srgbClr val="00B0F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4000" b="1" dirty="0">
                <a:ln w="12700">
                  <a:solidFill>
                    <a:srgbClr val="00B0F0"/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</a:rPr>
              <a:t>?</a:t>
            </a:r>
          </a:p>
        </p:txBody>
      </p:sp>
      <p:graphicFrame>
        <p:nvGraphicFramePr>
          <p:cNvPr id="26" name="Таблица 25">
            <a:extLst>
              <a:ext uri="{FF2B5EF4-FFF2-40B4-BE49-F238E27FC236}">
                <a16:creationId xmlns:a16="http://schemas.microsoft.com/office/drawing/2014/main" xmlns="" id="{9AA1868F-38B2-4ACB-A2A6-D28531244759}"/>
              </a:ext>
            </a:extLst>
          </p:cNvPr>
          <p:cNvGraphicFramePr>
            <a:graphicFrameLocks noGrp="1"/>
          </p:cNvGraphicFramePr>
          <p:nvPr/>
        </p:nvGraphicFramePr>
        <p:xfrm>
          <a:off x="678362" y="4766422"/>
          <a:ext cx="3442017" cy="154068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442017">
                  <a:extLst>
                    <a:ext uri="{9D8B030D-6E8A-4147-A177-3AD203B41FA5}">
                      <a16:colId xmlns:a16="http://schemas.microsoft.com/office/drawing/2014/main" xmlns="" val="3983601065"/>
                    </a:ext>
                  </a:extLst>
                </a:gridCol>
              </a:tblGrid>
              <a:tr h="6111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Осень. Признаки осени. Осень в Прибайкалье.</a:t>
                      </a: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E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76126684"/>
                  </a:ext>
                </a:extLst>
              </a:tr>
              <a:tr h="2955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Дары осени: овощи, фрукты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E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94810882"/>
                  </a:ext>
                </a:extLst>
              </a:tr>
              <a:tr h="3379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Дары осени: ягоды, грибы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E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75107455"/>
                  </a:ext>
                </a:extLst>
              </a:tr>
              <a:tr h="296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Деревья, кустарники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E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94907366"/>
                  </a:ext>
                </a:extLst>
              </a:tr>
            </a:tbl>
          </a:graphicData>
        </a:graphic>
      </p:graphicFrame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B0B6E75-C3BC-41F3-9A3F-A90A51B2D1ED}"/>
              </a:ext>
            </a:extLst>
          </p:cNvPr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4724091" y="1145778"/>
            <a:ext cx="4237087" cy="543200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E88D8FF-4E2D-4659-BD5A-F3A55C9CFA31}"/>
              </a:ext>
            </a:extLst>
          </p:cNvPr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971729" y="1562358"/>
            <a:ext cx="3401863" cy="246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8384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Одна шестеренка">
            <a:extLst>
              <a:ext uri="{FF2B5EF4-FFF2-40B4-BE49-F238E27FC236}">
                <a16:creationId xmlns:a16="http://schemas.microsoft.com/office/drawing/2014/main" xmlns="" id="{08A0D22F-84B5-4B2C-9AC1-6C9C759A2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388424" y="6094951"/>
            <a:ext cx="572754" cy="572754"/>
          </a:xfrm>
          <a:prstGeom prst="rect">
            <a:avLst/>
          </a:prstGeom>
        </p:spPr>
      </p:pic>
      <p:pic>
        <p:nvPicPr>
          <p:cNvPr id="8" name="Рисунок 7" descr="Шестеренки">
            <a:extLst>
              <a:ext uri="{FF2B5EF4-FFF2-40B4-BE49-F238E27FC236}">
                <a16:creationId xmlns:a16="http://schemas.microsoft.com/office/drawing/2014/main" xmlns="" id="{798C7C9B-66DA-481D-A512-362DAD4EED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16200000">
            <a:off x="8100392" y="0"/>
            <a:ext cx="817988" cy="817988"/>
          </a:xfrm>
          <a:prstGeom prst="rect">
            <a:avLst/>
          </a:prstGeom>
        </p:spPr>
      </p:pic>
      <p:pic>
        <p:nvPicPr>
          <p:cNvPr id="9" name="Рисунок 8" descr="Одна шестеренка">
            <a:extLst>
              <a:ext uri="{FF2B5EF4-FFF2-40B4-BE49-F238E27FC236}">
                <a16:creationId xmlns:a16="http://schemas.microsoft.com/office/drawing/2014/main" xmlns="" id="{AB4F6881-3F6B-48C0-80EA-72FA1D6F547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47969" y="6166131"/>
            <a:ext cx="430393" cy="43039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BF7ACDC-4F70-404E-8796-8E4C79552F1A}"/>
              </a:ext>
            </a:extLst>
          </p:cNvPr>
          <p:cNvSpPr/>
          <p:nvPr/>
        </p:nvSpPr>
        <p:spPr>
          <a:xfrm>
            <a:off x="611560" y="188640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Творческие игры к </a:t>
            </a:r>
            <a:r>
              <a:rPr lang="ru-RU" sz="2400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лэпбуку</a:t>
            </a:r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 «Какой он животный мир тайги?» </a:t>
            </a: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20" name="Рисунок 19" descr="Шестеренки">
            <a:extLst>
              <a:ext uri="{FF2B5EF4-FFF2-40B4-BE49-F238E27FC236}">
                <a16:creationId xmlns:a16="http://schemas.microsoft.com/office/drawing/2014/main" xmlns="" id="{AE580304-7A31-496A-91DE-C1B11998E50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1740012">
            <a:off x="94315" y="-11384"/>
            <a:ext cx="914400" cy="9144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DBF7ACDC-4F70-404E-8796-8E4C79552F1A}"/>
              </a:ext>
            </a:extLst>
          </p:cNvPr>
          <p:cNvSpPr/>
          <p:nvPr/>
        </p:nvSpPr>
        <p:spPr>
          <a:xfrm>
            <a:off x="539552" y="1772816"/>
            <a:ext cx="36724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6. Название игры: «Хочу знать!»</a:t>
            </a:r>
            <a:endParaRPr lang="ru-RU" dirty="0" smtClean="0"/>
          </a:p>
          <a:p>
            <a:r>
              <a:rPr lang="ru-RU" dirty="0" smtClean="0"/>
              <a:t>Цель: развитие любознательности, желание узнавать интересные факты из жизни животных Прибайкалья. 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DBF7ACDC-4F70-404E-8796-8E4C79552F1A}"/>
              </a:ext>
            </a:extLst>
          </p:cNvPr>
          <p:cNvSpPr/>
          <p:nvPr/>
        </p:nvSpPr>
        <p:spPr>
          <a:xfrm>
            <a:off x="4427984" y="4581128"/>
            <a:ext cx="4499992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7. Название игры: «В гости к лесным жителям»</a:t>
            </a:r>
            <a:endParaRPr lang="ru-RU" dirty="0" smtClean="0"/>
          </a:p>
          <a:p>
            <a:r>
              <a:rPr lang="ru-RU" dirty="0" smtClean="0"/>
              <a:t>Цель: формирование и закрепление коммуникативных навыков</a:t>
            </a:r>
          </a:p>
          <a:p>
            <a:pPr lvl="0"/>
            <a:endParaRPr lang="ru-RU" sz="1400" dirty="0" smtClean="0"/>
          </a:p>
        </p:txBody>
      </p:sp>
      <p:pic>
        <p:nvPicPr>
          <p:cNvPr id="4098" name="Picture 2" descr="C:\Users\Максим\Desktop\ФОТО К ЛЭПБУКУ\159___11\IMG_5499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932040" y="980727"/>
            <a:ext cx="3321186" cy="3312369"/>
          </a:xfrm>
          <a:prstGeom prst="rect">
            <a:avLst/>
          </a:prstGeom>
          <a:noFill/>
          <a:ln w="76200">
            <a:solidFill>
              <a:srgbClr val="2FC9FF"/>
            </a:solidFill>
          </a:ln>
        </p:spPr>
      </p:pic>
      <p:pic>
        <p:nvPicPr>
          <p:cNvPr id="4099" name="Picture 3" descr="C:\Users\Максим\Desktop\ФОТО К ЛЭПБУКУ\159___11\IMG_5494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51520" y="3692691"/>
            <a:ext cx="4032448" cy="2688298"/>
          </a:xfrm>
          <a:prstGeom prst="rect">
            <a:avLst/>
          </a:prstGeom>
          <a:noFill/>
          <a:ln w="76200">
            <a:solidFill>
              <a:srgbClr val="2FC9FF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28384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Одна шестеренка">
            <a:extLst>
              <a:ext uri="{FF2B5EF4-FFF2-40B4-BE49-F238E27FC236}">
                <a16:creationId xmlns:a16="http://schemas.microsoft.com/office/drawing/2014/main" xmlns="" id="{08A0D22F-84B5-4B2C-9AC1-6C9C759A2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388424" y="6094951"/>
            <a:ext cx="572754" cy="572754"/>
          </a:xfrm>
          <a:prstGeom prst="rect">
            <a:avLst/>
          </a:prstGeom>
        </p:spPr>
      </p:pic>
      <p:pic>
        <p:nvPicPr>
          <p:cNvPr id="8" name="Рисунок 7" descr="Шестеренки">
            <a:extLst>
              <a:ext uri="{FF2B5EF4-FFF2-40B4-BE49-F238E27FC236}">
                <a16:creationId xmlns:a16="http://schemas.microsoft.com/office/drawing/2014/main" xmlns="" id="{798C7C9B-66DA-481D-A512-362DAD4EED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16200000">
            <a:off x="8084272" y="120349"/>
            <a:ext cx="817988" cy="817988"/>
          </a:xfrm>
          <a:prstGeom prst="rect">
            <a:avLst/>
          </a:prstGeom>
        </p:spPr>
      </p:pic>
      <p:pic>
        <p:nvPicPr>
          <p:cNvPr id="9" name="Рисунок 8" descr="Одна шестеренка">
            <a:extLst>
              <a:ext uri="{FF2B5EF4-FFF2-40B4-BE49-F238E27FC236}">
                <a16:creationId xmlns:a16="http://schemas.microsoft.com/office/drawing/2014/main" xmlns="" id="{AB4F6881-3F6B-48C0-80EA-72FA1D6F547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47969" y="6166131"/>
            <a:ext cx="430393" cy="43039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BF7ACDC-4F70-404E-8796-8E4C79552F1A}"/>
              </a:ext>
            </a:extLst>
          </p:cNvPr>
          <p:cNvSpPr/>
          <p:nvPr/>
        </p:nvSpPr>
        <p:spPr>
          <a:xfrm>
            <a:off x="1403648" y="344485"/>
            <a:ext cx="6624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Паспорт лэпбука «Что нам осень подарила?»</a:t>
            </a: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20" name="Рисунок 19" descr="Шестеренки">
            <a:extLst>
              <a:ext uri="{FF2B5EF4-FFF2-40B4-BE49-F238E27FC236}">
                <a16:creationId xmlns:a16="http://schemas.microsoft.com/office/drawing/2014/main" xmlns="" id="{AE580304-7A31-496A-91DE-C1B11998E50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1740012">
            <a:off x="94315" y="-11384"/>
            <a:ext cx="914400" cy="914400"/>
          </a:xfrm>
          <a:prstGeom prst="rect">
            <a:avLst/>
          </a:prstGeom>
        </p:spPr>
      </p:pic>
      <p:pic>
        <p:nvPicPr>
          <p:cNvPr id="21" name="Рисунок 20" descr="Одна шестеренка">
            <a:extLst>
              <a:ext uri="{FF2B5EF4-FFF2-40B4-BE49-F238E27FC236}">
                <a16:creationId xmlns:a16="http://schemas.microsoft.com/office/drawing/2014/main" xmlns="" id="{AEA1C4E4-2E9A-4A85-9214-508E4C86D69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44504" y="806150"/>
            <a:ext cx="679257" cy="679257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F20BAFDC-F1DF-434C-ADCD-3685697FA28B}"/>
              </a:ext>
            </a:extLst>
          </p:cNvPr>
          <p:cNvSpPr/>
          <p:nvPr/>
        </p:nvSpPr>
        <p:spPr>
          <a:xfrm>
            <a:off x="287284" y="1011712"/>
            <a:ext cx="576064" cy="576064"/>
          </a:xfrm>
          <a:prstGeom prst="rect">
            <a:avLst/>
          </a:prstGeom>
          <a:solidFill>
            <a:srgbClr val="FFD5D5"/>
          </a:solidFill>
          <a:ln w="9525" cap="flat">
            <a:solidFill>
              <a:srgbClr val="00B0F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4000" b="1" dirty="0">
                <a:ln w="12700">
                  <a:solidFill>
                    <a:srgbClr val="00B0F0"/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</a:rPr>
              <a:t>?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DBF7ACDC-4F70-404E-8796-8E4C79552F1A}"/>
              </a:ext>
            </a:extLst>
          </p:cNvPr>
          <p:cNvSpPr/>
          <p:nvPr/>
        </p:nvSpPr>
        <p:spPr>
          <a:xfrm>
            <a:off x="611560" y="1145778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/>
            <a:r>
              <a:rPr lang="ru-RU" sz="2000" b="1" dirty="0" smtClean="0"/>
              <a:t>Цель:</a:t>
            </a:r>
            <a:r>
              <a:rPr lang="ru-RU" sz="2000" dirty="0" smtClean="0"/>
              <a:t> создание условий для развития познавательного интереса к осени Прибайкалья в разные её периоды; развитие творческих способностей в процессе исследовательской деятельности осеннего периода в Прибайкалье.</a:t>
            </a:r>
          </a:p>
          <a:p>
            <a:r>
              <a:rPr lang="ru-RU" sz="2000" b="1" dirty="0" smtClean="0"/>
              <a:t>Задачи:</a:t>
            </a:r>
            <a:endParaRPr lang="ru-RU" sz="2000" dirty="0" smtClean="0"/>
          </a:p>
          <a:p>
            <a:r>
              <a:rPr lang="ru-RU" sz="2000" b="1" dirty="0" smtClean="0"/>
              <a:t>Обучающие:</a:t>
            </a:r>
            <a:r>
              <a:rPr lang="ru-RU" sz="2000" dirty="0" smtClean="0"/>
              <a:t> обобщить и систематизировать знания об осени Прибайкалья; расширять представление об их разнообразии плодов и разнообразном использовании человеком овощей, фруктов, ягод</a:t>
            </a:r>
          </a:p>
          <a:p>
            <a:r>
              <a:rPr lang="ru-RU" sz="2000" b="1" dirty="0" smtClean="0"/>
              <a:t>Развивающие:</a:t>
            </a:r>
            <a:r>
              <a:rPr lang="ru-RU" sz="2000" dirty="0" smtClean="0"/>
              <a:t> развивать творческую инициативу, познавательный интерес, творчество;</a:t>
            </a:r>
          </a:p>
          <a:p>
            <a:r>
              <a:rPr lang="ru-RU" sz="2000" b="1" dirty="0" smtClean="0"/>
              <a:t>Воспитывающие:</a:t>
            </a:r>
            <a:r>
              <a:rPr lang="ru-RU" sz="2000" dirty="0" smtClean="0"/>
              <a:t> воспитывать любовь к природе родного края; умение видеть красоту осеннего периода в Прибайкалье.</a:t>
            </a:r>
          </a:p>
        </p:txBody>
      </p:sp>
    </p:spTree>
    <p:extLst>
      <p:ext uri="{BB962C8B-B14F-4D97-AF65-F5344CB8AC3E}">
        <p14:creationId xmlns:p14="http://schemas.microsoft.com/office/powerpoint/2010/main" xmlns="" val="328384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Одна шестеренка">
            <a:extLst>
              <a:ext uri="{FF2B5EF4-FFF2-40B4-BE49-F238E27FC236}">
                <a16:creationId xmlns:a16="http://schemas.microsoft.com/office/drawing/2014/main" xmlns="" id="{08A0D22F-84B5-4B2C-9AC1-6C9C759A2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388424" y="6094951"/>
            <a:ext cx="572754" cy="572754"/>
          </a:xfrm>
          <a:prstGeom prst="rect">
            <a:avLst/>
          </a:prstGeom>
        </p:spPr>
      </p:pic>
      <p:pic>
        <p:nvPicPr>
          <p:cNvPr id="8" name="Рисунок 7" descr="Шестеренки">
            <a:extLst>
              <a:ext uri="{FF2B5EF4-FFF2-40B4-BE49-F238E27FC236}">
                <a16:creationId xmlns:a16="http://schemas.microsoft.com/office/drawing/2014/main" xmlns="" id="{798C7C9B-66DA-481D-A512-362DAD4EED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16200000">
            <a:off x="8100392" y="0"/>
            <a:ext cx="817988" cy="817988"/>
          </a:xfrm>
          <a:prstGeom prst="rect">
            <a:avLst/>
          </a:prstGeom>
        </p:spPr>
      </p:pic>
      <p:pic>
        <p:nvPicPr>
          <p:cNvPr id="9" name="Рисунок 8" descr="Одна шестеренка">
            <a:extLst>
              <a:ext uri="{FF2B5EF4-FFF2-40B4-BE49-F238E27FC236}">
                <a16:creationId xmlns:a16="http://schemas.microsoft.com/office/drawing/2014/main" xmlns="" id="{AB4F6881-3F6B-48C0-80EA-72FA1D6F547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47969" y="6166131"/>
            <a:ext cx="430393" cy="43039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BF7ACDC-4F70-404E-8796-8E4C79552F1A}"/>
              </a:ext>
            </a:extLst>
          </p:cNvPr>
          <p:cNvSpPr/>
          <p:nvPr/>
        </p:nvSpPr>
        <p:spPr>
          <a:xfrm>
            <a:off x="611560" y="548680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Творческие игры к </a:t>
            </a:r>
            <a:r>
              <a:rPr lang="ru-RU" sz="2400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лэпбуку</a:t>
            </a:r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 «Что нам осень подарила?» </a:t>
            </a: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20" name="Рисунок 19" descr="Шестеренки">
            <a:extLst>
              <a:ext uri="{FF2B5EF4-FFF2-40B4-BE49-F238E27FC236}">
                <a16:creationId xmlns:a16="http://schemas.microsoft.com/office/drawing/2014/main" xmlns="" id="{AE580304-7A31-496A-91DE-C1B11998E50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1740012">
            <a:off x="94315" y="-11384"/>
            <a:ext cx="914400" cy="9144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DBF7ACDC-4F70-404E-8796-8E4C79552F1A}"/>
              </a:ext>
            </a:extLst>
          </p:cNvPr>
          <p:cNvSpPr/>
          <p:nvPr/>
        </p:nvSpPr>
        <p:spPr>
          <a:xfrm>
            <a:off x="4067944" y="1340768"/>
            <a:ext cx="482453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1. Название игры: «Что растёт в саду?»</a:t>
            </a:r>
            <a:endParaRPr lang="ru-RU" dirty="0" smtClean="0"/>
          </a:p>
          <a:p>
            <a:r>
              <a:rPr lang="ru-RU" dirty="0" smtClean="0"/>
              <a:t>Цель: развитие умений классифицировать предметы, называя группы предметов обобщающим словом, закрепление количественного счёта.</a:t>
            </a:r>
          </a:p>
          <a:p>
            <a:pPr lvl="0"/>
            <a:endParaRPr lang="ru-RU" sz="1400" dirty="0" smtClean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DBF7ACDC-4F70-404E-8796-8E4C79552F1A}"/>
              </a:ext>
            </a:extLst>
          </p:cNvPr>
          <p:cNvSpPr/>
          <p:nvPr/>
        </p:nvSpPr>
        <p:spPr>
          <a:xfrm>
            <a:off x="755576" y="4725144"/>
            <a:ext cx="4499992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2. Название игры: «Что растёт в огороде?»</a:t>
            </a:r>
            <a:endParaRPr lang="ru-RU" dirty="0" smtClean="0"/>
          </a:p>
          <a:p>
            <a:r>
              <a:rPr lang="ru-RU" dirty="0" smtClean="0"/>
              <a:t>Цель: расширение представлений об овощах, о работе на огороде осенью, способах сбора, хранения, приготовления овощей.</a:t>
            </a:r>
          </a:p>
          <a:p>
            <a:pPr lvl="0"/>
            <a:endParaRPr lang="ru-RU" sz="1400" dirty="0" smtClean="0"/>
          </a:p>
        </p:txBody>
      </p:sp>
      <p:pic>
        <p:nvPicPr>
          <p:cNvPr id="1026" name="Picture 2" descr="C:\Users\Максим\Desktop\ФОТО К ЛЭПБУКУ\159___11\IMG_5453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16200000">
            <a:off x="683569" y="1484784"/>
            <a:ext cx="3456384" cy="2736303"/>
          </a:xfrm>
          <a:prstGeom prst="rect">
            <a:avLst/>
          </a:prstGeom>
          <a:noFill/>
          <a:ln w="76200">
            <a:solidFill>
              <a:srgbClr val="2FC9FF"/>
            </a:solidFill>
          </a:ln>
        </p:spPr>
      </p:pic>
      <p:pic>
        <p:nvPicPr>
          <p:cNvPr id="1027" name="Picture 3" descr="C:\Users\Максим\Desktop\ФОТО К ЛЭПБУКУ\159___11\IMG_5457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788024" y="3212976"/>
            <a:ext cx="3744416" cy="2543944"/>
          </a:xfrm>
          <a:prstGeom prst="rect">
            <a:avLst/>
          </a:prstGeom>
          <a:noFill/>
          <a:ln w="76200">
            <a:solidFill>
              <a:srgbClr val="2FC9FF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28384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Одна шестеренка">
            <a:extLst>
              <a:ext uri="{FF2B5EF4-FFF2-40B4-BE49-F238E27FC236}">
                <a16:creationId xmlns:a16="http://schemas.microsoft.com/office/drawing/2014/main" xmlns="" id="{08A0D22F-84B5-4B2C-9AC1-6C9C759A2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388424" y="6094951"/>
            <a:ext cx="572754" cy="572754"/>
          </a:xfrm>
          <a:prstGeom prst="rect">
            <a:avLst/>
          </a:prstGeom>
        </p:spPr>
      </p:pic>
      <p:pic>
        <p:nvPicPr>
          <p:cNvPr id="8" name="Рисунок 7" descr="Шестеренки">
            <a:extLst>
              <a:ext uri="{FF2B5EF4-FFF2-40B4-BE49-F238E27FC236}">
                <a16:creationId xmlns:a16="http://schemas.microsoft.com/office/drawing/2014/main" xmlns="" id="{798C7C9B-66DA-481D-A512-362DAD4EED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16200000">
            <a:off x="8100392" y="0"/>
            <a:ext cx="817988" cy="817988"/>
          </a:xfrm>
          <a:prstGeom prst="rect">
            <a:avLst/>
          </a:prstGeom>
        </p:spPr>
      </p:pic>
      <p:pic>
        <p:nvPicPr>
          <p:cNvPr id="9" name="Рисунок 8" descr="Одна шестеренка">
            <a:extLst>
              <a:ext uri="{FF2B5EF4-FFF2-40B4-BE49-F238E27FC236}">
                <a16:creationId xmlns:a16="http://schemas.microsoft.com/office/drawing/2014/main" xmlns="" id="{AB4F6881-3F6B-48C0-80EA-72FA1D6F547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47969" y="6166131"/>
            <a:ext cx="430393" cy="43039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BF7ACDC-4F70-404E-8796-8E4C79552F1A}"/>
              </a:ext>
            </a:extLst>
          </p:cNvPr>
          <p:cNvSpPr/>
          <p:nvPr/>
        </p:nvSpPr>
        <p:spPr>
          <a:xfrm>
            <a:off x="611560" y="548680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Творческие игры к </a:t>
            </a:r>
            <a:r>
              <a:rPr lang="ru-RU" sz="2400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лэпбуку</a:t>
            </a:r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 «Что нам осень подарила?» </a:t>
            </a: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20" name="Рисунок 19" descr="Шестеренки">
            <a:extLst>
              <a:ext uri="{FF2B5EF4-FFF2-40B4-BE49-F238E27FC236}">
                <a16:creationId xmlns:a16="http://schemas.microsoft.com/office/drawing/2014/main" xmlns="" id="{AE580304-7A31-496A-91DE-C1B11998E50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1740012">
            <a:off x="94315" y="-11384"/>
            <a:ext cx="914400" cy="9144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DBF7ACDC-4F70-404E-8796-8E4C79552F1A}"/>
              </a:ext>
            </a:extLst>
          </p:cNvPr>
          <p:cNvSpPr/>
          <p:nvPr/>
        </p:nvSpPr>
        <p:spPr>
          <a:xfrm>
            <a:off x="4067944" y="1340768"/>
            <a:ext cx="482453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3. Название игры: «Назови приметы осени»</a:t>
            </a:r>
            <a:endParaRPr lang="ru-RU" dirty="0" smtClean="0"/>
          </a:p>
          <a:p>
            <a:r>
              <a:rPr lang="ru-RU" dirty="0" smtClean="0"/>
              <a:t>Цель: обобщение и закрепление представлений детей признаках осени и осенних явлениях, установление связей между признаками в природе.</a:t>
            </a:r>
          </a:p>
          <a:p>
            <a:pPr lvl="0"/>
            <a:endParaRPr lang="ru-RU" sz="1400" dirty="0" smtClean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DBF7ACDC-4F70-404E-8796-8E4C79552F1A}"/>
              </a:ext>
            </a:extLst>
          </p:cNvPr>
          <p:cNvSpPr/>
          <p:nvPr/>
        </p:nvSpPr>
        <p:spPr>
          <a:xfrm>
            <a:off x="251520" y="4509120"/>
            <a:ext cx="4499992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4. Название игры: «Определи погоду»</a:t>
            </a:r>
            <a:endParaRPr lang="ru-RU" dirty="0" smtClean="0"/>
          </a:p>
          <a:p>
            <a:r>
              <a:rPr lang="ru-RU" dirty="0" smtClean="0"/>
              <a:t>Цель: развитие умений с помощью символов рассказывать об осенней погоде, развитие связной речи.</a:t>
            </a:r>
          </a:p>
          <a:p>
            <a:pPr lvl="0"/>
            <a:endParaRPr lang="ru-RU" sz="1400" dirty="0" smtClean="0"/>
          </a:p>
        </p:txBody>
      </p:sp>
      <p:pic>
        <p:nvPicPr>
          <p:cNvPr id="2050" name="Picture 2" descr="C:\Users\Максим\Desktop\ФОТО К ЛЭПБУКУ\159___11\IMG_5455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95536" y="1340768"/>
            <a:ext cx="3600400" cy="2668093"/>
          </a:xfrm>
          <a:prstGeom prst="rect">
            <a:avLst/>
          </a:prstGeom>
          <a:noFill/>
          <a:ln w="76200">
            <a:solidFill>
              <a:srgbClr val="2FC9FF"/>
            </a:solidFill>
          </a:ln>
        </p:spPr>
      </p:pic>
      <p:pic>
        <p:nvPicPr>
          <p:cNvPr id="2051" name="Picture 3" descr="C:\Users\Максим\Desktop\ФОТО К ЛЭПБУКУ\159___11\IMG_5456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644008" y="3284984"/>
            <a:ext cx="4248472" cy="2952329"/>
          </a:xfrm>
          <a:prstGeom prst="rect">
            <a:avLst/>
          </a:prstGeom>
          <a:noFill/>
          <a:ln w="76200">
            <a:solidFill>
              <a:srgbClr val="2FC9FF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28384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Одна шестеренка">
            <a:extLst>
              <a:ext uri="{FF2B5EF4-FFF2-40B4-BE49-F238E27FC236}">
                <a16:creationId xmlns:a16="http://schemas.microsoft.com/office/drawing/2014/main" xmlns="" id="{08A0D22F-84B5-4B2C-9AC1-6C9C759A2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388424" y="6094951"/>
            <a:ext cx="572754" cy="572754"/>
          </a:xfrm>
          <a:prstGeom prst="rect">
            <a:avLst/>
          </a:prstGeom>
        </p:spPr>
      </p:pic>
      <p:pic>
        <p:nvPicPr>
          <p:cNvPr id="8" name="Рисунок 7" descr="Шестеренки">
            <a:extLst>
              <a:ext uri="{FF2B5EF4-FFF2-40B4-BE49-F238E27FC236}">
                <a16:creationId xmlns:a16="http://schemas.microsoft.com/office/drawing/2014/main" xmlns="" id="{798C7C9B-66DA-481D-A512-362DAD4EED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16200000">
            <a:off x="8100392" y="0"/>
            <a:ext cx="817988" cy="817988"/>
          </a:xfrm>
          <a:prstGeom prst="rect">
            <a:avLst/>
          </a:prstGeom>
        </p:spPr>
      </p:pic>
      <p:pic>
        <p:nvPicPr>
          <p:cNvPr id="9" name="Рисунок 8" descr="Одна шестеренка">
            <a:extLst>
              <a:ext uri="{FF2B5EF4-FFF2-40B4-BE49-F238E27FC236}">
                <a16:creationId xmlns:a16="http://schemas.microsoft.com/office/drawing/2014/main" xmlns="" id="{AB4F6881-3F6B-48C0-80EA-72FA1D6F547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47969" y="6166131"/>
            <a:ext cx="430393" cy="43039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BF7ACDC-4F70-404E-8796-8E4C79552F1A}"/>
              </a:ext>
            </a:extLst>
          </p:cNvPr>
          <p:cNvSpPr/>
          <p:nvPr/>
        </p:nvSpPr>
        <p:spPr>
          <a:xfrm>
            <a:off x="611560" y="548680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Творческие игры к </a:t>
            </a:r>
            <a:r>
              <a:rPr lang="ru-RU" sz="2400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лэпбуку</a:t>
            </a:r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 «Что нам осень подарила?» </a:t>
            </a: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20" name="Рисунок 19" descr="Шестеренки">
            <a:extLst>
              <a:ext uri="{FF2B5EF4-FFF2-40B4-BE49-F238E27FC236}">
                <a16:creationId xmlns:a16="http://schemas.microsoft.com/office/drawing/2014/main" xmlns="" id="{AE580304-7A31-496A-91DE-C1B11998E50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1740012">
            <a:off x="94315" y="-11384"/>
            <a:ext cx="914400" cy="9144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DBF7ACDC-4F70-404E-8796-8E4C79552F1A}"/>
              </a:ext>
            </a:extLst>
          </p:cNvPr>
          <p:cNvSpPr/>
          <p:nvPr/>
        </p:nvSpPr>
        <p:spPr>
          <a:xfrm>
            <a:off x="4499992" y="1340768"/>
            <a:ext cx="439248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5. Название игры: «Фермерский поезд»</a:t>
            </a:r>
            <a:endParaRPr lang="ru-RU" dirty="0" smtClean="0"/>
          </a:p>
          <a:p>
            <a:r>
              <a:rPr lang="ru-RU" dirty="0" smtClean="0"/>
              <a:t>Цель: развитие умений пересчитывать предметы, сравнивать, отсчитывать предметы по заданному числу в пределах 10, закрепление названий овощей.</a:t>
            </a:r>
          </a:p>
          <a:p>
            <a:pPr lvl="0"/>
            <a:endParaRPr lang="ru-RU" sz="1400" dirty="0" smtClean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DBF7ACDC-4F70-404E-8796-8E4C79552F1A}"/>
              </a:ext>
            </a:extLst>
          </p:cNvPr>
          <p:cNvSpPr/>
          <p:nvPr/>
        </p:nvSpPr>
        <p:spPr>
          <a:xfrm>
            <a:off x="251520" y="4509120"/>
            <a:ext cx="4032448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6. Название игры: «Осенние шнуровки»</a:t>
            </a:r>
            <a:endParaRPr lang="ru-RU" dirty="0" smtClean="0"/>
          </a:p>
          <a:p>
            <a:r>
              <a:rPr lang="ru-RU" dirty="0" smtClean="0"/>
              <a:t>Цель: развитие мелкой моторики, воспитание способности к волевым усилиям, закрепление названий грибов и ягод.</a:t>
            </a:r>
          </a:p>
          <a:p>
            <a:pPr lvl="0"/>
            <a:endParaRPr lang="ru-RU" sz="1400" dirty="0" smtClean="0"/>
          </a:p>
        </p:txBody>
      </p:sp>
      <p:pic>
        <p:nvPicPr>
          <p:cNvPr id="3074" name="Picture 2" descr="C:\Users\Максим\Desktop\ФОТО К ЛЭПБУКУ\159___11\IMG_5458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23528" y="1052736"/>
            <a:ext cx="3996444" cy="2376264"/>
          </a:xfrm>
          <a:prstGeom prst="rect">
            <a:avLst/>
          </a:prstGeom>
          <a:noFill/>
          <a:ln w="76200">
            <a:solidFill>
              <a:srgbClr val="2FC9FF"/>
            </a:solidFill>
          </a:ln>
        </p:spPr>
      </p:pic>
      <p:pic>
        <p:nvPicPr>
          <p:cNvPr id="3075" name="Picture 3" descr="C:\Users\Максим\Desktop\ФОТО К ЛЭПБУКУ\159___11\IMG_5454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644008" y="3284984"/>
            <a:ext cx="3860854" cy="3240360"/>
          </a:xfrm>
          <a:prstGeom prst="rect">
            <a:avLst/>
          </a:prstGeom>
          <a:noFill/>
          <a:ln w="76200">
            <a:solidFill>
              <a:srgbClr val="2FC9FF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28384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Одна шестеренка">
            <a:extLst>
              <a:ext uri="{FF2B5EF4-FFF2-40B4-BE49-F238E27FC236}">
                <a16:creationId xmlns:a16="http://schemas.microsoft.com/office/drawing/2014/main" xmlns="" id="{08A0D22F-84B5-4B2C-9AC1-6C9C759A2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388424" y="6094951"/>
            <a:ext cx="572754" cy="572754"/>
          </a:xfrm>
          <a:prstGeom prst="rect">
            <a:avLst/>
          </a:prstGeom>
        </p:spPr>
      </p:pic>
      <p:pic>
        <p:nvPicPr>
          <p:cNvPr id="8" name="Рисунок 7" descr="Шестеренки">
            <a:extLst>
              <a:ext uri="{FF2B5EF4-FFF2-40B4-BE49-F238E27FC236}">
                <a16:creationId xmlns:a16="http://schemas.microsoft.com/office/drawing/2014/main" xmlns="" id="{798C7C9B-66DA-481D-A512-362DAD4EED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16200000">
            <a:off x="8084272" y="120349"/>
            <a:ext cx="817988" cy="817988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BF7ACDC-4F70-404E-8796-8E4C79552F1A}"/>
              </a:ext>
            </a:extLst>
          </p:cNvPr>
          <p:cNvSpPr/>
          <p:nvPr/>
        </p:nvSpPr>
        <p:spPr>
          <a:xfrm>
            <a:off x="1331640" y="255721"/>
            <a:ext cx="66967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Проблема: </a:t>
            </a:r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«Какой он животный мир тайги?»</a:t>
            </a: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20" name="Рисунок 19" descr="Шестеренки">
            <a:extLst>
              <a:ext uri="{FF2B5EF4-FFF2-40B4-BE49-F238E27FC236}">
                <a16:creationId xmlns:a16="http://schemas.microsoft.com/office/drawing/2014/main" xmlns="" id="{AE580304-7A31-496A-91DE-C1B11998E50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1740012">
            <a:off x="94315" y="-11384"/>
            <a:ext cx="914400" cy="914400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F20BAFDC-F1DF-434C-ADCD-3685697FA28B}"/>
              </a:ext>
            </a:extLst>
          </p:cNvPr>
          <p:cNvSpPr/>
          <p:nvPr/>
        </p:nvSpPr>
        <p:spPr>
          <a:xfrm>
            <a:off x="437995" y="779316"/>
            <a:ext cx="576064" cy="576064"/>
          </a:xfrm>
          <a:prstGeom prst="rect">
            <a:avLst/>
          </a:prstGeom>
          <a:solidFill>
            <a:srgbClr val="FFD5D5"/>
          </a:solidFill>
          <a:ln w="9525" cap="flat">
            <a:solidFill>
              <a:srgbClr val="00B0F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4000" b="1" dirty="0">
                <a:ln w="12700">
                  <a:solidFill>
                    <a:srgbClr val="00B0F0"/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</a:rPr>
              <a:t>?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8ED198D9-4AF2-4517-A55A-75A19AFB7135}"/>
              </a:ext>
            </a:extLst>
          </p:cNvPr>
          <p:cNvSpPr/>
          <p:nvPr/>
        </p:nvSpPr>
        <p:spPr>
          <a:xfrm>
            <a:off x="3491880" y="5229200"/>
            <a:ext cx="25922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7575"/>
                </a:solidFill>
              </a:rPr>
              <a:t>Тематические</a:t>
            </a:r>
          </a:p>
          <a:p>
            <a:pPr algn="ctr"/>
            <a:r>
              <a:rPr lang="ru-RU" sz="24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7575"/>
                </a:solidFill>
              </a:rPr>
              <a:t>недели </a:t>
            </a:r>
          </a:p>
        </p:txBody>
      </p:sp>
      <p:graphicFrame>
        <p:nvGraphicFramePr>
          <p:cNvPr id="14" name="Таблица 13">
            <a:extLst>
              <a:ext uri="{FF2B5EF4-FFF2-40B4-BE49-F238E27FC236}">
                <a16:creationId xmlns:a16="http://schemas.microsoft.com/office/drawing/2014/main" xmlns="" id="{1AAFDCD5-4437-418E-A4B8-9F5DF0FF0C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119594"/>
              </p:ext>
            </p:extLst>
          </p:nvPr>
        </p:nvGraphicFramePr>
        <p:xfrm>
          <a:off x="251520" y="4653136"/>
          <a:ext cx="3442017" cy="173478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442017">
                  <a:extLst>
                    <a:ext uri="{9D8B030D-6E8A-4147-A177-3AD203B41FA5}">
                      <a16:colId xmlns:a16="http://schemas.microsoft.com/office/drawing/2014/main" xmlns="" val="3983601065"/>
                    </a:ext>
                  </a:extLst>
                </a:gridCol>
              </a:tblGrid>
              <a:tr h="1734789"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Родной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край. Мы жители Иркутской области. Я – Иркутянин.</a:t>
                      </a:r>
                    </a:p>
                    <a:p>
                      <a:pPr algn="ctr"/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Дикие животные.</a:t>
                      </a:r>
                    </a:p>
                    <a:p>
                      <a:pPr algn="ctr"/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Животные Прибайкалья.</a:t>
                      </a:r>
                      <a:r>
                        <a:rPr lang="ru-RU" sz="16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Ластоногий символ Байкала.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E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76126684"/>
                  </a:ext>
                </a:extLst>
              </a:tr>
            </a:tbl>
          </a:graphicData>
        </a:graphic>
      </p:graphicFrame>
      <p:pic>
        <p:nvPicPr>
          <p:cNvPr id="1026" name="Picture 2" descr="C:\Users\Максим\Desktop\ФОТО К ЛЭПБУКУ\20201008_142948 (2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10800000">
            <a:off x="1259632" y="908720"/>
            <a:ext cx="6984776" cy="3165734"/>
          </a:xfrm>
          <a:prstGeom prst="rect">
            <a:avLst/>
          </a:prstGeom>
          <a:noFill/>
          <a:ln w="76200">
            <a:solidFill>
              <a:srgbClr val="2FC9FF"/>
            </a:solidFill>
          </a:ln>
        </p:spPr>
      </p:pic>
      <p:pic>
        <p:nvPicPr>
          <p:cNvPr id="1027" name="Picture 3" descr="C:\Users\Максим\Desktop\ФОТО К ЛЭПБУКУ\159___11\IMG_5500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868144" y="4437112"/>
            <a:ext cx="2880320" cy="2120348"/>
          </a:xfrm>
          <a:prstGeom prst="rect">
            <a:avLst/>
          </a:prstGeom>
          <a:noFill/>
          <a:ln w="76200">
            <a:solidFill>
              <a:srgbClr val="2FC9FF"/>
            </a:solidFill>
          </a:ln>
        </p:spPr>
      </p:pic>
    </p:spTree>
    <p:extLst>
      <p:ext uri="{BB962C8B-B14F-4D97-AF65-F5344CB8AC3E}">
        <p14:creationId xmlns:p14="http://schemas.microsoft.com/office/powerpoint/2010/main" xmlns="" val="4211881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Одна шестеренка">
            <a:extLst>
              <a:ext uri="{FF2B5EF4-FFF2-40B4-BE49-F238E27FC236}">
                <a16:creationId xmlns:a16="http://schemas.microsoft.com/office/drawing/2014/main" xmlns="" id="{08A0D22F-84B5-4B2C-9AC1-6C9C759A2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388424" y="6094951"/>
            <a:ext cx="572754" cy="572754"/>
          </a:xfrm>
          <a:prstGeom prst="rect">
            <a:avLst/>
          </a:prstGeom>
        </p:spPr>
      </p:pic>
      <p:pic>
        <p:nvPicPr>
          <p:cNvPr id="8" name="Рисунок 7" descr="Шестеренки">
            <a:extLst>
              <a:ext uri="{FF2B5EF4-FFF2-40B4-BE49-F238E27FC236}">
                <a16:creationId xmlns:a16="http://schemas.microsoft.com/office/drawing/2014/main" xmlns="" id="{798C7C9B-66DA-481D-A512-362DAD4EED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16200000">
            <a:off x="8084272" y="120349"/>
            <a:ext cx="817988" cy="817988"/>
          </a:xfrm>
          <a:prstGeom prst="rect">
            <a:avLst/>
          </a:prstGeom>
        </p:spPr>
      </p:pic>
      <p:pic>
        <p:nvPicPr>
          <p:cNvPr id="9" name="Рисунок 8" descr="Одна шестеренка">
            <a:extLst>
              <a:ext uri="{FF2B5EF4-FFF2-40B4-BE49-F238E27FC236}">
                <a16:creationId xmlns:a16="http://schemas.microsoft.com/office/drawing/2014/main" xmlns="" id="{AB4F6881-3F6B-48C0-80EA-72FA1D6F547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47969" y="6166131"/>
            <a:ext cx="430393" cy="43039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BF7ACDC-4F70-404E-8796-8E4C79552F1A}"/>
              </a:ext>
            </a:extLst>
          </p:cNvPr>
          <p:cNvSpPr/>
          <p:nvPr/>
        </p:nvSpPr>
        <p:spPr>
          <a:xfrm>
            <a:off x="1043608" y="344485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Паспорт лэпбука «Какой он животный мир тайги?»</a:t>
            </a: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20" name="Рисунок 19" descr="Шестеренки">
            <a:extLst>
              <a:ext uri="{FF2B5EF4-FFF2-40B4-BE49-F238E27FC236}">
                <a16:creationId xmlns:a16="http://schemas.microsoft.com/office/drawing/2014/main" xmlns="" id="{AE580304-7A31-496A-91DE-C1B11998E50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1740012">
            <a:off x="94315" y="-11384"/>
            <a:ext cx="914400" cy="914400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F20BAFDC-F1DF-434C-ADCD-3685697FA28B}"/>
              </a:ext>
            </a:extLst>
          </p:cNvPr>
          <p:cNvSpPr/>
          <p:nvPr/>
        </p:nvSpPr>
        <p:spPr>
          <a:xfrm>
            <a:off x="287284" y="1011712"/>
            <a:ext cx="576064" cy="576064"/>
          </a:xfrm>
          <a:prstGeom prst="rect">
            <a:avLst/>
          </a:prstGeom>
          <a:solidFill>
            <a:srgbClr val="FFD5D5"/>
          </a:solidFill>
          <a:ln w="9525" cap="flat">
            <a:solidFill>
              <a:srgbClr val="00B0F0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4000" b="1" dirty="0">
                <a:ln w="12700">
                  <a:solidFill>
                    <a:srgbClr val="00B0F0"/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</a:rPr>
              <a:t>?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DBF7ACDC-4F70-404E-8796-8E4C79552F1A}"/>
              </a:ext>
            </a:extLst>
          </p:cNvPr>
          <p:cNvSpPr/>
          <p:nvPr/>
        </p:nvSpPr>
        <p:spPr>
          <a:xfrm>
            <a:off x="611560" y="1145778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/>
            <a:r>
              <a:rPr lang="ru-RU" sz="2000" b="1" dirty="0" smtClean="0"/>
              <a:t>Цель:</a:t>
            </a:r>
            <a:r>
              <a:rPr lang="ru-RU" sz="2000" dirty="0" smtClean="0"/>
              <a:t> создание условий для развития познавательного интереса к типичным представителям животного мира Прибайкалья, обитателей тайги, развитие творческих способностей детей в процессе знакомства и исследования жизни животных Прибайкалья.</a:t>
            </a:r>
          </a:p>
          <a:p>
            <a:r>
              <a:rPr lang="ru-RU" sz="2000" b="1" dirty="0" smtClean="0"/>
              <a:t>Задачи:</a:t>
            </a:r>
            <a:endParaRPr lang="ru-RU" sz="2000" dirty="0" smtClean="0"/>
          </a:p>
          <a:p>
            <a:r>
              <a:rPr lang="ru-RU" sz="2000" b="1" dirty="0" smtClean="0"/>
              <a:t>Обучающие:</a:t>
            </a:r>
            <a:r>
              <a:rPr lang="ru-RU" sz="2000" dirty="0" smtClean="0"/>
              <a:t> расширить и систематизировать представления о диких животных, формирование представлений о взаимосвязи животных со средой обитания.</a:t>
            </a:r>
          </a:p>
          <a:p>
            <a:r>
              <a:rPr lang="ru-RU" sz="2000" b="1" dirty="0" smtClean="0"/>
              <a:t>Развивающие:</a:t>
            </a:r>
            <a:r>
              <a:rPr lang="ru-RU" sz="2000" dirty="0" smtClean="0"/>
              <a:t> развивать любознательность, развивать творческую инициативу, познавательный интерес;</a:t>
            </a:r>
          </a:p>
          <a:p>
            <a:r>
              <a:rPr lang="ru-RU" sz="2000" b="1" dirty="0" smtClean="0"/>
              <a:t>Воспитывающие:</a:t>
            </a:r>
            <a:r>
              <a:rPr lang="ru-RU" sz="2000" dirty="0" smtClean="0"/>
              <a:t> воспитывать любовь к природе родного края.</a:t>
            </a:r>
          </a:p>
        </p:txBody>
      </p:sp>
    </p:spTree>
    <p:extLst>
      <p:ext uri="{BB962C8B-B14F-4D97-AF65-F5344CB8AC3E}">
        <p14:creationId xmlns:p14="http://schemas.microsoft.com/office/powerpoint/2010/main" xmlns="" val="328384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Одна шестеренка">
            <a:extLst>
              <a:ext uri="{FF2B5EF4-FFF2-40B4-BE49-F238E27FC236}">
                <a16:creationId xmlns:a16="http://schemas.microsoft.com/office/drawing/2014/main" xmlns="" id="{08A0D22F-84B5-4B2C-9AC1-6C9C759A2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388424" y="6094951"/>
            <a:ext cx="572754" cy="572754"/>
          </a:xfrm>
          <a:prstGeom prst="rect">
            <a:avLst/>
          </a:prstGeom>
        </p:spPr>
      </p:pic>
      <p:pic>
        <p:nvPicPr>
          <p:cNvPr id="8" name="Рисунок 7" descr="Шестеренки">
            <a:extLst>
              <a:ext uri="{FF2B5EF4-FFF2-40B4-BE49-F238E27FC236}">
                <a16:creationId xmlns:a16="http://schemas.microsoft.com/office/drawing/2014/main" xmlns="" id="{798C7C9B-66DA-481D-A512-362DAD4EED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16200000">
            <a:off x="8100392" y="0"/>
            <a:ext cx="817988" cy="817988"/>
          </a:xfrm>
          <a:prstGeom prst="rect">
            <a:avLst/>
          </a:prstGeom>
        </p:spPr>
      </p:pic>
      <p:pic>
        <p:nvPicPr>
          <p:cNvPr id="9" name="Рисунок 8" descr="Одна шестеренка">
            <a:extLst>
              <a:ext uri="{FF2B5EF4-FFF2-40B4-BE49-F238E27FC236}">
                <a16:creationId xmlns:a16="http://schemas.microsoft.com/office/drawing/2014/main" xmlns="" id="{AB4F6881-3F6B-48C0-80EA-72FA1D6F547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47969" y="6166131"/>
            <a:ext cx="430393" cy="43039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BF7ACDC-4F70-404E-8796-8E4C79552F1A}"/>
              </a:ext>
            </a:extLst>
          </p:cNvPr>
          <p:cNvSpPr/>
          <p:nvPr/>
        </p:nvSpPr>
        <p:spPr>
          <a:xfrm>
            <a:off x="611560" y="548680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Творческие игры к </a:t>
            </a:r>
            <a:r>
              <a:rPr lang="ru-RU" sz="2400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лэпбуку</a:t>
            </a:r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 «Какой он животный мир тайги?» </a:t>
            </a: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20" name="Рисунок 19" descr="Шестеренки">
            <a:extLst>
              <a:ext uri="{FF2B5EF4-FFF2-40B4-BE49-F238E27FC236}">
                <a16:creationId xmlns:a16="http://schemas.microsoft.com/office/drawing/2014/main" xmlns="" id="{AE580304-7A31-496A-91DE-C1B11998E50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1740012">
            <a:off x="94315" y="-11384"/>
            <a:ext cx="914400" cy="9144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DBF7ACDC-4F70-404E-8796-8E4C79552F1A}"/>
              </a:ext>
            </a:extLst>
          </p:cNvPr>
          <p:cNvSpPr/>
          <p:nvPr/>
        </p:nvSpPr>
        <p:spPr>
          <a:xfrm>
            <a:off x="5220072" y="1340768"/>
            <a:ext cx="3672408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1. Название игры: «Кто где живёт и чем питается?»</a:t>
            </a:r>
            <a:endParaRPr lang="ru-RU" dirty="0" smtClean="0"/>
          </a:p>
          <a:p>
            <a:r>
              <a:rPr lang="ru-RU" dirty="0" smtClean="0"/>
              <a:t>Цель: расширение знания о месте обитания животных Прибайкалья, уточнение особенности их питания; закрепление формы предложного и винительного падежа существительных.</a:t>
            </a:r>
          </a:p>
          <a:p>
            <a:pPr lvl="0"/>
            <a:endParaRPr lang="ru-RU" sz="1400" dirty="0" smtClean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DBF7ACDC-4F70-404E-8796-8E4C79552F1A}"/>
              </a:ext>
            </a:extLst>
          </p:cNvPr>
          <p:cNvSpPr/>
          <p:nvPr/>
        </p:nvSpPr>
        <p:spPr>
          <a:xfrm>
            <a:off x="323528" y="4005064"/>
            <a:ext cx="4499992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2. Название игры: «Назови детёнышей»</a:t>
            </a:r>
            <a:endParaRPr lang="ru-RU" dirty="0" smtClean="0"/>
          </a:p>
          <a:p>
            <a:r>
              <a:rPr lang="ru-RU" dirty="0" smtClean="0"/>
              <a:t>Цель: закрепление названий диких животных и их семей, закрепление употребления родительного падежа существительных, единственного и множественного числа.</a:t>
            </a:r>
          </a:p>
          <a:p>
            <a:pPr lvl="0"/>
            <a:endParaRPr lang="ru-RU" sz="1400" dirty="0" smtClean="0"/>
          </a:p>
        </p:txBody>
      </p:sp>
      <p:pic>
        <p:nvPicPr>
          <p:cNvPr id="2050" name="Picture 2" descr="C:\Users\Максим\Desktop\ФОТО К ЛЭПБУКУ\159___11\IMG_5485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23528" y="1484785"/>
            <a:ext cx="4248472" cy="2329807"/>
          </a:xfrm>
          <a:prstGeom prst="rect">
            <a:avLst/>
          </a:prstGeom>
          <a:noFill/>
          <a:ln w="76200">
            <a:solidFill>
              <a:srgbClr val="2FC9FF"/>
            </a:solidFill>
          </a:ln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BF7ACDC-4F70-404E-8796-8E4C79552F1A}"/>
              </a:ext>
            </a:extLst>
          </p:cNvPr>
          <p:cNvSpPr/>
          <p:nvPr/>
        </p:nvSpPr>
        <p:spPr>
          <a:xfrm>
            <a:off x="395536" y="5805264"/>
            <a:ext cx="410445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3. Название игры: «Кто кем был?»</a:t>
            </a:r>
          </a:p>
          <a:p>
            <a:pPr lvl="0"/>
            <a:r>
              <a:rPr lang="ru-RU" dirty="0" smtClean="0"/>
              <a:t>Цель:</a:t>
            </a:r>
            <a:r>
              <a:rPr lang="ru-RU" b="1" dirty="0" smtClean="0"/>
              <a:t> </a:t>
            </a:r>
            <a:r>
              <a:rPr lang="ru-RU" dirty="0" smtClean="0"/>
              <a:t>расширение знаний о животных Прибайкалья?</a:t>
            </a:r>
          </a:p>
          <a:p>
            <a:pPr lvl="0"/>
            <a:endParaRPr lang="ru-RU" sz="1400" dirty="0" smtClean="0"/>
          </a:p>
        </p:txBody>
      </p:sp>
      <p:pic>
        <p:nvPicPr>
          <p:cNvPr id="2051" name="Picture 3" descr="C:\Users\Максим\Desktop\ФОТО К ЛЭПБУКУ\159___11\IMG_5489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944758" y="3933056"/>
            <a:ext cx="3892933" cy="2376264"/>
          </a:xfrm>
          <a:prstGeom prst="rect">
            <a:avLst/>
          </a:prstGeom>
          <a:noFill/>
          <a:ln w="76200">
            <a:solidFill>
              <a:srgbClr val="2FC9FF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28384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Одна шестеренка">
            <a:extLst>
              <a:ext uri="{FF2B5EF4-FFF2-40B4-BE49-F238E27FC236}">
                <a16:creationId xmlns:a16="http://schemas.microsoft.com/office/drawing/2014/main" xmlns="" id="{08A0D22F-84B5-4B2C-9AC1-6C9C759A2C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388424" y="6094951"/>
            <a:ext cx="572754" cy="572754"/>
          </a:xfrm>
          <a:prstGeom prst="rect">
            <a:avLst/>
          </a:prstGeom>
        </p:spPr>
      </p:pic>
      <p:pic>
        <p:nvPicPr>
          <p:cNvPr id="8" name="Рисунок 7" descr="Шестеренки">
            <a:extLst>
              <a:ext uri="{FF2B5EF4-FFF2-40B4-BE49-F238E27FC236}">
                <a16:creationId xmlns:a16="http://schemas.microsoft.com/office/drawing/2014/main" xmlns="" id="{798C7C9B-66DA-481D-A512-362DAD4EED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16200000">
            <a:off x="8100392" y="0"/>
            <a:ext cx="817988" cy="817988"/>
          </a:xfrm>
          <a:prstGeom prst="rect">
            <a:avLst/>
          </a:prstGeom>
        </p:spPr>
      </p:pic>
      <p:pic>
        <p:nvPicPr>
          <p:cNvPr id="9" name="Рисунок 8" descr="Одна шестеренка">
            <a:extLst>
              <a:ext uri="{FF2B5EF4-FFF2-40B4-BE49-F238E27FC236}">
                <a16:creationId xmlns:a16="http://schemas.microsoft.com/office/drawing/2014/main" xmlns="" id="{AB4F6881-3F6B-48C0-80EA-72FA1D6F547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47969" y="6166131"/>
            <a:ext cx="430393" cy="43039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BF7ACDC-4F70-404E-8796-8E4C79552F1A}"/>
              </a:ext>
            </a:extLst>
          </p:cNvPr>
          <p:cNvSpPr/>
          <p:nvPr/>
        </p:nvSpPr>
        <p:spPr>
          <a:xfrm>
            <a:off x="611560" y="188640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Творческие игры к </a:t>
            </a:r>
            <a:r>
              <a:rPr lang="ru-RU" sz="2400" b="1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лэпбуку</a:t>
            </a:r>
            <a:r>
              <a:rPr lang="ru-RU" sz="2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 «Какой он животный мир тайги?» </a:t>
            </a:r>
            <a:endParaRPr lang="ru-RU" sz="24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pic>
        <p:nvPicPr>
          <p:cNvPr id="20" name="Рисунок 19" descr="Шестеренки">
            <a:extLst>
              <a:ext uri="{FF2B5EF4-FFF2-40B4-BE49-F238E27FC236}">
                <a16:creationId xmlns:a16="http://schemas.microsoft.com/office/drawing/2014/main" xmlns="" id="{AE580304-7A31-496A-91DE-C1B11998E50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1740012">
            <a:off x="94315" y="-11384"/>
            <a:ext cx="914400" cy="9144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DBF7ACDC-4F70-404E-8796-8E4C79552F1A}"/>
              </a:ext>
            </a:extLst>
          </p:cNvPr>
          <p:cNvSpPr/>
          <p:nvPr/>
        </p:nvSpPr>
        <p:spPr>
          <a:xfrm>
            <a:off x="5220072" y="1340768"/>
            <a:ext cx="3672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4. Название игры: «Чей хвост?»</a:t>
            </a:r>
            <a:endParaRPr lang="ru-RU" dirty="0" smtClean="0"/>
          </a:p>
          <a:p>
            <a:r>
              <a:rPr lang="ru-RU" dirty="0" smtClean="0"/>
              <a:t>Цель: расширение знаний о животных Прибайкалья, развитие памяти, мышления, внимания.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DBF7ACDC-4F70-404E-8796-8E4C79552F1A}"/>
              </a:ext>
            </a:extLst>
          </p:cNvPr>
          <p:cNvSpPr/>
          <p:nvPr/>
        </p:nvSpPr>
        <p:spPr>
          <a:xfrm>
            <a:off x="251520" y="4221088"/>
            <a:ext cx="44999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5. Название игры: «Найди следы лесных животных»</a:t>
            </a:r>
            <a:endParaRPr lang="ru-RU" dirty="0" smtClean="0"/>
          </a:p>
          <a:p>
            <a:r>
              <a:rPr lang="ru-RU" dirty="0" smtClean="0"/>
              <a:t>Цель: развитие умений отличать животных по внешнему виду и образе жизни в зимний период, находить животное по следам, развитие внимания, памяти, логического мышления. </a:t>
            </a:r>
          </a:p>
          <a:p>
            <a:pPr lvl="0"/>
            <a:endParaRPr lang="ru-RU" sz="1400" dirty="0" smtClean="0"/>
          </a:p>
        </p:txBody>
      </p:sp>
      <p:pic>
        <p:nvPicPr>
          <p:cNvPr id="3074" name="Picture 2" descr="C:\Users\Максим\Desktop\ФОТО К ЛЭПБУКУ\159___11\IMG_5487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932040" y="3356992"/>
            <a:ext cx="3888432" cy="3240360"/>
          </a:xfrm>
          <a:prstGeom prst="rect">
            <a:avLst/>
          </a:prstGeom>
          <a:noFill/>
          <a:ln w="76200">
            <a:solidFill>
              <a:srgbClr val="2FC9FF"/>
            </a:solidFill>
          </a:ln>
        </p:spPr>
      </p:pic>
      <p:pic>
        <p:nvPicPr>
          <p:cNvPr id="3075" name="Picture 3" descr="C:\Users\Максим\Desktop\ФОТО К ЛЭПБУКУ\159___11\IMG_5488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67544" y="1484784"/>
            <a:ext cx="4176464" cy="2358474"/>
          </a:xfrm>
          <a:prstGeom prst="rect">
            <a:avLst/>
          </a:prstGeom>
          <a:noFill/>
          <a:ln w="76200">
            <a:solidFill>
              <a:srgbClr val="2FC9FF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283841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</TotalTime>
  <Words>670</Words>
  <Application>Microsoft Office PowerPoint</Application>
  <PresentationFormat>Экран (4:3)</PresentationFormat>
  <Paragraphs>60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лэпбука «Сибирские сказки»</dc:title>
  <dc:creator>Максим</dc:creator>
  <cp:lastModifiedBy>Максим</cp:lastModifiedBy>
  <cp:revision>142</cp:revision>
  <cp:lastPrinted>2020-10-10T02:07:10Z</cp:lastPrinted>
  <dcterms:created xsi:type="dcterms:W3CDTF">2015-10-13T12:46:16Z</dcterms:created>
  <dcterms:modified xsi:type="dcterms:W3CDTF">2022-04-15T15:47:24Z</dcterms:modified>
</cp:coreProperties>
</file>