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71" r:id="rId4"/>
    <p:sldId id="272" r:id="rId5"/>
    <p:sldId id="269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3" r:id="rId15"/>
    <p:sldId id="259" r:id="rId16"/>
    <p:sldId id="282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4890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3059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1294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5124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6333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5335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4806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5606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9968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5144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673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43BE3-49D1-49A2-A06D-0975624C978A}" type="datetimeFigureOut">
              <a:rPr lang="ru-RU" smtClean="0"/>
              <a:pPr/>
              <a:t>11.03.2022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3EF7A-6545-461D-A214-7E7AA100E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322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scy;&amp;kcy;&amp;rcy;&amp;icy;&amp;pcy;&amp;icy;&amp;chcy;&amp;ncy;&amp;ycy;&amp;jcy; &amp;kcy;&amp;lcy;&amp;yucy;&amp;chcy; &amp;Scy;&amp;kcy;&amp;acy;&amp;chcy;&amp;acy;&amp;tcy;&amp;softcy; &amp;bcy;&amp;iecy;&amp;scy;&amp;pcy;&amp;lcy;&amp;acy;&amp;tcy;&amp;ncy;&amp;ocy; PSD &amp;kcy;&amp;lcy;&amp;icy;&amp;pcy;&amp;acy;&amp;rcy;&amp;tcy; &amp;dcy;&amp;lcy;&amp;yacy; &amp;fcy;&amp;ocy;&amp;tcy;&amp;ocy;&amp;shcy;&amp;ocy;&amp;pcy; &amp;ncy;&amp;acy; ProfClipar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59945"/>
            <a:ext cx="9144000" cy="691794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5300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МКДОУ Новобирюсинский детский сад «Солнышко»</a:t>
            </a:r>
          </a:p>
        </p:txBody>
      </p:sp>
      <p:pic>
        <p:nvPicPr>
          <p:cNvPr id="6" name="Рисунок 5" descr="0_3a8d3_948a495_X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2060847"/>
            <a:ext cx="4824536" cy="18722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1428736"/>
            <a:ext cx="521497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Тема: «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Повышение компетентности педагогов ДОУ в области формирования функциональной грамотности дошкольников средствами музыки</a:t>
            </a: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».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r>
              <a:rPr lang="ru-RU" smtClean="0">
                <a:solidFill>
                  <a:srgbClr val="002060"/>
                </a:solidFill>
                <a:latin typeface="Cambria" pitchFamily="18" charset="0"/>
              </a:rPr>
              <a:t>Подготовила, </a:t>
            </a: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музыкальный руководитель: Мисевра К.Н</a:t>
            </a:r>
          </a:p>
        </p:txBody>
      </p:sp>
      <p:pic>
        <p:nvPicPr>
          <p:cNvPr id="8" name="Рисунок 7" descr="Светлячк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88224" y="4293096"/>
            <a:ext cx="2376264" cy="256490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TextBox 8"/>
          <p:cNvSpPr txBox="1"/>
          <p:nvPr/>
        </p:nvSpPr>
        <p:spPr>
          <a:xfrm>
            <a:off x="1187624" y="342900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   </a:t>
            </a:r>
          </a:p>
          <a:p>
            <a:r>
              <a:rPr lang="ru-RU" sz="1600" b="1" dirty="0" smtClean="0"/>
              <a:t>    р.п Новобирюсинский 2021г.</a:t>
            </a:r>
            <a:endParaRPr lang="ru-RU" sz="16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296144"/>
          </a:xfrm>
        </p:spPr>
        <p:txBody>
          <a:bodyPr>
            <a:normAutofit/>
          </a:bodyPr>
          <a:lstStyle/>
          <a:p>
            <a:pPr fontAlgn="t">
              <a:buNone/>
            </a:pPr>
            <a:r>
              <a:rPr lang="ru-RU" sz="2000" dirty="0" smtClean="0"/>
              <a:t>                                          </a:t>
            </a:r>
            <a:r>
              <a:rPr lang="ru-RU" sz="2000" u="sng" dirty="0" smtClean="0"/>
              <a:t>Пляски, игры, хороводы</a:t>
            </a:r>
          </a:p>
          <a:p>
            <a:pPr fontAlgn="t">
              <a:buNone/>
            </a:pPr>
            <a:r>
              <a:rPr lang="ru-RU" sz="2000" dirty="0" smtClean="0"/>
              <a:t>     Возможность подвигаться под музыкальное сопровождение.</a:t>
            </a:r>
            <a:endParaRPr lang="ru-RU" sz="2000" dirty="0"/>
          </a:p>
        </p:txBody>
      </p:sp>
      <p:pic>
        <p:nvPicPr>
          <p:cNvPr id="4" name="Рисунок 3" descr="C:\Users\Misha\Desktop\фото\20201015_10412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17281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Misha\Desktop\фото\20201016_1043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340768"/>
            <a:ext cx="26289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Проделаная работа в саду по музыке Мисевра К.Н\Утренники\Развлечения на лето. 2020г\Старший возраст\Развлечение. Всем необходимая вода\Фото\20200709_10185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628800"/>
            <a:ext cx="18002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Проделаная работа в саду по музыке Мисевра К.Н\Утренники\23 фев. 2020г\стар и под\Фотоочёт\23 стар и подг\20200221_11530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717032"/>
            <a:ext cx="324036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dirty="0" smtClean="0"/>
              <a:t>  </a:t>
            </a:r>
            <a:r>
              <a:rPr lang="ru-RU" sz="2600" b="1" u="sng" dirty="0" smtClean="0"/>
              <a:t>Основные </a:t>
            </a:r>
            <a:r>
              <a:rPr lang="ru-RU" sz="2600" b="1" i="1" u="sng" dirty="0" smtClean="0"/>
              <a:t>цели и задачи взаимодействия</a:t>
            </a:r>
            <a:r>
              <a:rPr lang="ru-RU" sz="2600" b="1" u="sng" dirty="0" smtClean="0"/>
              <a:t> с педагогами :</a:t>
            </a:r>
          </a:p>
          <a:p>
            <a:pPr fontAlgn="base"/>
            <a:r>
              <a:rPr lang="ru-RU" dirty="0" smtClean="0"/>
              <a:t> Изучение семьи – её музыкально – индивидуальных возможностей и интересов. </a:t>
            </a:r>
          </a:p>
          <a:p>
            <a:pPr fontAlgn="base"/>
            <a:r>
              <a:rPr lang="ru-RU" dirty="0" smtClean="0"/>
              <a:t> Вовлечение педагогов в музыкально-педагогический процесс дошкольного образовательного учреждения.</a:t>
            </a:r>
          </a:p>
          <a:p>
            <a:pPr fontAlgn="base"/>
            <a:r>
              <a:rPr lang="ru-RU" dirty="0" smtClean="0"/>
              <a:t> Совместное создание музыкальной предметно – развивающей среды в детском саду.</a:t>
            </a:r>
          </a:p>
          <a:p>
            <a:pPr fontAlgn="base"/>
            <a:r>
              <a:rPr lang="ru-RU" dirty="0" smtClean="0"/>
              <a:t> Проведение индивидуальных бесед и консультаций.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552728"/>
          </a:xfrm>
        </p:spPr>
        <p:txBody>
          <a:bodyPr>
            <a:normAutofit fontScale="85000" lnSpcReduction="20000"/>
          </a:bodyPr>
          <a:lstStyle/>
          <a:p>
            <a:pPr fontAlgn="base">
              <a:buNone/>
            </a:pPr>
            <a:endParaRPr lang="ru-RU" sz="2400" b="1" dirty="0" smtClean="0"/>
          </a:p>
          <a:p>
            <a:pPr fontAlgn="base">
              <a:buNone/>
            </a:pPr>
            <a:r>
              <a:rPr lang="ru-RU" sz="2400" b="1" dirty="0" smtClean="0"/>
              <a:t>Формы и методы участия педагогов в учебно-воспитательной работе нашего детского сада с учетом их личных способностей и умений:</a:t>
            </a:r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sz="4700" b="1" dirty="0" smtClean="0"/>
              <a:t>.</a:t>
            </a:r>
            <a:r>
              <a:rPr lang="ru-RU" dirty="0" smtClean="0"/>
              <a:t>   Индивидуальные беседы и консультации </a:t>
            </a:r>
          </a:p>
          <a:p>
            <a:pPr fontAlgn="base">
              <a:buNone/>
            </a:pPr>
            <a:r>
              <a:rPr lang="ru-RU" dirty="0" smtClean="0"/>
              <a:t>    «Советы  музыкального руководителя».</a:t>
            </a:r>
          </a:p>
          <a:p>
            <a:pPr fontAlgn="base"/>
            <a:r>
              <a:rPr lang="ru-RU" dirty="0" smtClean="0"/>
              <a:t>  Дни открытых дверей.</a:t>
            </a:r>
          </a:p>
          <a:p>
            <a:pPr fontAlgn="base"/>
            <a:r>
              <a:rPr lang="ru-RU" dirty="0" smtClean="0"/>
              <a:t>  Анкетирование.</a:t>
            </a:r>
          </a:p>
          <a:p>
            <a:pPr fontAlgn="base"/>
            <a:r>
              <a:rPr lang="ru-RU" dirty="0" smtClean="0"/>
              <a:t>  Слайдовые презентации.</a:t>
            </a:r>
          </a:p>
          <a:p>
            <a:pPr fontAlgn="base"/>
            <a:r>
              <a:rPr lang="ru-RU" dirty="0" smtClean="0"/>
              <a:t>  Фоторепортажи.</a:t>
            </a:r>
          </a:p>
          <a:p>
            <a:pPr fontAlgn="base"/>
            <a:r>
              <a:rPr lang="ru-RU" dirty="0" smtClean="0"/>
              <a:t>  Музыкальные концерты.</a:t>
            </a:r>
          </a:p>
          <a:p>
            <a:pPr fontAlgn="base"/>
            <a:r>
              <a:rPr lang="ru-RU" dirty="0" smtClean="0"/>
              <a:t>  Совместные утренники и развлечения педагогов  с детьми.</a:t>
            </a:r>
          </a:p>
          <a:p>
            <a:pPr fontAlgn="base"/>
            <a:r>
              <a:rPr lang="ru-RU" dirty="0" smtClean="0"/>
              <a:t>Выставка совместных работ педагогов и воспитанников.</a:t>
            </a:r>
          </a:p>
          <a:p>
            <a:pPr fontAlgn="base"/>
            <a:r>
              <a:rPr lang="ru-RU" dirty="0" smtClean="0"/>
              <a:t>Конкурсы (на лучший музыкальный инструмент, сделанный своими руками, на лучшую частушку и др.).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2348880"/>
            <a:ext cx="374441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3"/>
            <a:ext cx="3563888" cy="674136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900" dirty="0" smtClean="0"/>
              <a:t>Традиционные утренники в детском саду станут эффективной формой общения детей с педагогами, если изменить их организацию и содержание и перевести из разряда развлечений, в средство формирования музыкальной грамотности. С этой целью нами проведены ряд таких утренников как: </a:t>
            </a:r>
          </a:p>
          <a:p>
            <a:pPr>
              <a:buNone/>
            </a:pPr>
            <a:r>
              <a:rPr lang="ru-RU" sz="2900" dirty="0" smtClean="0"/>
              <a:t>     «Волшебница Осень», «День матери», «Здравствуй, Новый год», </a:t>
            </a:r>
          </a:p>
          <a:p>
            <a:pPr>
              <a:buNone/>
            </a:pPr>
            <a:r>
              <a:rPr lang="ru-RU" sz="2900" dirty="0" smtClean="0"/>
              <a:t>    «23 февраля»,</a:t>
            </a:r>
          </a:p>
          <a:p>
            <a:pPr>
              <a:buNone/>
            </a:pPr>
            <a:r>
              <a:rPr lang="ru-RU" sz="2900" dirty="0" smtClean="0"/>
              <a:t>    «8 Марта» </a:t>
            </a:r>
            <a:r>
              <a:rPr lang="ru-RU" sz="2900" smtClean="0"/>
              <a:t>и т.д.</a:t>
            </a:r>
            <a:endParaRPr lang="ru-RU" sz="2900" dirty="0"/>
          </a:p>
        </p:txBody>
      </p:sp>
      <p:pic>
        <p:nvPicPr>
          <p:cNvPr id="4" name="Рисунок 3" descr="C:\Users\Misha\Desktop\фото\20190222_1111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60648"/>
            <a:ext cx="288032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Misha\Desktop\фото\20200306_1124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571876"/>
            <a:ext cx="2786082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Проделаная работа в саду по музыке Мисевра К.Н\Утренники\Н.Г 2019г\Н.Г 2мл и ср гр\Фотоотчёт\2) Средн гр\20191224_11424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16632"/>
            <a:ext cx="221781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Misha\Desktop\фото\20211027_14212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3861048"/>
            <a:ext cx="2296276" cy="276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9001156" cy="6858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                                       </a:t>
            </a:r>
            <a:r>
              <a:rPr lang="ru-RU" b="1" u="sng" dirty="0" smtClean="0"/>
              <a:t>Памятка для педагогов</a:t>
            </a:r>
            <a:r>
              <a:rPr lang="ru-RU" b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Перечень музыкальных произведений, рекомендованных к прослушиванию детям при различных видах психологических расстройств   по мнению врачей.</a:t>
            </a:r>
            <a:endParaRPr lang="ru-RU" dirty="0" smtClean="0"/>
          </a:p>
          <a:p>
            <a:pPr fontAlgn="t">
              <a:buNone/>
            </a:pPr>
            <a:r>
              <a:rPr lang="ru-RU" b="1" dirty="0" smtClean="0"/>
              <a:t>                   </a:t>
            </a:r>
            <a:r>
              <a:rPr lang="ru-RU" b="1" u="sng" dirty="0" smtClean="0"/>
              <a:t>Для уменьшения чувства тревоги</a:t>
            </a:r>
          </a:p>
          <a:p>
            <a:pPr lvl="0" fontAlgn="t"/>
            <a:r>
              <a:rPr lang="ru-RU" dirty="0" smtClean="0"/>
              <a:t>Шопен (Мазурка, Прелюдии)</a:t>
            </a:r>
          </a:p>
          <a:p>
            <a:pPr lvl="0" fontAlgn="t"/>
            <a:r>
              <a:rPr lang="ru-RU" dirty="0" smtClean="0"/>
              <a:t>Штраус (Вальсы)</a:t>
            </a:r>
          </a:p>
          <a:p>
            <a:pPr lvl="0" fontAlgn="t"/>
            <a:r>
              <a:rPr lang="ru-RU" dirty="0" smtClean="0"/>
              <a:t>Рубинштейн (Мелодии)</a:t>
            </a:r>
          </a:p>
          <a:p>
            <a:pPr fontAlgn="t">
              <a:buNone/>
            </a:pPr>
            <a:r>
              <a:rPr lang="ru-RU" b="1" dirty="0" smtClean="0"/>
              <a:t>                  </a:t>
            </a:r>
            <a:r>
              <a:rPr lang="ru-RU" b="1" u="sng" dirty="0" smtClean="0"/>
              <a:t>Против бессонницы</a:t>
            </a:r>
          </a:p>
          <a:p>
            <a:pPr lvl="0" fontAlgn="t"/>
            <a:r>
              <a:rPr lang="ru-RU" dirty="0" smtClean="0"/>
              <a:t>Сибелиус (Грустный вальс)</a:t>
            </a:r>
          </a:p>
          <a:p>
            <a:pPr lvl="0" fontAlgn="t"/>
            <a:r>
              <a:rPr lang="ru-RU" dirty="0" smtClean="0"/>
              <a:t>Шуман (Грезы)</a:t>
            </a:r>
          </a:p>
          <a:p>
            <a:pPr lvl="0" fontAlgn="t"/>
            <a:r>
              <a:rPr lang="ru-RU" dirty="0" smtClean="0"/>
              <a:t>пьесы Чайковского</a:t>
            </a:r>
          </a:p>
          <a:p>
            <a:pPr fontAlgn="t">
              <a:buNone/>
            </a:pPr>
            <a:r>
              <a:rPr lang="ru-RU" b="1" dirty="0" smtClean="0"/>
              <a:t>                  </a:t>
            </a:r>
            <a:r>
              <a:rPr lang="ru-RU" b="1" u="sng" dirty="0" smtClean="0"/>
              <a:t>Для снятия стресса и общего успокоения</a:t>
            </a:r>
          </a:p>
          <a:p>
            <a:pPr lvl="0" fontAlgn="t"/>
            <a:r>
              <a:rPr lang="ru-RU" dirty="0" smtClean="0"/>
              <a:t>Брамс (Колыбельная)</a:t>
            </a:r>
          </a:p>
          <a:p>
            <a:pPr lvl="0" fontAlgn="t"/>
            <a:r>
              <a:rPr lang="ru-RU" dirty="0" smtClean="0"/>
              <a:t>Шуберт (Аве Мария)</a:t>
            </a:r>
          </a:p>
          <a:p>
            <a:pPr lvl="0" fontAlgn="t"/>
            <a:r>
              <a:rPr lang="ru-RU" dirty="0" smtClean="0"/>
              <a:t>Шопен (Ноктюрн соль – минор)</a:t>
            </a:r>
          </a:p>
          <a:p>
            <a:pPr lvl="0" fontAlgn="t"/>
            <a:r>
              <a:rPr lang="ru-RU" dirty="0" smtClean="0"/>
              <a:t>Дебюсси (Лунный свет)</a:t>
            </a:r>
          </a:p>
          <a:p>
            <a:pPr fontAlgn="t">
              <a:buNone/>
            </a:pPr>
            <a:r>
              <a:rPr lang="ru-RU" b="1" dirty="0" smtClean="0"/>
              <a:t>                  </a:t>
            </a:r>
            <a:r>
              <a:rPr lang="ru-RU" b="1" u="sng" dirty="0" smtClean="0"/>
              <a:t>Для поднятия настроения и общего тонуса</a:t>
            </a:r>
          </a:p>
          <a:p>
            <a:pPr lvl="0" fontAlgn="t"/>
            <a:r>
              <a:rPr lang="ru-RU" dirty="0" smtClean="0"/>
              <a:t>Чайковский (Шестая симфония)</a:t>
            </a:r>
          </a:p>
          <a:p>
            <a:pPr lvl="0" fontAlgn="t"/>
            <a:r>
              <a:rPr lang="ru-RU" dirty="0" smtClean="0"/>
              <a:t>Бетховен (Увертюра Эдмонд)</a:t>
            </a:r>
          </a:p>
          <a:p>
            <a:pPr lvl="0" fontAlgn="t"/>
            <a:r>
              <a:rPr lang="ru-RU" dirty="0" smtClean="0"/>
              <a:t>Шопен (Прелюдия 1, опус 28)</a:t>
            </a:r>
          </a:p>
          <a:p>
            <a:pPr lvl="0" fontAlgn="t"/>
            <a:r>
              <a:rPr lang="ru-RU" dirty="0" smtClean="0"/>
              <a:t>Лист (Венгерская рапсодия)</a:t>
            </a:r>
          </a:p>
          <a:p>
            <a:pPr fontAlgn="t">
              <a:buNone/>
            </a:pPr>
            <a:r>
              <a:rPr lang="ru-RU" b="1" dirty="0" smtClean="0"/>
              <a:t>                  </a:t>
            </a:r>
            <a:r>
              <a:rPr lang="ru-RU" b="1" u="sng" dirty="0" smtClean="0"/>
              <a:t>Для снижения раздражительности</a:t>
            </a:r>
          </a:p>
          <a:p>
            <a:pPr lvl="0" fontAlgn="t"/>
            <a:r>
              <a:rPr lang="ru-RU" dirty="0" smtClean="0"/>
              <a:t>Бах (Кантата 2, Итальянский концерт)</a:t>
            </a:r>
          </a:p>
          <a:p>
            <a:pPr lvl="0" fontAlgn="t"/>
            <a:r>
              <a:rPr lang="ru-RU" dirty="0" smtClean="0"/>
              <a:t>Бетховен (Лунная соната, Симфония ля-минор)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580112" y="188640"/>
            <a:ext cx="3455368" cy="6408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Использование ИКТ технологий повышает эффективность образовательного процесса.   ИКТ могут помочь в формировании музыкальной грамотности дошкольников. Были созданы слайдовые презентации о проведённых утренниках и развлечениях в детском саду. Такие как:  «Осенины», «Новый год», «Колобок» «Три поросёнка», «8 марта», «Выпускной в детском саду» и т.д.</a:t>
            </a:r>
          </a:p>
          <a:p>
            <a:endParaRPr lang="ru-RU" dirty="0"/>
          </a:p>
        </p:txBody>
      </p:sp>
      <p:pic>
        <p:nvPicPr>
          <p:cNvPr id="7" name="Рисунок 6" descr="E:\Проделаная работа в саду по музыке Мисевра К.Н\Утренники\Развлечения на лето. 2020г\Младший возраст\Сказка колобок\Фото\20200717_0943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266429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Misha\Desktop\фото\20211106_2031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12976"/>
            <a:ext cx="2608988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Misha\Desktop\фото\20211106_2033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214686"/>
            <a:ext cx="296646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Администратор\Desktop\разное\ФОТО\Работа Муз. Руководителя\Утренники\23 фев.2022\стар. подгот.гр\Фотовидеоотчёт\20220222_12020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142852"/>
            <a:ext cx="294322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0351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30243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                                 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Заключение:</a:t>
            </a:r>
          </a:p>
          <a:p>
            <a:pPr>
              <a:buNone/>
            </a:pPr>
            <a:r>
              <a:rPr lang="ru-RU" dirty="0" smtClean="0"/>
              <a:t>     Работа педагогов по формированию функциональной грамотности дошкольников сложна, разнообразна, и должна проводиться в тесном, обоюдном понимании и контакте. Благодаря совместной работе музыкального руководителя со всеми специалистами детского сада, использованию разнообразных форм взаимодействия, музыка не только наполняет жизнь каждого ребенка новым содержанием, но и способствует самостоятельному творческому проявлению и развитию музыкальной грамотности детей.</a:t>
            </a:r>
            <a:endParaRPr lang="ru-RU" dirty="0"/>
          </a:p>
        </p:txBody>
      </p:sp>
      <p:pic>
        <p:nvPicPr>
          <p:cNvPr id="4" name="Рисунок 3" descr="C:\Users\Misha\Desktop\фото\20181104_165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068960"/>
            <a:ext cx="475252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1"/>
            <a:ext cx="8507288" cy="302433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           </a:t>
            </a:r>
            <a:r>
              <a:rPr lang="ru-RU" b="1" u="sng" dirty="0" smtClean="0"/>
              <a:t>Заключение:</a:t>
            </a:r>
          </a:p>
          <a:p>
            <a:pPr>
              <a:buNone/>
            </a:pPr>
            <a:r>
              <a:rPr lang="ru-RU" dirty="0" smtClean="0"/>
              <a:t>     Работа педагогов по формированию функциональной грамотности дошкольников сложна, разнообразна, и должна проводиться в тесном, обоюдном понимании и контакте. Благодаря совместной работе музыкального руководителя со всеми специалистами детского сада, использованию разнообразных форм взаимодействия, музыка не только наполняет жизнь каждого ребенка новым содержанием, но и способствует самостоятельному творческому проявлению и развитию музыкальной грамотности детей.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Misha\Desktop\фото\20181104_165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996952"/>
            <a:ext cx="4762500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Misha\Desktop\img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80972"/>
            <a:ext cx="3960440" cy="6421048"/>
          </a:xfrm>
        </p:spPr>
      </p:pic>
      <p:sp>
        <p:nvSpPr>
          <p:cNvPr id="5" name="Прямоугольник 4"/>
          <p:cNvSpPr/>
          <p:nvPr/>
        </p:nvSpPr>
        <p:spPr>
          <a:xfrm>
            <a:off x="4595409" y="404664"/>
            <a:ext cx="364899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ea typeface="Calibri"/>
                <a:cs typeface="Times New Roman"/>
              </a:rPr>
              <a:t>Функциональная грамотность рассматривается, как способ социальной ориентации личности, способной применять полученные знания, умения и навыки в самостоятельной </a:t>
            </a:r>
            <a:r>
              <a:rPr lang="ru-RU" sz="2400" dirty="0" smtClean="0">
                <a:solidFill>
                  <a:srgbClr val="000000"/>
                </a:solidFill>
                <a:ea typeface="Calibri"/>
                <a:cs typeface="Times New Roman"/>
              </a:rPr>
              <a:t>деятельности </a:t>
            </a:r>
            <a:r>
              <a:rPr lang="ru-RU" sz="2400" dirty="0">
                <a:solidFill>
                  <a:srgbClr val="000000"/>
                </a:solidFill>
                <a:ea typeface="Calibri"/>
                <a:cs typeface="Times New Roman"/>
              </a:rPr>
              <a:t>в социальных отношениях.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035663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16632"/>
            <a:ext cx="3491880" cy="6624736"/>
          </a:xfrm>
        </p:spPr>
        <p:txBody>
          <a:bodyPr>
            <a:normAutofit/>
          </a:bodyPr>
          <a:lstStyle/>
          <a:p>
            <a:r>
              <a:rPr lang="ru-RU" sz="1900" dirty="0" smtClean="0"/>
              <a:t>Основные вопросы формирования музыкальной грамотности решает музыкальный руководитель, а воспитателю отводится роль его помощника. Но более эффективно образовательные задачи будут решаться, если педагоги учтут принцип интеграции образовательных областей, что и подразумевает активное сотрудничество между воспитателями и музыкальным руководителем в вопросах формирования поликультурной грамотности дошкольников средствами музыки.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Users\Misha\Desktop\фото\20211027_1357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6632"/>
            <a:ext cx="2664296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Misha\Desktop\фото\20191224_1143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214422"/>
            <a:ext cx="228601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Misha\Desktop\фото\20200305_1112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500438"/>
            <a:ext cx="239108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1"/>
            <a:ext cx="8291264" cy="1872208"/>
          </a:xfrm>
        </p:spPr>
        <p:txBody>
          <a:bodyPr/>
          <a:lstStyle/>
          <a:p>
            <a:r>
              <a:rPr lang="ru-RU" sz="2000" dirty="0" smtClean="0"/>
              <a:t>Музыкальные занятия детей в детском саду - это вступление в необычный, удивительный мир музыки. Играть на инструментах, танцевать и самим себе аккомпанировать, озвучивать стихи – всё это вызывает у детей азарт и восторг, даёт эмоциональный всплеск без которого музыки нет вовсе.</a:t>
            </a:r>
          </a:p>
          <a:p>
            <a:endParaRPr lang="ru-RU" dirty="0"/>
          </a:p>
        </p:txBody>
      </p:sp>
      <p:pic>
        <p:nvPicPr>
          <p:cNvPr id="4" name="Рисунок 3" descr="C:\Users\Misha\Desktop\фото\20211025_0943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2304256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Misha\Desktop\фото\20201015_1114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132856"/>
            <a:ext cx="230425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Misha\Desktop\фото\20200306_1129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772816"/>
            <a:ext cx="295232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Misha\Desktop\фото\20200306_11371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4221088"/>
            <a:ext cx="3384376" cy="216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181159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u="sng" dirty="0" smtClean="0"/>
              <a:t>Основные виды деятельности на музыкальных занятиях:</a:t>
            </a:r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r>
              <a:rPr lang="ru-RU" dirty="0" smtClean="0"/>
              <a:t>                                   </a:t>
            </a:r>
            <a:r>
              <a:rPr lang="ru-RU" u="sng" dirty="0" smtClean="0"/>
              <a:t>Ритмические движения.</a:t>
            </a:r>
          </a:p>
          <a:p>
            <a:pPr fontAlgn="t">
              <a:buNone/>
            </a:pPr>
            <a:r>
              <a:rPr lang="ru-RU" dirty="0" smtClean="0"/>
              <a:t> Общеразвивающие (ходьба, бег, прыжки и т.д) </a:t>
            </a:r>
          </a:p>
          <a:p>
            <a:pPr fontAlgn="t">
              <a:buNone/>
            </a:pPr>
            <a:r>
              <a:rPr lang="ru-RU" dirty="0" smtClean="0"/>
              <a:t> Танцевальные (переменный шаг, дробный шаг, пружинка и т. д).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C:\Users\Misha\Desktop\фото\20211026_0954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348880"/>
            <a:ext cx="29813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Misha\Desktop\фото\20201015_1136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76872"/>
            <a:ext cx="31813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Проделаная работа в саду по музыке Мисевра К.Н\Утренники\Осень 2020\средний возраст\Мал\20201015_11270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060848"/>
            <a:ext cx="2181622" cy="353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19717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"/>
            <a:ext cx="8229600" cy="1988840"/>
          </a:xfrm>
        </p:spPr>
        <p:txBody>
          <a:bodyPr/>
          <a:lstStyle/>
          <a:p>
            <a:pPr fontAlgn="t">
              <a:buNone/>
            </a:pPr>
            <a:endParaRPr lang="ru-RU" sz="2400" dirty="0" smtClean="0"/>
          </a:p>
          <a:p>
            <a:pPr fontAlgn="t">
              <a:buNone/>
            </a:pPr>
            <a:r>
              <a:rPr lang="ru-RU" sz="2400" dirty="0" smtClean="0"/>
              <a:t>                           </a:t>
            </a:r>
            <a:r>
              <a:rPr lang="ru-RU" sz="2400" u="sng" dirty="0" smtClean="0"/>
              <a:t>Развитие ритма, музицирование</a:t>
            </a:r>
          </a:p>
          <a:p>
            <a:pPr fontAlgn="t">
              <a:buNone/>
            </a:pPr>
            <a:r>
              <a:rPr lang="ru-RU" sz="2400" dirty="0" smtClean="0"/>
              <a:t> Развитие чувства ритма и знакомство с музыкальными инструментами.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Misha\Desktop\фото\20211027_1357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132856"/>
            <a:ext cx="3888432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3"/>
            <a:ext cx="8229600" cy="1584177"/>
          </a:xfrm>
        </p:spPr>
        <p:txBody>
          <a:bodyPr/>
          <a:lstStyle/>
          <a:p>
            <a:pPr fontAlgn="t">
              <a:buNone/>
            </a:pPr>
            <a:r>
              <a:rPr lang="ru-RU" sz="2000" dirty="0" smtClean="0"/>
              <a:t>                                       </a:t>
            </a:r>
            <a:r>
              <a:rPr lang="ru-RU" sz="2400" u="sng" dirty="0" smtClean="0"/>
              <a:t>Пальчиковая гимнастика</a:t>
            </a:r>
          </a:p>
          <a:p>
            <a:pPr fontAlgn="t">
              <a:buNone/>
            </a:pPr>
            <a:r>
              <a:rPr lang="ru-RU" sz="2400" dirty="0" smtClean="0"/>
              <a:t>       Помогает детям отдохнуть, укрепляет мышцы пальцев.</a:t>
            </a:r>
          </a:p>
          <a:p>
            <a:endParaRPr lang="ru-RU" dirty="0"/>
          </a:p>
        </p:txBody>
      </p:sp>
      <p:pic>
        <p:nvPicPr>
          <p:cNvPr id="4" name="Рисунок 3" descr="C:\Users\Misha\Desktop\фото\20211026_1108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60848"/>
            <a:ext cx="4752528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2448272"/>
          </a:xfrm>
        </p:spPr>
        <p:txBody>
          <a:bodyPr/>
          <a:lstStyle/>
          <a:p>
            <a:pPr fontAlgn="t">
              <a:buNone/>
            </a:pPr>
            <a:r>
              <a:rPr lang="ru-RU" sz="2400" dirty="0" smtClean="0"/>
              <a:t>                                      </a:t>
            </a:r>
            <a:r>
              <a:rPr lang="ru-RU" sz="2400" u="sng" dirty="0" smtClean="0"/>
              <a:t>Слушание музыки</a:t>
            </a:r>
          </a:p>
          <a:p>
            <a:pPr fontAlgn="t">
              <a:buNone/>
            </a:pPr>
            <a:r>
              <a:rPr lang="ru-RU" sz="2400" dirty="0" smtClean="0"/>
              <a:t>     Мелодичные произведения сопровождаются иллюстрациями или небольшими сюжетами.</a:t>
            </a:r>
          </a:p>
        </p:txBody>
      </p:sp>
      <p:pic>
        <p:nvPicPr>
          <p:cNvPr id="4" name="Рисунок 3" descr="C:\Users\Misha\Desktop\фото\20210415_1005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85926"/>
            <a:ext cx="3500462" cy="309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Misha\Desktop\фото\20210415_1009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26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1440159"/>
          </a:xfrm>
        </p:spPr>
        <p:txBody>
          <a:bodyPr>
            <a:normAutofit lnSpcReduction="10000"/>
          </a:bodyPr>
          <a:lstStyle/>
          <a:p>
            <a:pPr fontAlgn="t">
              <a:buNone/>
            </a:pPr>
            <a:r>
              <a:rPr lang="ru-RU" sz="2000" dirty="0" smtClean="0"/>
              <a:t>                                             </a:t>
            </a:r>
            <a:r>
              <a:rPr lang="ru-RU" sz="2800" u="sng" dirty="0" smtClean="0"/>
              <a:t>Распевание, пение</a:t>
            </a:r>
          </a:p>
          <a:p>
            <a:pPr fontAlgn="t">
              <a:buNone/>
            </a:pPr>
            <a:r>
              <a:rPr lang="ru-RU" sz="2800" dirty="0" smtClean="0"/>
              <a:t>     Доступные песни с яркой мелодией, дети могут подыграть себе на музыкальных инструментах.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Misha\Desktop\фото\20200306_11144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500306"/>
            <a:ext cx="5286412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383</TotalTime>
  <Words>514</Words>
  <Application>Microsoft Office PowerPoint</Application>
  <PresentationFormat>Экран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компетентности педагогов ДОУ в области формирования функциональной грамотности дошкольников средствами музыки</dc:title>
  <dc:creator>1</dc:creator>
  <cp:lastModifiedBy>DNA7 X86</cp:lastModifiedBy>
  <cp:revision>42</cp:revision>
  <dcterms:created xsi:type="dcterms:W3CDTF">2021-11-02T11:46:50Z</dcterms:created>
  <dcterms:modified xsi:type="dcterms:W3CDTF">2022-03-11T06:58:33Z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1018609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