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73" r:id="rId4"/>
    <p:sldId id="276" r:id="rId5"/>
    <p:sldId id="277" r:id="rId6"/>
    <p:sldId id="284" r:id="rId7"/>
    <p:sldId id="278" r:id="rId8"/>
    <p:sldId id="286" r:id="rId9"/>
    <p:sldId id="291" r:id="rId10"/>
    <p:sldId id="290" r:id="rId11"/>
    <p:sldId id="289" r:id="rId12"/>
    <p:sldId id="281" r:id="rId13"/>
    <p:sldId id="279" r:id="rId14"/>
    <p:sldId id="280" r:id="rId15"/>
    <p:sldId id="260" r:id="rId16"/>
    <p:sldId id="292" r:id="rId17"/>
    <p:sldId id="293" r:id="rId18"/>
    <p:sldId id="268" r:id="rId19"/>
    <p:sldId id="272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9505896332795186E-2"/>
          <c:y val="0.19316005126033051"/>
          <c:w val="0.6258360007590108"/>
          <c:h val="0.778166314304576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стрессоустойчивости в %</c:v>
                </c:pt>
              </c:strCache>
            </c:strRef>
          </c:tx>
          <c:explosion val="14"/>
          <c:dPt>
            <c:idx val="4"/>
            <c:explosion val="5"/>
          </c:dPt>
          <c:cat>
            <c:strRef>
              <c:f>Лист1!$A$2:$A$8</c:f>
              <c:strCache>
                <c:ptCount val="7"/>
                <c:pt idx="0">
                  <c:v>ниже среднего</c:v>
                </c:pt>
                <c:pt idx="1">
                  <c:v>чуть ниже среднего</c:v>
                </c:pt>
                <c:pt idx="2">
                  <c:v>средний</c:v>
                </c:pt>
                <c:pt idx="3">
                  <c:v>чуть выше среднего</c:v>
                </c:pt>
                <c:pt idx="4">
                  <c:v>выше среднего</c:v>
                </c:pt>
                <c:pt idx="5">
                  <c:v>высокий</c:v>
                </c:pt>
                <c:pt idx="6">
                  <c:v>очень высокий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</c:v>
                </c:pt>
                <c:pt idx="1">
                  <c:v>0</c:v>
                </c:pt>
                <c:pt idx="2">
                  <c:v>8</c:v>
                </c:pt>
                <c:pt idx="3">
                  <c:v>29</c:v>
                </c:pt>
                <c:pt idx="4">
                  <c:v>35</c:v>
                </c:pt>
                <c:pt idx="5">
                  <c:v>16</c:v>
                </c:pt>
                <c:pt idx="6">
                  <c:v>10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9154721576751865"/>
          <c:y val="0.20677870521091216"/>
          <c:w val="0.29321482342108618"/>
          <c:h val="0.61567395684414883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23ECFC-CC59-4F22-A7E4-E7129A131AD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8AA13F1-D22F-4BA0-8D0A-6ECF13E5AA7C}">
      <dgm:prSet phldrT="[Текст]"/>
      <dgm:spPr/>
      <dgm:t>
        <a:bodyPr/>
        <a:lstStyle/>
        <a:p>
          <a:r>
            <a:rPr lang="ru-RU" dirty="0"/>
            <a:t>Соблюдение режима дня  </a:t>
          </a:r>
        </a:p>
      </dgm:t>
    </dgm:pt>
    <dgm:pt modelId="{F829FB5D-CD09-4FFA-AA83-A25B863F59D6}" type="parTrans" cxnId="{5D7732AD-7693-4FE5-B34B-E10B0A29DCD7}">
      <dgm:prSet/>
      <dgm:spPr/>
      <dgm:t>
        <a:bodyPr/>
        <a:lstStyle/>
        <a:p>
          <a:endParaRPr lang="ru-RU"/>
        </a:p>
      </dgm:t>
    </dgm:pt>
    <dgm:pt modelId="{24E9E378-DBD0-41FB-A918-72ED89ED2B28}" type="sibTrans" cxnId="{5D7732AD-7693-4FE5-B34B-E10B0A29DCD7}">
      <dgm:prSet/>
      <dgm:spPr/>
      <dgm:t>
        <a:bodyPr/>
        <a:lstStyle/>
        <a:p>
          <a:endParaRPr lang="ru-RU"/>
        </a:p>
      </dgm:t>
    </dgm:pt>
    <dgm:pt modelId="{6EEAB056-0A7D-401D-A0C6-1717E1B47990}">
      <dgm:prSet phldrT="[Текст]"/>
      <dgm:spPr/>
      <dgm:t>
        <a:bodyPr/>
        <a:lstStyle/>
        <a:p>
          <a:r>
            <a:rPr lang="ru-RU" dirty="0"/>
            <a:t> чередование труда и отдыха; сон не менее 8 часов; правильное питание; равномерное распределение  учебной нагрузки; прогулки и/или занятия физкультурой</a:t>
          </a:r>
        </a:p>
      </dgm:t>
    </dgm:pt>
    <dgm:pt modelId="{B9834C99-C51C-49D6-9589-BA210D210730}" type="parTrans" cxnId="{D93D8A00-D981-40CF-97CF-CA02C0872512}">
      <dgm:prSet/>
      <dgm:spPr/>
      <dgm:t>
        <a:bodyPr/>
        <a:lstStyle/>
        <a:p>
          <a:endParaRPr lang="ru-RU"/>
        </a:p>
      </dgm:t>
    </dgm:pt>
    <dgm:pt modelId="{DC6AC78D-BA43-4F85-88E7-E133246F9CF6}" type="sibTrans" cxnId="{D93D8A00-D981-40CF-97CF-CA02C0872512}">
      <dgm:prSet/>
      <dgm:spPr/>
      <dgm:t>
        <a:bodyPr/>
        <a:lstStyle/>
        <a:p>
          <a:endParaRPr lang="ru-RU"/>
        </a:p>
      </dgm:t>
    </dgm:pt>
    <dgm:pt modelId="{F3453D43-2CB1-4C6A-9B9F-AAF4DB448F41}">
      <dgm:prSet phldrT="[Текст]"/>
      <dgm:spPr/>
      <dgm:t>
        <a:bodyPr/>
        <a:lstStyle/>
        <a:p>
          <a:r>
            <a:rPr lang="ru-RU" dirty="0"/>
            <a:t>Информирование выпускников</a:t>
          </a:r>
        </a:p>
      </dgm:t>
    </dgm:pt>
    <dgm:pt modelId="{602EF072-1D2A-4022-B5AF-2ACBB2930C01}" type="parTrans" cxnId="{F991720F-394F-4AFC-AF35-A82E4083A0C5}">
      <dgm:prSet/>
      <dgm:spPr/>
      <dgm:t>
        <a:bodyPr/>
        <a:lstStyle/>
        <a:p>
          <a:endParaRPr lang="ru-RU"/>
        </a:p>
      </dgm:t>
    </dgm:pt>
    <dgm:pt modelId="{229E021A-FB9F-4CAA-B498-60E2394F29EF}" type="sibTrans" cxnId="{F991720F-394F-4AFC-AF35-A82E4083A0C5}">
      <dgm:prSet/>
      <dgm:spPr/>
      <dgm:t>
        <a:bodyPr/>
        <a:lstStyle/>
        <a:p>
          <a:endParaRPr lang="ru-RU"/>
        </a:p>
      </dgm:t>
    </dgm:pt>
    <dgm:pt modelId="{D0BED803-414E-4AB9-AC92-0F29FD6863AD}">
      <dgm:prSet phldrT="[Текст]"/>
      <dgm:spPr/>
      <dgm:t>
        <a:bodyPr/>
        <a:lstStyle/>
        <a:p>
          <a:r>
            <a:rPr lang="ru-RU" dirty="0"/>
            <a:t>о процедуре экзаменов; об изменениях в требованиях, оформлении ответов, критериях оценки ответов и т.п.</a:t>
          </a:r>
        </a:p>
      </dgm:t>
    </dgm:pt>
    <dgm:pt modelId="{0A2E22B1-D7E0-4EEB-B39E-BD21E79B5E1B}" type="parTrans" cxnId="{48A75EA6-27A0-4942-A954-99B540C90A5B}">
      <dgm:prSet/>
      <dgm:spPr/>
      <dgm:t>
        <a:bodyPr/>
        <a:lstStyle/>
        <a:p>
          <a:endParaRPr lang="ru-RU"/>
        </a:p>
      </dgm:t>
    </dgm:pt>
    <dgm:pt modelId="{BA89F9B2-A71C-4505-9C01-307EAC8CD7C9}" type="sibTrans" cxnId="{48A75EA6-27A0-4942-A954-99B540C90A5B}">
      <dgm:prSet/>
      <dgm:spPr/>
      <dgm:t>
        <a:bodyPr/>
        <a:lstStyle/>
        <a:p>
          <a:endParaRPr lang="ru-RU"/>
        </a:p>
      </dgm:t>
    </dgm:pt>
    <dgm:pt modelId="{F558A3EC-19F0-4F40-89E6-8D87B78AC638}">
      <dgm:prSet phldrT="[Текст]"/>
      <dgm:spPr/>
      <dgm:t>
        <a:bodyPr/>
        <a:lstStyle/>
        <a:p>
          <a:r>
            <a:rPr lang="ru-RU" dirty="0"/>
            <a:t>в семье; в классе; деловые, конструктивные отношения с учителями и одноклассниками </a:t>
          </a:r>
        </a:p>
      </dgm:t>
    </dgm:pt>
    <dgm:pt modelId="{4355438A-0586-477E-8A56-6A8FB1F706D3}" type="parTrans" cxnId="{3D032056-79FC-45A3-95FB-9B6C40733850}">
      <dgm:prSet/>
      <dgm:spPr/>
      <dgm:t>
        <a:bodyPr/>
        <a:lstStyle/>
        <a:p>
          <a:endParaRPr lang="ru-RU"/>
        </a:p>
      </dgm:t>
    </dgm:pt>
    <dgm:pt modelId="{C662756D-3A59-47A5-8CC0-A795D3B2A079}" type="sibTrans" cxnId="{3D032056-79FC-45A3-95FB-9B6C40733850}">
      <dgm:prSet/>
      <dgm:spPr/>
      <dgm:t>
        <a:bodyPr/>
        <a:lstStyle/>
        <a:p>
          <a:endParaRPr lang="ru-RU"/>
        </a:p>
      </dgm:t>
    </dgm:pt>
    <dgm:pt modelId="{46458F33-0190-4C18-AD02-9E0D0516A825}">
      <dgm:prSet phldrT="[Текст]"/>
      <dgm:spPr/>
      <dgm:t>
        <a:bodyPr/>
        <a:lstStyle/>
        <a:p>
          <a:r>
            <a:rPr lang="ru-RU" dirty="0"/>
            <a:t>Спокойная обстановка, позитивный настрой</a:t>
          </a:r>
        </a:p>
      </dgm:t>
    </dgm:pt>
    <dgm:pt modelId="{809C2C29-B647-4668-9BB5-9BCE1126572F}" type="parTrans" cxnId="{DC86154B-05C4-430C-8620-3A048461F237}">
      <dgm:prSet/>
      <dgm:spPr/>
      <dgm:t>
        <a:bodyPr/>
        <a:lstStyle/>
        <a:p>
          <a:endParaRPr lang="ru-RU"/>
        </a:p>
      </dgm:t>
    </dgm:pt>
    <dgm:pt modelId="{1E7DFA38-E783-4ED7-A864-699824A2F471}" type="sibTrans" cxnId="{DC86154B-05C4-430C-8620-3A048461F237}">
      <dgm:prSet/>
      <dgm:spPr/>
      <dgm:t>
        <a:bodyPr/>
        <a:lstStyle/>
        <a:p>
          <a:endParaRPr lang="ru-RU"/>
        </a:p>
      </dgm:t>
    </dgm:pt>
    <dgm:pt modelId="{79ABF1DF-0CAE-4B78-A42E-725C1A806455}" type="pres">
      <dgm:prSet presAssocID="{4123ECFC-CC59-4F22-A7E4-E7129A131A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B2BEC2C-2D9B-43D4-9A2F-41958DADF875}" type="pres">
      <dgm:prSet presAssocID="{F8AA13F1-D22F-4BA0-8D0A-6ECF13E5AA7C}" presName="parentText" presStyleLbl="node1" presStyleIdx="0" presStyleCnt="3" custLinFactNeighborY="967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318F6A-0945-4326-B410-A089067A7889}" type="pres">
      <dgm:prSet presAssocID="{F8AA13F1-D22F-4BA0-8D0A-6ECF13E5AA7C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36837F-C88D-4C6F-965E-202911F664A7}" type="pres">
      <dgm:prSet presAssocID="{F3453D43-2CB1-4C6A-9B9F-AAF4DB448F4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F4790B-F7C4-4AEF-BEFA-38D0EE9BD905}" type="pres">
      <dgm:prSet presAssocID="{F3453D43-2CB1-4C6A-9B9F-AAF4DB448F41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51D0DA-966B-445A-A308-A271E7CD09ED}" type="pres">
      <dgm:prSet presAssocID="{46458F33-0190-4C18-AD02-9E0D0516A82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37CC6D-7BED-42B7-A9D7-62BC2C3A4ABD}" type="pres">
      <dgm:prSet presAssocID="{46458F33-0190-4C18-AD02-9E0D0516A825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F902D2-9665-4CEF-A341-2A7482A82B44}" type="presOf" srcId="{F8AA13F1-D22F-4BA0-8D0A-6ECF13E5AA7C}" destId="{4B2BEC2C-2D9B-43D4-9A2F-41958DADF875}" srcOrd="0" destOrd="0" presId="urn:microsoft.com/office/officeart/2005/8/layout/vList2"/>
    <dgm:cxn modelId="{1B64DE96-2CD7-40B9-9D58-81FFAB8012ED}" type="presOf" srcId="{D0BED803-414E-4AB9-AC92-0F29FD6863AD}" destId="{7DF4790B-F7C4-4AEF-BEFA-38D0EE9BD905}" srcOrd="0" destOrd="0" presId="urn:microsoft.com/office/officeart/2005/8/layout/vList2"/>
    <dgm:cxn modelId="{48A75EA6-27A0-4942-A954-99B540C90A5B}" srcId="{F3453D43-2CB1-4C6A-9B9F-AAF4DB448F41}" destId="{D0BED803-414E-4AB9-AC92-0F29FD6863AD}" srcOrd="0" destOrd="0" parTransId="{0A2E22B1-D7E0-4EEB-B39E-BD21E79B5E1B}" sibTransId="{BA89F9B2-A71C-4505-9C01-307EAC8CD7C9}"/>
    <dgm:cxn modelId="{391A4BAE-7E36-4E05-99FE-F87D2879CF04}" type="presOf" srcId="{6EEAB056-0A7D-401D-A0C6-1717E1B47990}" destId="{FC318F6A-0945-4326-B410-A089067A7889}" srcOrd="0" destOrd="0" presId="urn:microsoft.com/office/officeart/2005/8/layout/vList2"/>
    <dgm:cxn modelId="{0D0B380D-58E3-437C-AB6F-3E3AB20E49A1}" type="presOf" srcId="{4123ECFC-CC59-4F22-A7E4-E7129A131ADC}" destId="{79ABF1DF-0CAE-4B78-A42E-725C1A806455}" srcOrd="0" destOrd="0" presId="urn:microsoft.com/office/officeart/2005/8/layout/vList2"/>
    <dgm:cxn modelId="{F991720F-394F-4AFC-AF35-A82E4083A0C5}" srcId="{4123ECFC-CC59-4F22-A7E4-E7129A131ADC}" destId="{F3453D43-2CB1-4C6A-9B9F-AAF4DB448F41}" srcOrd="1" destOrd="0" parTransId="{602EF072-1D2A-4022-B5AF-2ACBB2930C01}" sibTransId="{229E021A-FB9F-4CAA-B498-60E2394F29EF}"/>
    <dgm:cxn modelId="{D93D8A00-D981-40CF-97CF-CA02C0872512}" srcId="{F8AA13F1-D22F-4BA0-8D0A-6ECF13E5AA7C}" destId="{6EEAB056-0A7D-401D-A0C6-1717E1B47990}" srcOrd="0" destOrd="0" parTransId="{B9834C99-C51C-49D6-9589-BA210D210730}" sibTransId="{DC6AC78D-BA43-4F85-88E7-E133246F9CF6}"/>
    <dgm:cxn modelId="{3D032056-79FC-45A3-95FB-9B6C40733850}" srcId="{46458F33-0190-4C18-AD02-9E0D0516A825}" destId="{F558A3EC-19F0-4F40-89E6-8D87B78AC638}" srcOrd="0" destOrd="0" parTransId="{4355438A-0586-477E-8A56-6A8FB1F706D3}" sibTransId="{C662756D-3A59-47A5-8CC0-A795D3B2A079}"/>
    <dgm:cxn modelId="{DC86154B-05C4-430C-8620-3A048461F237}" srcId="{4123ECFC-CC59-4F22-A7E4-E7129A131ADC}" destId="{46458F33-0190-4C18-AD02-9E0D0516A825}" srcOrd="2" destOrd="0" parTransId="{809C2C29-B647-4668-9BB5-9BCE1126572F}" sibTransId="{1E7DFA38-E783-4ED7-A864-699824A2F471}"/>
    <dgm:cxn modelId="{39254563-076F-42AD-B92A-BA2E06667F84}" type="presOf" srcId="{F558A3EC-19F0-4F40-89E6-8D87B78AC638}" destId="{C437CC6D-7BED-42B7-A9D7-62BC2C3A4ABD}" srcOrd="0" destOrd="0" presId="urn:microsoft.com/office/officeart/2005/8/layout/vList2"/>
    <dgm:cxn modelId="{5D7732AD-7693-4FE5-B34B-E10B0A29DCD7}" srcId="{4123ECFC-CC59-4F22-A7E4-E7129A131ADC}" destId="{F8AA13F1-D22F-4BA0-8D0A-6ECF13E5AA7C}" srcOrd="0" destOrd="0" parTransId="{F829FB5D-CD09-4FFA-AA83-A25B863F59D6}" sibTransId="{24E9E378-DBD0-41FB-A918-72ED89ED2B28}"/>
    <dgm:cxn modelId="{07F2203F-0840-4E44-8640-559FCEAB480D}" type="presOf" srcId="{F3453D43-2CB1-4C6A-9B9F-AAF4DB448F41}" destId="{5836837F-C88D-4C6F-965E-202911F664A7}" srcOrd="0" destOrd="0" presId="urn:microsoft.com/office/officeart/2005/8/layout/vList2"/>
    <dgm:cxn modelId="{1F10648E-307E-42B9-9C6B-E58A25AFB450}" type="presOf" srcId="{46458F33-0190-4C18-AD02-9E0D0516A825}" destId="{CD51D0DA-966B-445A-A308-A271E7CD09ED}" srcOrd="0" destOrd="0" presId="urn:microsoft.com/office/officeart/2005/8/layout/vList2"/>
    <dgm:cxn modelId="{D1E6D8DC-2F6E-4AF5-BEB6-BD229F76903A}" type="presParOf" srcId="{79ABF1DF-0CAE-4B78-A42E-725C1A806455}" destId="{4B2BEC2C-2D9B-43D4-9A2F-41958DADF875}" srcOrd="0" destOrd="0" presId="urn:microsoft.com/office/officeart/2005/8/layout/vList2"/>
    <dgm:cxn modelId="{10111EA1-0F41-49CC-8114-97D4C6A07743}" type="presParOf" srcId="{79ABF1DF-0CAE-4B78-A42E-725C1A806455}" destId="{FC318F6A-0945-4326-B410-A089067A7889}" srcOrd="1" destOrd="0" presId="urn:microsoft.com/office/officeart/2005/8/layout/vList2"/>
    <dgm:cxn modelId="{8A65FA4C-CDF2-426A-A14F-D5AF4A7F7B5D}" type="presParOf" srcId="{79ABF1DF-0CAE-4B78-A42E-725C1A806455}" destId="{5836837F-C88D-4C6F-965E-202911F664A7}" srcOrd="2" destOrd="0" presId="urn:microsoft.com/office/officeart/2005/8/layout/vList2"/>
    <dgm:cxn modelId="{4D0CF2AB-2849-4B56-8E2A-DBD05F18EF9C}" type="presParOf" srcId="{79ABF1DF-0CAE-4B78-A42E-725C1A806455}" destId="{7DF4790B-F7C4-4AEF-BEFA-38D0EE9BD905}" srcOrd="3" destOrd="0" presId="urn:microsoft.com/office/officeart/2005/8/layout/vList2"/>
    <dgm:cxn modelId="{3B37AA48-6F0D-4229-A456-9E8C4D9D48DF}" type="presParOf" srcId="{79ABF1DF-0CAE-4B78-A42E-725C1A806455}" destId="{CD51D0DA-966B-445A-A308-A271E7CD09ED}" srcOrd="4" destOrd="0" presId="urn:microsoft.com/office/officeart/2005/8/layout/vList2"/>
    <dgm:cxn modelId="{010F030B-8F25-44F9-BD5C-528CF0AB8BA1}" type="presParOf" srcId="{79ABF1DF-0CAE-4B78-A42E-725C1A806455}" destId="{C437CC6D-7BED-42B7-A9D7-62BC2C3A4ABD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2BEC2C-2D9B-43D4-9A2F-41958DADF875}">
      <dsp:nvSpPr>
        <dsp:cNvPr id="0" name=""/>
        <dsp:cNvSpPr/>
      </dsp:nvSpPr>
      <dsp:spPr>
        <a:xfrm>
          <a:off x="0" y="116913"/>
          <a:ext cx="8424936" cy="6955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/>
            <a:t>Соблюдение режима дня  </a:t>
          </a:r>
        </a:p>
      </dsp:txBody>
      <dsp:txXfrm>
        <a:off x="0" y="116913"/>
        <a:ext cx="8424936" cy="695565"/>
      </dsp:txXfrm>
    </dsp:sp>
    <dsp:sp modelId="{FC318F6A-0945-4326-B410-A089067A7889}">
      <dsp:nvSpPr>
        <dsp:cNvPr id="0" name=""/>
        <dsp:cNvSpPr/>
      </dsp:nvSpPr>
      <dsp:spPr>
        <a:xfrm>
          <a:off x="0" y="710850"/>
          <a:ext cx="8424936" cy="1050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7492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300" kern="1200" dirty="0"/>
            <a:t> чередование труда и отдыха; сон не менее 8 часов; правильное питание; равномерное распределение  учебной нагрузки; прогулки и/или занятия физкультурой</a:t>
          </a:r>
        </a:p>
      </dsp:txBody>
      <dsp:txXfrm>
        <a:off x="0" y="710850"/>
        <a:ext cx="8424936" cy="1050524"/>
      </dsp:txXfrm>
    </dsp:sp>
    <dsp:sp modelId="{5836837F-C88D-4C6F-965E-202911F664A7}">
      <dsp:nvSpPr>
        <dsp:cNvPr id="0" name=""/>
        <dsp:cNvSpPr/>
      </dsp:nvSpPr>
      <dsp:spPr>
        <a:xfrm>
          <a:off x="0" y="1761375"/>
          <a:ext cx="8424936" cy="6955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/>
            <a:t>Информирование выпускников</a:t>
          </a:r>
        </a:p>
      </dsp:txBody>
      <dsp:txXfrm>
        <a:off x="0" y="1761375"/>
        <a:ext cx="8424936" cy="695565"/>
      </dsp:txXfrm>
    </dsp:sp>
    <dsp:sp modelId="{7DF4790B-F7C4-4AEF-BEFA-38D0EE9BD905}">
      <dsp:nvSpPr>
        <dsp:cNvPr id="0" name=""/>
        <dsp:cNvSpPr/>
      </dsp:nvSpPr>
      <dsp:spPr>
        <a:xfrm>
          <a:off x="0" y="2456941"/>
          <a:ext cx="8424936" cy="7203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7492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300" kern="1200" dirty="0"/>
            <a:t>о процедуре экзаменов; об изменениях в требованиях, оформлении ответов, критериях оценки ответов и т.п.</a:t>
          </a:r>
        </a:p>
      </dsp:txBody>
      <dsp:txXfrm>
        <a:off x="0" y="2456941"/>
        <a:ext cx="8424936" cy="720359"/>
      </dsp:txXfrm>
    </dsp:sp>
    <dsp:sp modelId="{CD51D0DA-966B-445A-A308-A271E7CD09ED}">
      <dsp:nvSpPr>
        <dsp:cNvPr id="0" name=""/>
        <dsp:cNvSpPr/>
      </dsp:nvSpPr>
      <dsp:spPr>
        <a:xfrm>
          <a:off x="0" y="3177301"/>
          <a:ext cx="8424936" cy="6955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/>
            <a:t>Спокойная обстановка, позитивный настрой</a:t>
          </a:r>
        </a:p>
      </dsp:txBody>
      <dsp:txXfrm>
        <a:off x="0" y="3177301"/>
        <a:ext cx="8424936" cy="695565"/>
      </dsp:txXfrm>
    </dsp:sp>
    <dsp:sp modelId="{C437CC6D-7BED-42B7-A9D7-62BC2C3A4ABD}">
      <dsp:nvSpPr>
        <dsp:cNvPr id="0" name=""/>
        <dsp:cNvSpPr/>
      </dsp:nvSpPr>
      <dsp:spPr>
        <a:xfrm>
          <a:off x="0" y="3872866"/>
          <a:ext cx="8424936" cy="7203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7492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300" kern="1200" dirty="0"/>
            <a:t>в семье; в классе; деловые, конструктивные отношения с учителями и одноклассниками </a:t>
          </a:r>
        </a:p>
      </dsp:txBody>
      <dsp:txXfrm>
        <a:off x="0" y="3872866"/>
        <a:ext cx="8424936" cy="7203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1A9D7-E9AA-42FC-A05C-6A4EAA69BBD3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D950F-CE9A-4534-8FFF-55B41C38C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CBC73-DFB6-434C-9633-A42C03F95025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9571F-2EC7-4C8A-93CC-393DA078D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00C65-B04B-4BDF-9781-857FF9ADAD93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A6958-E463-4A3D-BC1E-C1D6710C1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EE414-20A1-4B6F-BA6A-47CB478B993E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E73CD-9C92-4CD5-937D-724EDA259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83813-0AAF-44FF-986A-DBBD5B991D25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85B2D-2416-4F9B-BC15-15CF5A4A4E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43F64-B983-48D2-90C6-74255E80E064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B20B6-F521-4A39-BE37-7D63DD3374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596C4-B409-4AAE-882D-E285D72CD247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BB3F2-0B86-4BAB-95D9-B93BC7F7E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3569E-C320-4844-826C-A2468590E793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03BF2-32E2-486D-89FA-7B0F209C2E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29A7F-4B7C-4351-9E4F-C23227B13F2B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F847C-EBBA-4741-AC13-5561BC19D0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97CAE-21BF-44CC-8CAC-C24F84BCE186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6068F-5A8C-4CC7-8021-175D673CA7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B2836-D3BD-4256-8B7D-BA4F3729FD45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A6A38-1F10-4FA7-9DB7-19F871C18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EF4B31-A0E4-41E6-AB76-B812D9673DDF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F13B060-E93F-450A-820D-1771CF0B30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-3175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6013" y="112553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</a:rPr>
              <a:t>Роль родителей в психологической подготовке выпускников к сдаче ОГЭ</a:t>
            </a:r>
            <a:endParaRPr lang="ru-RU" sz="4000" dirty="0" smtClean="0">
              <a:latin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3933825"/>
            <a:ext cx="7983537" cy="1031875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Презентацию подготовила педагог-психолог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Суворова Екатерина Эдуардовна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4500"/>
              </a:lnSpc>
            </a:pP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 экзаменационного стресса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72677875"/>
              </p:ext>
            </p:extLst>
          </p:nvPr>
        </p:nvGraphicFramePr>
        <p:xfrm>
          <a:off x="395536" y="1916832"/>
          <a:ext cx="842493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176079655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710"/>
            <a:ext cx="4196635" cy="59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655" y="51710"/>
            <a:ext cx="4205213" cy="5948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52534810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15875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</a:rPr>
              <a:t>Чем родители могут помочь своему ребенку при подготовке к экзаменам?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574675" y="1776413"/>
            <a:ext cx="76692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dirty="0">
                <a:latin typeface="Times New Roman" pitchFamily="18" charset="0"/>
              </a:rPr>
              <a:t>Главное, в чем нуждаются подростки в этот период – это эмоциональная поддержка родных и близких. Психологическая поддержка – один из важнейших факторов, определяющих успешность ребенка в сдаче экзамена. 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642910" y="3714752"/>
            <a:ext cx="8074025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dirty="0">
                <a:latin typeface="Times New Roman" pitchFamily="18" charset="0"/>
              </a:rPr>
              <a:t>Задача педагогов и родителей – научить ребенка справляться с различными задачами, создав у него установку: «Ты можешь это сделать».</a:t>
            </a:r>
            <a:r>
              <a:rPr lang="ru-RU" dirty="0"/>
              <a:t> </a:t>
            </a:r>
            <a:endParaRPr lang="ru-RU" dirty="0" smtClean="0"/>
          </a:p>
          <a:p>
            <a:endParaRPr lang="ru-RU" dirty="0" smtClean="0"/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Подбадривать, хвалить детей за то, что они делают хорошо. Повышайте их уверенность в себе. Чем больше ребенок боится неудачи, тем более вероятность допущения ошибок.</a:t>
            </a:r>
            <a:endParaRPr lang="ru-RU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428596" y="214290"/>
            <a:ext cx="821536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85729"/>
            <a:ext cx="8572560" cy="6143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Чем родители могут помочь ребенку в сложный период подготовки и сдачи ОГЭ?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собрать информацию о процессе проведения экзамена, чтобы экзамен не был ни для вас, ни для вашего ребенка ситуацией неопределенности;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проявлять понимание и любовь, оказывать поддержку и верить в силы ребенка;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откажитесь от упреков, доверяя ребенку;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обсудите, какой учебный материал нужно повторить, составьте план подготовки;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вместе определите, «жаворонок» выпускник или «сова». Если «жаворонок»- основная подготовка к экзамену должна приходиться на первую половину дня, если «сова»- то на вечер.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Важно, чтобы выпускник обходился без стимуляторов (кофе, крепкого чая), нервная система перед экзаменом и так на взводе.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428596" y="214290"/>
            <a:ext cx="821536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57166"/>
            <a:ext cx="821537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проведите репетицию письменного экзамена (ОГЭ). Установите продолжительность подобного экзамена (3 или 4 часа), организуйте условия для работы, при которых выпускник не будет отвлекаться. Помогите исправить ошибки и обсудите, почему они возникли.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контролируйте режим подготовки (именно родители помогут эффективно организовать время и распределить силы при подготовке к ОГЭ);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во время подготовки ребенок регулярно должен делать короткие перерывы;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договоритесь с ребенком, что вечером накануне экзамена, он раньше прекратит подготовку, сходит на прогулку и вовремя ляжет спать. Последние 12 часов перед экзаменом должны уйти на подготовку организма, а не на приобретение знаний.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500034" y="285729"/>
            <a:ext cx="78581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Общайтесь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ребенком с доброжелательным выражением лица, позитивным тоном высказываний.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28596" y="1214422"/>
            <a:ext cx="83582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Важны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поддерживающие прикосновения. Психологами установлено, что 4 объятия в день это минимум для выживания ребенка, а для полноценного развития необходимо 12 объятий.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428596" y="2786058"/>
            <a:ext cx="77867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Также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очень важно понять в какой помощи нуждается именно ваш ребёнок. Нужно спросить его об этом: «Как я могу тебе помочь?»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000504"/>
            <a:ext cx="8572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используйте тактику запугивания. Такая тактика не повышает мотивацию, а создает эмоциональные барьеры, которые школьник не может самостоятельно преодолеть. «Хочешь быть дворником, иди, мети улицы?! Ты хоть понимаешь, что мы с отцом (матерью) скоро состаримся, и тебе придется обеспечивать нас?»</a:t>
            </a:r>
            <a:endParaRPr lang="ru-RU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850088" cy="1224136"/>
          </a:xfrm>
        </p:spPr>
        <p:txBody>
          <a:bodyPr/>
          <a:lstStyle/>
          <a:p>
            <a:pPr>
              <a:lnSpc>
                <a:spcPts val="4000"/>
              </a:lnSpc>
            </a:pP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быстрой и эффективной самопомощи в ситуации экзамена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3418" y="1772816"/>
            <a:ext cx="7767736" cy="4896544"/>
          </a:xfrm>
        </p:spPr>
        <p:txBody>
          <a:bodyPr>
            <a:normAutofit/>
          </a:bodyPr>
          <a:lstStyle/>
          <a:p>
            <a:pPr marL="0" lvl="0" indent="457200" algn="ctr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D16349"/>
              </a:buClr>
              <a:buSzPct val="85000"/>
              <a:buNone/>
              <a:defRPr/>
            </a:pPr>
            <a:r>
              <a:rPr lang="ru-RU" sz="2800" b="1" dirty="0">
                <a:solidFill>
                  <a:srgbClr val="00B0F0"/>
                </a:solidFill>
                <a:latin typeface="+mn-lt"/>
              </a:rPr>
              <a:t>Дыхательные техники</a:t>
            </a:r>
          </a:p>
          <a:p>
            <a:pPr marL="0" lvl="0" indent="457200"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D16349"/>
              </a:buClr>
              <a:buSzPct val="85000"/>
              <a:buNone/>
              <a:defRPr/>
            </a:pPr>
            <a:r>
              <a:rPr lang="ru-RU" sz="2000" dirty="0">
                <a:solidFill>
                  <a:prstClr val="black"/>
                </a:solidFill>
                <a:latin typeface="+mn-lt"/>
              </a:rPr>
              <a:t>Все составляющие для успеха в снижении стресса – наше тело, внимание и дыхание – у нам всегда при себе. Мы можем распознать нездоровые признаки дыхания, чтобы их изменить. Меняя частоту и глубину дыхания, мы влияем на тонус мышц и деятельность головного мозга. </a:t>
            </a:r>
          </a:p>
          <a:p>
            <a:pPr marL="0" indent="457200"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D16349"/>
              </a:buClr>
              <a:buSzPct val="85000"/>
              <a:defRPr/>
            </a:pPr>
            <a:r>
              <a:rPr lang="ru-RU" sz="2000" dirty="0">
                <a:solidFill>
                  <a:prstClr val="black"/>
                </a:solidFill>
                <a:latin typeface="+mn-lt"/>
              </a:rPr>
              <a:t>Медленно вдохните (мысленно сосчитав до 6), задержите дыхание на 4 секунды, медленно выдохните (сосчитав до 8). Длинный выдох способствует расслаблению и успокоению.</a:t>
            </a:r>
          </a:p>
          <a:p>
            <a:pPr marL="0" indent="457200"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D16349"/>
              </a:buClr>
              <a:buSzPct val="85000"/>
              <a:defRPr/>
            </a:pPr>
            <a:r>
              <a:rPr lang="ru-RU" sz="2000" dirty="0">
                <a:solidFill>
                  <a:prstClr val="black"/>
                </a:solidFill>
                <a:latin typeface="+mn-lt"/>
              </a:rPr>
              <a:t>Глубоко вздохните, немного задержите дыхание и выдохните с облегчение (не менее 5 раз)</a:t>
            </a:r>
          </a:p>
          <a:p>
            <a:pPr marL="0" indent="457200" algn="just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rgbClr val="D16349"/>
              </a:buClr>
              <a:buSzPct val="85000"/>
              <a:defRPr/>
            </a:pPr>
            <a:r>
              <a:rPr lang="ru-RU" sz="2000" dirty="0">
                <a:solidFill>
                  <a:schemeClr val="tx1"/>
                </a:solidFill>
                <a:latin typeface="+mn-lt"/>
              </a:rPr>
              <a:t>«Расслабление снизу - вверх»: вдох-напряжение, выдох-расслабление. Вдох - напрягите ступни. Выдох расслабьте ступни. Далее икры и выше. Переключите внимание на мышцы, тело, тем самым вы снизите психологическое напряжение.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712" cy="83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21492887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15064" cy="936104"/>
          </a:xfrm>
        </p:spPr>
        <p:txBody>
          <a:bodyPr/>
          <a:lstStyle/>
          <a:p>
            <a:pPr algn="ctr" eaLnBrk="1" hangingPunct="1">
              <a:lnSpc>
                <a:spcPts val="4000"/>
              </a:lnSpc>
              <a:defRPr/>
            </a:pP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Способы снятия напряжения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55576" y="1196752"/>
            <a:ext cx="8064896" cy="5400600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ru-RU" sz="1800" dirty="0">
                <a:solidFill>
                  <a:schemeClr val="tx1"/>
                </a:solidFill>
                <a:latin typeface="+mn-lt"/>
              </a:rPr>
              <a:t>1.  Возьмитесь обеими руками за сиденье стула, на котором сидите, напрягите все мышцы и потянитесь вверх. Досчитайте до шести, опустите руки вдоль туловища и расслабьтесь. </a:t>
            </a:r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ru-RU" sz="1800" dirty="0">
                <a:solidFill>
                  <a:schemeClr val="tx1"/>
                </a:solidFill>
                <a:latin typeface="+mn-lt"/>
              </a:rPr>
              <a:t>2.  Отведите руки за голову и надавите на затылок у основания черепа, одновременно противодействуя этому давлению. </a:t>
            </a:r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ru-RU" sz="1800" dirty="0">
                <a:solidFill>
                  <a:schemeClr val="tx1"/>
                </a:solidFill>
                <a:latin typeface="+mn-lt"/>
              </a:rPr>
              <a:t>3. Помассируйте пальцы рук - от основания до кончиков. Юноши сначала массируют левую руку, а девушки начинают массаж с правой руки. Помассируйте те части тела, которые напряжены. В ситуации экзамена чаще всего - это затылок, плечи, лоб.</a:t>
            </a:r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ru-RU" sz="1800" dirty="0">
                <a:solidFill>
                  <a:schemeClr val="tx1"/>
                </a:solidFill>
                <a:latin typeface="+mn-lt"/>
              </a:rPr>
              <a:t>4.  Использование образов. Если представить только что отрезанную вами дольку лимона, можно почувствовать слюноотделение. Также , чтобы успокоиться на экзамене, прикройте глаза, вспомните место, где вам было уютно, приятно и безопасно со всеми подробностями. Перенеситесь на время туда, когда почувствуете облегчение, возвращайтесь к своей работе.</a:t>
            </a:r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ru-RU" sz="1800">
                <a:solidFill>
                  <a:schemeClr val="tx1"/>
                </a:solidFill>
                <a:latin typeface="+mn-lt"/>
              </a:rPr>
              <a:t>5. </a:t>
            </a:r>
            <a:r>
              <a:rPr lang="ru-RU" sz="1800" dirty="0">
                <a:solidFill>
                  <a:schemeClr val="tx1"/>
                </a:solidFill>
                <a:latin typeface="+mn-lt"/>
              </a:rPr>
              <a:t>Сосредоточьтесь на счёте: начинайте считать до 100. Если сбились, считайте снова. Можете сосредоточиться на любом предмете. Внимательно рассматривайте его, отмечая все детали. </a:t>
            </a:r>
            <a:endParaRPr lang="ru-RU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712" cy="83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18108510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428596" y="642918"/>
            <a:ext cx="800105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Способы снять нервно-психическое напряжение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tabLst>
                <a:tab pos="457200" algn="l"/>
              </a:tabLst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спортивные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занятия;</a:t>
            </a: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контрастный душ;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стирка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белья;</a:t>
            </a: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мытье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посуды;</a:t>
            </a: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скомкать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лист бумаги и выбросить;</a:t>
            </a: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слепить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газеты свое настроение;</a:t>
            </a: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громко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спеть свою любимую песню;</a:t>
            </a: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покричать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 громко, то тихо;</a:t>
            </a: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вдохнуть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глубоко 10 раз;</a:t>
            </a: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погулять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лесу;</a:t>
            </a:r>
          </a:p>
          <a:p>
            <a:pPr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потанцевать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 музыку, причем как спокойную, так и «быструю».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2700" y="0"/>
            <a:ext cx="9156700" cy="6858000"/>
          </a:xfrm>
        </p:spPr>
      </p:pic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928662" y="2071678"/>
            <a:ext cx="73152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помните: самое главное – это снизить напряжение и тревожность ребенка и обеспечить подходящие условия для занятий.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Прямоугольник 3"/>
          <p:cNvSpPr/>
          <p:nvPr/>
        </p:nvSpPr>
        <p:spPr>
          <a:xfrm>
            <a:off x="755576" y="1859340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Стресс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это неспецифическая реакция организма на любое повышенное требование, предъявляемое человеку. 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Экзаменационный стресс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занимает одно из первых мест среди причин, вызывающих психическое напряжение (или перенапряжение) у выпускников.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сдачи экзамена физиологические показатели не сразу возвращаются к норме – для этого обычно требуется несколько дней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692696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Экзаменационный стресс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85852" y="2357431"/>
            <a:ext cx="72152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Объект 3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34187"/>
          </a:xfrm>
        </p:spPr>
      </p:pic>
      <p:sp>
        <p:nvSpPr>
          <p:cNvPr id="4" name="Прямоугольник 3"/>
          <p:cNvSpPr/>
          <p:nvPr/>
        </p:nvSpPr>
        <p:spPr>
          <a:xfrm>
            <a:off x="714348" y="285728"/>
            <a:ext cx="778674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Стресс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это ответная реакция организма на длительное напряжение и/или негативные эмоции. Стресс в небольших количествах способствует активации мозговой деятельности для поиска выхода из сложившихся обстоятельств. Но регулярное пребывание в стрессе снижает иммунитет и даже может закончиться госпитализацией.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2071678"/>
            <a:ext cx="29252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распознать стресс?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2428869"/>
            <a:ext cx="77867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Человек постоянно подавлен, раздражителен.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2857496"/>
            <a:ext cx="70009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Страдает бессонницей, либо снятся постоянно кошмары.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3286124"/>
            <a:ext cx="65008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проходит чувство усталости, даже после сна.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3714752"/>
            <a:ext cx="45110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может сосредоточиться на уроках.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4143380"/>
            <a:ext cx="44108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Появляется слезливость, пессимизм.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4714884"/>
            <a:ext cx="8001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Стрессоустойчивость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это свойство личности, включающее в себя эмоциональный, волевой и интеллектуальный компоненты, обеспечивающие оптимальное достижение цели без вреда для здоровья человека, степень раздражительности, нервозности, вспыльчивости и способности контролировать эти качества.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642910" y="285728"/>
            <a:ext cx="81439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Диагностика стрессоустойчивости выпускников 9 классов по методике Пономаренко Л. П., Белоусова Р. В.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285861"/>
            <a:ext cx="85011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диагностике по стрессоустойчивости приняло участие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101 выпускник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 классов.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1857364"/>
          <a:ext cx="3286148" cy="4531170"/>
        </p:xfrm>
        <a:graphic>
          <a:graphicData uri="http://schemas.openxmlformats.org/drawingml/2006/table">
            <a:tbl>
              <a:tblPr/>
              <a:tblGrid>
                <a:gridCol w="2071702"/>
                <a:gridCol w="1214446"/>
              </a:tblGrid>
              <a:tr h="477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Уровень стрессоустойчивости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 классы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2021-2022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уч.год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1 - очень низкий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2 - низкий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3 - ниже среднего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4 - чуть ниже среднего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5 - средний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6 - чуть выше среднего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7 - выше среднего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8 - высокий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9 - очень высокий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человек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3857620" y="1785926"/>
          <a:ext cx="5143536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428596" y="260350"/>
            <a:ext cx="821536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714356"/>
            <a:ext cx="8001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результатам диагностики основная (превалирующая) группа обучающихся 9-х классов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73 человека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(4-7 уровни стрессоустойчивости) принадлежит к наиболее распространенной группе людей, выходящих из себя только в случае крайне неблагоприятных обстоятельств.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3357562"/>
            <a:ext cx="8286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Вторая группа выпускников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26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человек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(8-9 уровни стрессоустойчивости) – реалистичные молодые люди, адекватно воспринимающие все реалии окружающего мира, что помогает им активно сопротивляться стрессу.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428596" y="1397861"/>
            <a:ext cx="817585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сегодняшний день довольно популярна трехчастная модель психологической готовности к ГИА</a:t>
            </a:r>
          </a:p>
          <a:p>
            <a:pPr marL="457200" indent="-457200" algn="just">
              <a:buAutoNum type="arabicParenR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Когнитивный компонент (познавательный):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определенный объем и степень упорядоченности знаний обучающегося, особенности познавательных процессов (внимания, памяти, мышления), а также адекватная оценка своих возможностей, уровня знаний, умение применять разные стратегии решения задач.</a:t>
            </a:r>
          </a:p>
          <a:p>
            <a:pPr marL="457200" indent="-457200" algn="just">
              <a:buAutoNum type="arabicParenR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Эмоциональный: отношение к экзаменам,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индивидуальные особенности эмоционально-волевой сферы, стрессоустойчивость,    саморегуляция и самоконтроль</a:t>
            </a:r>
          </a:p>
          <a:p>
            <a:pPr marL="457200" indent="-457200" algn="just">
              <a:buAutoNum type="arabicParenR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Поведенческий (процессуальный):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знание 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понимание старшеклассником требований к поведению на экзамене, знание процедуры ОГЭ, навыки заполнения бланков и т.п.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76673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Структура психологической готовности к ГИА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428596" y="260350"/>
            <a:ext cx="821536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428604"/>
            <a:ext cx="87154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Почему выпускники так волнуются перед ОГЭ?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сомневаются в полноте и прочности своих знаний;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сомневаются в собственных способностях: умении логически мыслить, анализировать, концентрировать и распределять внимание;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испытывают страх перед экзаменом в силу личностных особенностей: тревожности, неуверенности в себе;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боятся неопределенной, незнакомой ситуации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испытывают повышенную ответственность перед родителями и школой.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428596" y="3043575"/>
            <a:ext cx="80010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tabLst>
                <a:tab pos="457200" algn="l"/>
              </a:tabLst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098" y="1670050"/>
            <a:ext cx="7531326" cy="449525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35696" y="620688"/>
            <a:ext cx="5760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Динамика развития стресса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3474" y="404664"/>
            <a:ext cx="7553325" cy="1152128"/>
          </a:xfrm>
        </p:spPr>
        <p:txBody>
          <a:bodyPr>
            <a:noAutofit/>
          </a:bodyPr>
          <a:lstStyle/>
          <a:p>
            <a:pPr>
              <a:lnSpc>
                <a:spcPts val="4500"/>
              </a:lnSpc>
            </a:pPr>
            <a:r>
              <a:rPr lang="ru-RU" sz="3600" b="1" dirty="0"/>
              <a:t>Симптомы экзаменационного стресса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208912" cy="5040560"/>
          </a:xfr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ru-RU" b="1" dirty="0">
              <a:solidFill>
                <a:srgbClr val="00B0F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ru-RU" dirty="0">
                <a:solidFill>
                  <a:schemeClr val="tx1"/>
                </a:solidFill>
              </a:rPr>
              <a:t>негативная реакция на любые напоминания об экзаменах со стороны взрослых, жалость к себе;</a:t>
            </a:r>
          </a:p>
          <a:p>
            <a:pPr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ru-RU" dirty="0">
                <a:solidFill>
                  <a:schemeClr val="tx1"/>
                </a:solidFill>
              </a:rPr>
              <a:t>вовлечение одноклассников в тревожные разговоры о предстоящих экзаменах;</a:t>
            </a:r>
          </a:p>
          <a:p>
            <a:pPr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ru-RU" dirty="0">
                <a:solidFill>
                  <a:schemeClr val="tx1"/>
                </a:solidFill>
              </a:rPr>
              <a:t>ухудшение внимания; рассеянность, отвлекаемость;</a:t>
            </a:r>
          </a:p>
          <a:p>
            <a:pPr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ru-RU" dirty="0">
                <a:solidFill>
                  <a:schemeClr val="tx1"/>
                </a:solidFill>
              </a:rPr>
              <a:t>нарушения речи (запинки, повторы, заикание);</a:t>
            </a:r>
          </a:p>
          <a:p>
            <a:pPr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ru-RU" dirty="0">
                <a:solidFill>
                  <a:schemeClr val="tx1"/>
                </a:solidFill>
              </a:rPr>
              <a:t>мышечное напряжение;</a:t>
            </a:r>
          </a:p>
          <a:p>
            <a:pPr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ru-RU" dirty="0">
                <a:solidFill>
                  <a:schemeClr val="tx1"/>
                </a:solidFill>
              </a:rPr>
              <a:t>потеря чувства юмора;</a:t>
            </a:r>
          </a:p>
          <a:p>
            <a:pPr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ru-RU" dirty="0">
                <a:solidFill>
                  <a:schemeClr val="tx1"/>
                </a:solidFill>
              </a:rPr>
              <a:t>увеличение употребления кофе и других тонизирующих напитков;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изменения пищевого поведения;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головные или желудочные боли, тошнота;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снижение продуктивности подготовки при увеличении времени на нее;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ухудшение сна (тревожные сны, кошмары);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появление страха перед будущим;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>
                <a:solidFill>
                  <a:srgbClr val="0070C0"/>
                </a:solidFill>
              </a:rPr>
              <a:t>чувство тревожного ожидания неудачи, сопровождающееся торможением учебной деятельности или её нарушением.</a:t>
            </a:r>
          </a:p>
        </p:txBody>
      </p:sp>
    </p:spTree>
    <p:extLst>
      <p:ext uri="{BB962C8B-B14F-4D97-AF65-F5344CB8AC3E}">
        <p14:creationId xmlns="" xmlns:p14="http://schemas.microsoft.com/office/powerpoint/2010/main" val="3614338541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книга-1" id="{D997EDE5-2E92-41D3-A031-7C53EA0AF529}" vid="{10E258B3-77F2-4FE9-99FF-98BCCD4663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</TotalTime>
  <Words>1368</Words>
  <Application>Microsoft Office PowerPoint</Application>
  <PresentationFormat>Экран (4:3)</PresentationFormat>
  <Paragraphs>126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Роль родителей в психологической подготовке выпускников к сдаче ОГЭ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Симптомы экзаменационного стресса</vt:lpstr>
      <vt:lpstr>Профилактика экзаменационного стресса</vt:lpstr>
      <vt:lpstr>Слайд 11</vt:lpstr>
      <vt:lpstr>Чем родители могут помочь своему ребенку при подготовке к экзаменам? </vt:lpstr>
      <vt:lpstr>Слайд 13</vt:lpstr>
      <vt:lpstr>Слайд 14</vt:lpstr>
      <vt:lpstr>Слайд 15</vt:lpstr>
      <vt:lpstr>Методы быстрой и эффективной самопомощи в ситуации экзамена</vt:lpstr>
      <vt:lpstr>Способы снятия напряжения</vt:lpstr>
      <vt:lpstr>Слайд 18</vt:lpstr>
      <vt:lpstr>Слайд 19</vt:lpstr>
      <vt:lpstr>Слайд 20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СВЕТЛО-ЗЕЛЁНЫЙ  ШАБЛОН ДЛЯ ПРЕЗЕНТАЦИИ</dc:title>
  <dc:creator>МАОУ</dc:creator>
  <cp:lastModifiedBy>UCENIK_2</cp:lastModifiedBy>
  <cp:revision>22</cp:revision>
  <dcterms:created xsi:type="dcterms:W3CDTF">2015-06-18T12:59:57Z</dcterms:created>
  <dcterms:modified xsi:type="dcterms:W3CDTF">2022-04-12T04:10:05Z</dcterms:modified>
</cp:coreProperties>
</file>