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6" r:id="rId5"/>
    <p:sldId id="259" r:id="rId6"/>
    <p:sldId id="260" r:id="rId7"/>
    <p:sldId id="261" r:id="rId8"/>
    <p:sldId id="265" r:id="rId9"/>
    <p:sldId id="262" r:id="rId10"/>
    <p:sldId id="271" r:id="rId11"/>
    <p:sldId id="263" r:id="rId12"/>
    <p:sldId id="267" r:id="rId13"/>
    <p:sldId id="264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6103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392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02.04.2022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02.04.2022</a:t>
            </a:fld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02.04.2022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02.04.2022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02.04.2022</a:t>
            </a:fld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02.04.2022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02.04.2022</a:t>
            </a:fld>
            <a:endParaRPr lang="ru-RU" dirty="0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02.04.2022</a:t>
            </a:fld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02.04.2022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em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14480" y="357166"/>
            <a:ext cx="7886728" cy="3143272"/>
          </a:xfrm>
        </p:spPr>
        <p:txBody>
          <a:bodyPr>
            <a:normAutofit/>
          </a:bodyPr>
          <a:lstStyle/>
          <a:p>
            <a:r>
              <a:rPr lang="en-US" dirty="0" smtClean="0"/>
              <a:t>STEM </a:t>
            </a:r>
            <a:r>
              <a:rPr lang="ru-RU" dirty="0" smtClean="0"/>
              <a:t>технология в логопедии: </a:t>
            </a:r>
            <a:r>
              <a:rPr lang="ru-RU" dirty="0" err="1" smtClean="0"/>
              <a:t>ЛЕГО-конструирование</a:t>
            </a:r>
            <a:r>
              <a:rPr lang="ru-RU" dirty="0" smtClean="0"/>
              <a:t> как средство развития и коррекции речи детей дошкольного возраста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14546" y="5072074"/>
            <a:ext cx="6172200" cy="1371600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Подготовила:</a:t>
            </a:r>
          </a:p>
          <a:p>
            <a:r>
              <a:rPr lang="ru-RU" dirty="0" smtClean="0"/>
              <a:t>Учитель-логопед </a:t>
            </a:r>
          </a:p>
          <a:p>
            <a:r>
              <a:rPr lang="ru-RU" dirty="0" smtClean="0"/>
              <a:t>МДОУ «Детский сад № 8 «Светлячок» г. Алушты</a:t>
            </a:r>
          </a:p>
          <a:p>
            <a:r>
              <a:rPr lang="ru-RU" smtClean="0"/>
              <a:t>Воропаева  </a:t>
            </a:r>
            <a:r>
              <a:rPr lang="ru-RU" dirty="0" smtClean="0"/>
              <a:t>Юлия Романовна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0"/>
            <a:ext cx="8258204" cy="6473952"/>
          </a:xfrm>
        </p:spPr>
        <p:txBody>
          <a:bodyPr>
            <a:normAutofit fontScale="85000" lnSpcReduction="20000"/>
          </a:bodyPr>
          <a:lstStyle/>
          <a:p>
            <a:pPr algn="ctr">
              <a:buNone/>
            </a:pPr>
            <a:r>
              <a:rPr lang="ru-RU" b="1" i="1" dirty="0" smtClean="0"/>
              <a:t>«Произнеси звук кратко и протяжно»</a:t>
            </a:r>
            <a:endParaRPr lang="ru-RU" b="1" dirty="0" smtClean="0"/>
          </a:p>
          <a:p>
            <a:pPr>
              <a:buNone/>
            </a:pPr>
            <a:r>
              <a:rPr lang="ru-RU" sz="2100" i="1" dirty="0" smtClean="0"/>
              <a:t>Задания приведены на примере звука [С].</a:t>
            </a:r>
            <a:endParaRPr lang="ru-RU" sz="2100" dirty="0" smtClean="0"/>
          </a:p>
          <a:p>
            <a:pPr>
              <a:buNone/>
            </a:pPr>
            <a:r>
              <a:rPr lang="ru-RU" sz="2100" u="sng" dirty="0" smtClean="0"/>
              <a:t>Предварительная работа</a:t>
            </a:r>
            <a:r>
              <a:rPr lang="ru-RU" sz="2100" dirty="0" smtClean="0"/>
              <a:t>: выложить на плато детали конструктора, чередуя короткие и длинные элементы.</a:t>
            </a:r>
          </a:p>
          <a:p>
            <a:pPr>
              <a:buNone/>
            </a:pPr>
            <a:r>
              <a:rPr lang="ru-RU" sz="2100" u="sng" dirty="0" smtClean="0"/>
              <a:t>Логопед</a:t>
            </a:r>
            <a:r>
              <a:rPr lang="ru-RU" sz="2100" dirty="0" smtClean="0"/>
              <a:t>:</a:t>
            </a:r>
          </a:p>
          <a:p>
            <a:pPr>
              <a:buNone/>
            </a:pPr>
            <a:r>
              <a:rPr lang="ru-RU" sz="2100" dirty="0" smtClean="0"/>
              <a:t>«Послушайте, как звучит </a:t>
            </a:r>
            <a:r>
              <a:rPr lang="ru-RU" sz="2100" u="sng" dirty="0" smtClean="0"/>
              <a:t>насос</a:t>
            </a:r>
            <a:r>
              <a:rPr lang="ru-RU" sz="2100" dirty="0" smtClean="0"/>
              <a:t>: </a:t>
            </a:r>
            <a:r>
              <a:rPr lang="ru-RU" sz="2100" i="1" dirty="0" smtClean="0"/>
              <a:t>«</a:t>
            </a:r>
            <a:r>
              <a:rPr lang="ru-RU" sz="2100" i="1" dirty="0" err="1" smtClean="0"/>
              <a:t>с-с-с</a:t>
            </a:r>
            <a:r>
              <a:rPr lang="ru-RU" sz="2100" i="1" dirty="0" smtClean="0"/>
              <a:t>»</a:t>
            </a:r>
            <a:r>
              <a:rPr lang="ru-RU" sz="2100" dirty="0" smtClean="0"/>
              <a:t>. Он может издавать протяжный </a:t>
            </a:r>
            <a:r>
              <a:rPr lang="ru-RU" sz="2100" u="sng" dirty="0" smtClean="0"/>
              <a:t>звук</a:t>
            </a:r>
            <a:r>
              <a:rPr lang="ru-RU" sz="2100" dirty="0" smtClean="0"/>
              <a:t>: </a:t>
            </a:r>
            <a:r>
              <a:rPr lang="ru-RU" sz="2100" i="1" dirty="0" smtClean="0"/>
              <a:t>«</a:t>
            </a:r>
            <a:r>
              <a:rPr lang="ru-RU" sz="2100" i="1" dirty="0" err="1" smtClean="0"/>
              <a:t>с-с-с-с</a:t>
            </a:r>
            <a:r>
              <a:rPr lang="ru-RU" sz="2100" i="1" dirty="0" smtClean="0"/>
              <a:t>»</a:t>
            </a:r>
            <a:r>
              <a:rPr lang="ru-RU" sz="2100" dirty="0" smtClean="0"/>
              <a:t> и краткий </a:t>
            </a:r>
            <a:r>
              <a:rPr lang="ru-RU" sz="2100" u="sng" dirty="0" smtClean="0"/>
              <a:t>звук</a:t>
            </a:r>
            <a:r>
              <a:rPr lang="ru-RU" sz="2100" dirty="0" smtClean="0"/>
              <a:t>: </a:t>
            </a:r>
            <a:r>
              <a:rPr lang="ru-RU" sz="2100" i="1" dirty="0" smtClean="0"/>
              <a:t>«с»</a:t>
            </a:r>
            <a:r>
              <a:rPr lang="ru-RU" sz="2100" dirty="0" smtClean="0"/>
              <a:t>. Давайте поиграем. Мы с вами превратимся в насосы и начнем работу. Работать будем по очереди, по схеме, которую мы выложили на плато.»</a:t>
            </a:r>
          </a:p>
          <a:p>
            <a:pPr>
              <a:buNone/>
            </a:pPr>
            <a:r>
              <a:rPr lang="ru-RU" sz="2100" dirty="0" smtClean="0"/>
              <a:t>Далее </a:t>
            </a:r>
            <a:r>
              <a:rPr lang="ru-RU" sz="2100" dirty="0" err="1" smtClean="0"/>
              <a:t>логопедпредлагает</a:t>
            </a:r>
            <a:r>
              <a:rPr lang="ru-RU" sz="2100" dirty="0" smtClean="0"/>
              <a:t> названному ребенку указать пальцем на первый выложенный на плато элемент конструктора и произнести звук [С]. Если элемент длинный – звук произносится протяжно, если короткий – кратко.</a:t>
            </a:r>
          </a:p>
          <a:p>
            <a:pPr algn="ctr">
              <a:buNone/>
            </a:pPr>
            <a:r>
              <a:rPr lang="ru-RU" sz="2100" b="1" i="1" dirty="0" smtClean="0"/>
              <a:t>«Продолжи узор и произнеси слоги»</a:t>
            </a:r>
            <a:endParaRPr lang="ru-RU" sz="2100" b="1" dirty="0" smtClean="0"/>
          </a:p>
          <a:p>
            <a:pPr>
              <a:buNone/>
            </a:pPr>
            <a:r>
              <a:rPr lang="ru-RU" sz="2100" u="sng" dirty="0" smtClean="0"/>
              <a:t>Предварительная работа</a:t>
            </a:r>
            <a:r>
              <a:rPr lang="ru-RU" sz="2100" dirty="0" smtClean="0"/>
              <a:t>: выложить на плато ряд из красного, желтого и зеленого элементов.</a:t>
            </a:r>
          </a:p>
          <a:p>
            <a:pPr>
              <a:buNone/>
            </a:pPr>
            <a:r>
              <a:rPr lang="ru-RU" sz="2100" u="sng" dirty="0" smtClean="0"/>
              <a:t>Логопед </a:t>
            </a:r>
            <a:r>
              <a:rPr lang="ru-RU" sz="2100" dirty="0" smtClean="0"/>
              <a:t>:</a:t>
            </a:r>
          </a:p>
          <a:p>
            <a:pPr>
              <a:buNone/>
            </a:pPr>
            <a:r>
              <a:rPr lang="ru-RU" sz="2100" dirty="0" smtClean="0"/>
              <a:t>«Вы уже знаете, что наш веселый насос любит разные песенки. Но иногда он путает слова этих песенок. Давайте ему поможем. Договоримся, что красная деталь – это слог </a:t>
            </a:r>
            <a:r>
              <a:rPr lang="ru-RU" sz="2100" i="1" dirty="0" smtClean="0"/>
              <a:t>«СА»</a:t>
            </a:r>
            <a:r>
              <a:rPr lang="ru-RU" sz="2100" dirty="0" smtClean="0"/>
              <a:t>, желтая – слог </a:t>
            </a:r>
            <a:r>
              <a:rPr lang="ru-RU" sz="2100" i="1" dirty="0" smtClean="0"/>
              <a:t>«СО»</a:t>
            </a:r>
            <a:r>
              <a:rPr lang="ru-RU" sz="2100" dirty="0" smtClean="0"/>
              <a:t>, зеленая – слог </a:t>
            </a:r>
            <a:r>
              <a:rPr lang="ru-RU" sz="2100" i="1" dirty="0" smtClean="0"/>
              <a:t>«СУ»</a:t>
            </a:r>
            <a:r>
              <a:rPr lang="ru-RU" sz="2100" dirty="0" smtClean="0"/>
              <a:t>. Постарайтесь не перепутать и пропеть песенку правильно».</a:t>
            </a:r>
          </a:p>
          <a:p>
            <a:pPr>
              <a:buNone/>
            </a:pPr>
            <a:r>
              <a:rPr lang="ru-RU" sz="2100" dirty="0" smtClean="0"/>
              <a:t>Логопед просит ребенка указывать пальчиком на элементы ряда и произносить слоги в зависимости от его цвета.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txBody>
          <a:bodyPr>
            <a:no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ru-RU" sz="1600" b="1" dirty="0" smtClean="0"/>
              <a:t>Игра «Составь схему»</a:t>
            </a:r>
            <a:endParaRPr lang="ru-RU" sz="1600" dirty="0" smtClean="0"/>
          </a:p>
          <a:p>
            <a:pPr>
              <a:spcBef>
                <a:spcPts val="0"/>
              </a:spcBef>
              <a:buNone/>
            </a:pPr>
            <a:r>
              <a:rPr lang="ru-RU" sz="1600" b="1" dirty="0" smtClean="0"/>
              <a:t>Цели:</a:t>
            </a:r>
            <a:endParaRPr lang="ru-RU" sz="1600" dirty="0" smtClean="0"/>
          </a:p>
          <a:p>
            <a:pPr fontAlgn="base">
              <a:spcBef>
                <a:spcPts val="0"/>
              </a:spcBef>
              <a:buNone/>
            </a:pPr>
            <a:r>
              <a:rPr lang="ru-RU" sz="1600" dirty="0" smtClean="0"/>
              <a:t>Совершенствование навыков звукового анализа слогов, слов (выделять звуки в слове, давать им характеристику, различать на слух и по артикуляции гласные, твердые и мягкие согласные, продолжать знакомить с условным обозначением гласных, твердых и мягких согласных)</a:t>
            </a:r>
          </a:p>
          <a:p>
            <a:pPr fontAlgn="base">
              <a:spcBef>
                <a:spcPts val="0"/>
              </a:spcBef>
              <a:buNone/>
            </a:pPr>
            <a:r>
              <a:rPr lang="ru-RU" sz="1600" dirty="0" smtClean="0"/>
              <a:t>Развитие фонематических представлений</a:t>
            </a:r>
          </a:p>
          <a:p>
            <a:pPr fontAlgn="base">
              <a:spcBef>
                <a:spcPts val="0"/>
              </a:spcBef>
              <a:buNone/>
            </a:pPr>
            <a:r>
              <a:rPr lang="ru-RU" sz="1600" dirty="0" smtClean="0"/>
              <a:t>Развитие зрительного восприятия</a:t>
            </a:r>
          </a:p>
          <a:p>
            <a:pPr fontAlgn="base">
              <a:spcBef>
                <a:spcPts val="0"/>
              </a:spcBef>
              <a:buNone/>
            </a:pPr>
            <a:r>
              <a:rPr lang="ru-RU" sz="1600" dirty="0" smtClean="0"/>
              <a:t>Развитие мелкой моторики пальцев рук</a:t>
            </a:r>
          </a:p>
          <a:p>
            <a:pPr>
              <a:spcBef>
                <a:spcPts val="0"/>
              </a:spcBef>
              <a:buNone/>
            </a:pPr>
            <a:r>
              <a:rPr lang="ru-RU" sz="1600" b="1" dirty="0" smtClean="0"/>
              <a:t>Материал:</a:t>
            </a:r>
            <a:r>
              <a:rPr lang="ru-RU" sz="1600" dirty="0" smtClean="0"/>
              <a:t> детали </a:t>
            </a:r>
            <a:r>
              <a:rPr lang="ru-RU" sz="1600" dirty="0" err="1" smtClean="0"/>
              <a:t>лего</a:t>
            </a:r>
            <a:r>
              <a:rPr lang="ru-RU" sz="1600" dirty="0" smtClean="0"/>
              <a:t> - синий, красный, зеленый,</a:t>
            </a:r>
          </a:p>
          <a:p>
            <a:pPr>
              <a:spcBef>
                <a:spcPts val="0"/>
              </a:spcBef>
              <a:buNone/>
            </a:pPr>
            <a:r>
              <a:rPr lang="ru-RU" sz="1600" dirty="0" smtClean="0"/>
              <a:t> игровое поле, карточки со слогами, словами.</a:t>
            </a:r>
          </a:p>
          <a:p>
            <a:pPr>
              <a:spcBef>
                <a:spcPts val="0"/>
              </a:spcBef>
              <a:buNone/>
            </a:pPr>
            <a:r>
              <a:rPr lang="ru-RU" sz="1600" b="1" dirty="0" smtClean="0"/>
              <a:t>Ход игры</a:t>
            </a:r>
            <a:endParaRPr lang="ru-RU" sz="1600" dirty="0" smtClean="0"/>
          </a:p>
          <a:p>
            <a:pPr>
              <a:spcBef>
                <a:spcPts val="0"/>
              </a:spcBef>
              <a:buNone/>
            </a:pPr>
            <a:r>
              <a:rPr lang="ru-RU" sz="1600" dirty="0" smtClean="0"/>
              <a:t>Игрокам 1-2 человека предлагается составить </a:t>
            </a:r>
          </a:p>
          <a:p>
            <a:pPr>
              <a:spcBef>
                <a:spcPts val="0"/>
              </a:spcBef>
              <a:buNone/>
            </a:pPr>
            <a:r>
              <a:rPr lang="ru-RU" sz="1600" dirty="0" smtClean="0"/>
              <a:t>звуковую схему слогов, слов, определить количество</a:t>
            </a:r>
          </a:p>
          <a:p>
            <a:pPr>
              <a:spcBef>
                <a:spcPts val="0"/>
              </a:spcBef>
              <a:buNone/>
            </a:pPr>
            <a:r>
              <a:rPr lang="ru-RU" sz="1600" dirty="0" smtClean="0"/>
              <a:t> звуков в словах, дать им характеристику.</a:t>
            </a:r>
          </a:p>
          <a:p>
            <a:pPr algn="ctr">
              <a:spcBef>
                <a:spcPts val="0"/>
              </a:spcBef>
              <a:buNone/>
            </a:pPr>
            <a:endParaRPr lang="ru-RU" sz="1600" b="1" dirty="0" smtClean="0"/>
          </a:p>
          <a:p>
            <a:pPr algn="ctr">
              <a:spcBef>
                <a:spcPts val="0"/>
              </a:spcBef>
              <a:buNone/>
            </a:pPr>
            <a:endParaRPr lang="ru-RU" sz="1600" b="1" dirty="0" smtClean="0"/>
          </a:p>
          <a:p>
            <a:pPr algn="ctr">
              <a:spcBef>
                <a:spcPts val="0"/>
              </a:spcBef>
              <a:buNone/>
            </a:pPr>
            <a:r>
              <a:rPr lang="ru-RU" sz="1600" b="1" dirty="0" smtClean="0"/>
              <a:t>«Подбери слова к схемам»</a:t>
            </a:r>
          </a:p>
          <a:p>
            <a:pPr>
              <a:spcBef>
                <a:spcPts val="0"/>
              </a:spcBef>
              <a:buNone/>
            </a:pPr>
            <a:r>
              <a:rPr lang="ru-RU" sz="1600" u="sng" dirty="0" smtClean="0"/>
              <a:t>Предварительная работа</a:t>
            </a:r>
            <a:r>
              <a:rPr lang="ru-RU" sz="1600" dirty="0" smtClean="0"/>
              <a:t>: выложить на плато два горизонтальных ряда одинаковых </a:t>
            </a:r>
            <a:r>
              <a:rPr lang="ru-RU" sz="1600" u="sng" dirty="0" smtClean="0"/>
              <a:t>деталей</a:t>
            </a:r>
            <a:r>
              <a:rPr lang="ru-RU" sz="1600" dirty="0" smtClean="0"/>
              <a:t>: первый ряд – из трех элементов, второй ряд – из четырех элементов.</a:t>
            </a:r>
          </a:p>
          <a:p>
            <a:pPr>
              <a:spcBef>
                <a:spcPts val="0"/>
              </a:spcBef>
              <a:buNone/>
            </a:pPr>
            <a:r>
              <a:rPr lang="ru-RU" sz="1600" u="sng" dirty="0" smtClean="0"/>
              <a:t>Логопед:</a:t>
            </a:r>
            <a:r>
              <a:rPr lang="ru-RU" sz="1600" dirty="0" smtClean="0"/>
              <a:t>«Каждое слово состоит из определенного количества звуков. Левый ряд деталей на ваших плато – это схема слова, состоящего из трех звуков. Правый ряд – схема слова из четырех звуков».</a:t>
            </a:r>
          </a:p>
          <a:p>
            <a:pPr>
              <a:spcBef>
                <a:spcPts val="0"/>
              </a:spcBef>
              <a:buNone/>
            </a:pPr>
            <a:r>
              <a:rPr lang="ru-RU" sz="1600" dirty="0" smtClean="0"/>
              <a:t>Логопед показывает детям картинку, название которой состоит из трех звуков, произносит название картинки. Просит детей посчитать количество звуков в слове и определить подходящую схему. То же с картинками, в названиях которых четыре звука.</a:t>
            </a:r>
          </a:p>
        </p:txBody>
      </p:sp>
      <p:pic>
        <p:nvPicPr>
          <p:cNvPr id="6146" name="Picture 2" descr="Использование различных видов конструкторов в работе логопеда |  Интерактивное образовани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86380" y="1428736"/>
            <a:ext cx="3524275" cy="264320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14282" y="214290"/>
            <a:ext cx="8929718" cy="6643710"/>
          </a:xfrm>
        </p:spPr>
        <p:txBody>
          <a:bodyPr>
            <a:normAutofit fontScale="40000" lnSpcReduction="20000"/>
          </a:bodyPr>
          <a:lstStyle/>
          <a:p>
            <a:pPr algn="ctr">
              <a:buNone/>
            </a:pPr>
            <a:r>
              <a:rPr lang="ru-RU" sz="4000" b="1" dirty="0" smtClean="0"/>
              <a:t>Игра «Собери урожай»</a:t>
            </a:r>
            <a:endParaRPr lang="ru-RU" sz="4000" dirty="0" smtClean="0"/>
          </a:p>
          <a:p>
            <a:pPr>
              <a:buNone/>
            </a:pPr>
            <a:r>
              <a:rPr lang="ru-RU" sz="3600" b="1" dirty="0" smtClean="0"/>
              <a:t>Цели:</a:t>
            </a:r>
            <a:endParaRPr lang="ru-RU" sz="3600" dirty="0" smtClean="0"/>
          </a:p>
          <a:p>
            <a:pPr fontAlgn="base">
              <a:buNone/>
            </a:pPr>
            <a:r>
              <a:rPr lang="ru-RU" sz="3600" dirty="0" smtClean="0"/>
              <a:t>Согласование прилагательных с существительными</a:t>
            </a:r>
          </a:p>
          <a:p>
            <a:pPr fontAlgn="base">
              <a:buNone/>
            </a:pPr>
            <a:r>
              <a:rPr lang="ru-RU" sz="3600" dirty="0" smtClean="0"/>
              <a:t>Развитие умения согласовывать существительные с числительными ОДИН, ОДНА, ОДНО </a:t>
            </a:r>
          </a:p>
          <a:p>
            <a:pPr fontAlgn="base">
              <a:buNone/>
            </a:pPr>
            <a:r>
              <a:rPr lang="ru-RU" sz="3600" dirty="0" smtClean="0"/>
              <a:t>Развитие связной речи, составление описательного </a:t>
            </a:r>
            <a:r>
              <a:rPr lang="ru-RU" sz="3600" b="1" dirty="0" smtClean="0"/>
              <a:t> </a:t>
            </a:r>
            <a:r>
              <a:rPr lang="ru-RU" sz="3600" dirty="0" smtClean="0"/>
              <a:t>рассказа о фруктах</a:t>
            </a:r>
            <a:r>
              <a:rPr lang="ru-RU" sz="3600" b="1" dirty="0" smtClean="0"/>
              <a:t>.</a:t>
            </a:r>
            <a:endParaRPr lang="ru-RU" sz="3600" dirty="0" smtClean="0"/>
          </a:p>
          <a:p>
            <a:pPr fontAlgn="base">
              <a:buNone/>
            </a:pPr>
            <a:r>
              <a:rPr lang="ru-RU" sz="3600" dirty="0" smtClean="0"/>
              <a:t>Образование относительных прилагательных</a:t>
            </a:r>
          </a:p>
          <a:p>
            <a:pPr fontAlgn="base">
              <a:buNone/>
            </a:pPr>
            <a:r>
              <a:rPr lang="ru-RU" sz="3600" dirty="0" smtClean="0"/>
              <a:t>Развитие зрительного восприятия</a:t>
            </a:r>
          </a:p>
          <a:p>
            <a:pPr fontAlgn="base">
              <a:buNone/>
            </a:pPr>
            <a:r>
              <a:rPr lang="ru-RU" sz="3600" dirty="0" smtClean="0"/>
              <a:t>Развитие мелкой моторики пальцев рук</a:t>
            </a:r>
          </a:p>
          <a:p>
            <a:pPr>
              <a:buNone/>
            </a:pPr>
            <a:r>
              <a:rPr lang="ru-RU" sz="3600" b="1" dirty="0" smtClean="0"/>
              <a:t>Материал:</a:t>
            </a:r>
            <a:r>
              <a:rPr lang="ru-RU" sz="3600" dirty="0" smtClean="0"/>
              <a:t> конструктор </a:t>
            </a:r>
            <a:r>
              <a:rPr lang="ru-RU" sz="3600" dirty="0" err="1" smtClean="0"/>
              <a:t>лего</a:t>
            </a:r>
            <a:r>
              <a:rPr lang="ru-RU" sz="3600" dirty="0" smtClean="0"/>
              <a:t>, схемы собирания- яблоко, груша, банан и т.д..</a:t>
            </a:r>
          </a:p>
          <a:p>
            <a:pPr algn="ctr">
              <a:buNone/>
            </a:pPr>
            <a:r>
              <a:rPr lang="ru-RU" sz="3600" b="1" dirty="0" smtClean="0"/>
              <a:t>Ход игры</a:t>
            </a:r>
            <a:endParaRPr lang="ru-RU" sz="3600" dirty="0" smtClean="0"/>
          </a:p>
          <a:p>
            <a:pPr fontAlgn="base">
              <a:buNone/>
            </a:pPr>
            <a:r>
              <a:rPr lang="ru-RU" sz="3600" dirty="0" smtClean="0"/>
              <a:t>Игроку по предложенной схеме необходимо собрать фрукты.</a:t>
            </a:r>
          </a:p>
          <a:p>
            <a:pPr fontAlgn="base">
              <a:buNone/>
            </a:pPr>
            <a:r>
              <a:rPr lang="ru-RU" sz="3600" dirty="0" smtClean="0"/>
              <a:t>Назвать одним словом.</a:t>
            </a:r>
          </a:p>
          <a:p>
            <a:pPr fontAlgn="base">
              <a:buNone/>
            </a:pPr>
            <a:r>
              <a:rPr lang="ru-RU" sz="3600" dirty="0" smtClean="0"/>
              <a:t>Рассказать про каждый из фрукт "Какой он?".</a:t>
            </a:r>
          </a:p>
          <a:p>
            <a:pPr>
              <a:buNone/>
            </a:pPr>
            <a:r>
              <a:rPr lang="ru-RU" sz="3600" i="1" dirty="0" smtClean="0"/>
              <a:t>Груша –зеленая, сладкая, сочная, твердая;</a:t>
            </a:r>
            <a:endParaRPr lang="ru-RU" sz="3600" dirty="0" smtClean="0"/>
          </a:p>
          <a:p>
            <a:pPr>
              <a:buNone/>
            </a:pPr>
            <a:r>
              <a:rPr lang="ru-RU" sz="3600" i="1" dirty="0" smtClean="0"/>
              <a:t>Яблоко – красное, сладкое, сочное, круглое;</a:t>
            </a:r>
            <a:endParaRPr lang="ru-RU" sz="3600" dirty="0" smtClean="0"/>
          </a:p>
          <a:p>
            <a:pPr fontAlgn="base">
              <a:buNone/>
            </a:pPr>
            <a:r>
              <a:rPr lang="ru-RU" sz="3600" dirty="0" smtClean="0"/>
              <a:t>Посчитать.</a:t>
            </a:r>
          </a:p>
          <a:p>
            <a:pPr>
              <a:buNone/>
            </a:pPr>
            <a:r>
              <a:rPr lang="ru-RU" sz="3600" i="1" dirty="0" smtClean="0"/>
              <a:t>один апельсин, одна груша, одно яблоко.</a:t>
            </a:r>
            <a:endParaRPr lang="ru-RU" sz="3600" dirty="0" smtClean="0"/>
          </a:p>
          <a:p>
            <a:pPr fontAlgn="base">
              <a:buNone/>
            </a:pPr>
            <a:r>
              <a:rPr lang="ru-RU" sz="3600" dirty="0" smtClean="0"/>
              <a:t>Составить описательный рассказ по предложенной схеме.</a:t>
            </a:r>
          </a:p>
          <a:p>
            <a:pPr>
              <a:buNone/>
            </a:pPr>
            <a:r>
              <a:rPr lang="ru-RU" sz="3600" i="1" dirty="0" smtClean="0"/>
              <a:t>Что это?</a:t>
            </a:r>
            <a:endParaRPr lang="ru-RU" sz="3600" dirty="0" smtClean="0"/>
          </a:p>
          <a:p>
            <a:pPr>
              <a:buNone/>
            </a:pPr>
            <a:r>
              <a:rPr lang="ru-RU" sz="3600" i="1" dirty="0" smtClean="0"/>
              <a:t>Какого цвета?</a:t>
            </a:r>
            <a:endParaRPr lang="ru-RU" sz="3600" dirty="0" smtClean="0"/>
          </a:p>
          <a:p>
            <a:pPr>
              <a:buNone/>
            </a:pPr>
            <a:r>
              <a:rPr lang="ru-RU" sz="3600" i="1" dirty="0" smtClean="0"/>
              <a:t>Где растет?</a:t>
            </a:r>
            <a:endParaRPr lang="ru-RU" sz="3600" dirty="0" smtClean="0"/>
          </a:p>
          <a:p>
            <a:pPr>
              <a:buNone/>
            </a:pPr>
            <a:r>
              <a:rPr lang="ru-RU" sz="3600" i="1" dirty="0" smtClean="0"/>
              <a:t>Какой формы</a:t>
            </a:r>
            <a:endParaRPr lang="ru-RU" sz="3600" dirty="0" smtClean="0"/>
          </a:p>
          <a:p>
            <a:pPr>
              <a:buNone/>
            </a:pPr>
            <a:r>
              <a:rPr lang="ru-RU" sz="3600" i="1" dirty="0" smtClean="0"/>
              <a:t>Какой на вкус?</a:t>
            </a:r>
            <a:endParaRPr lang="ru-RU" sz="3600" dirty="0" smtClean="0"/>
          </a:p>
          <a:p>
            <a:pPr>
              <a:buNone/>
            </a:pPr>
            <a:r>
              <a:rPr lang="ru-RU" sz="3600" i="1" dirty="0" smtClean="0"/>
              <a:t>Что из него можно приготовить?</a:t>
            </a:r>
            <a:endParaRPr lang="ru-RU" sz="3600" dirty="0" smtClean="0"/>
          </a:p>
          <a:p>
            <a:pPr>
              <a:buNone/>
            </a:pPr>
            <a:r>
              <a:rPr lang="ru-RU" sz="3600" i="1" dirty="0" smtClean="0"/>
              <a:t>Какой получиться сок?</a:t>
            </a:r>
            <a:endParaRPr lang="ru-RU" sz="3600" dirty="0" smtClean="0"/>
          </a:p>
          <a:p>
            <a:endParaRPr lang="ru-RU" dirty="0"/>
          </a:p>
        </p:txBody>
      </p:sp>
      <p:pic>
        <p:nvPicPr>
          <p:cNvPr id="5" name="Рисунок 4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 l="16667" t="4320" r="21666" b="16667"/>
          <a:stretch/>
        </p:blipFill>
        <p:spPr bwMode="auto">
          <a:xfrm>
            <a:off x="6858017" y="1357298"/>
            <a:ext cx="1500198" cy="285752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/>
            </a:ext>
          </a:extLst>
        </p:spPr>
      </p:pic>
      <p:pic>
        <p:nvPicPr>
          <p:cNvPr id="6" name="Рисунок 5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 l="19710" t="5319" r="19645" b="26596"/>
          <a:stretch/>
        </p:blipFill>
        <p:spPr bwMode="auto">
          <a:xfrm>
            <a:off x="5857884" y="4429132"/>
            <a:ext cx="1464095" cy="227111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/>
            </a:ext>
          </a:extLst>
        </p:spPr>
      </p:pic>
      <p:pic>
        <p:nvPicPr>
          <p:cNvPr id="7" name="Рисунок 6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 l="19505" t="7006" r="22873" b="20382"/>
          <a:stretch/>
        </p:blipFill>
        <p:spPr bwMode="auto">
          <a:xfrm>
            <a:off x="7215206" y="4143380"/>
            <a:ext cx="1498687" cy="253724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/>
            </a:ext>
          </a:ex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214290"/>
            <a:ext cx="8429684" cy="3571900"/>
          </a:xfrm>
        </p:spPr>
        <p:txBody>
          <a:bodyPr>
            <a:normAutofit/>
          </a:bodyPr>
          <a:lstStyle/>
          <a:p>
            <a:r>
              <a:rPr lang="ru-RU" dirty="0" err="1" smtClean="0"/>
              <a:t>ЛЕГО-игры</a:t>
            </a:r>
            <a:r>
              <a:rPr lang="ru-RU" dirty="0" smtClean="0"/>
              <a:t> помогают развивать интеллектуальные качества: </a:t>
            </a:r>
            <a:r>
              <a:rPr lang="ru-RU" i="1" dirty="0" smtClean="0"/>
              <a:t>внимание, память, особенно зрительную; </a:t>
            </a:r>
            <a:r>
              <a:rPr lang="ru-RU" dirty="0" smtClean="0"/>
              <a:t>умение находить зависимости и закономерности, классифицировать и систематизировать материал; способность к комбинированию, то есть умение создавать новые комбинации из имеющихся элементов, деталей; умение находить ошибки и недостатки; а также способность предвидеть результаты своих действий.</a:t>
            </a:r>
          </a:p>
          <a:p>
            <a:pPr>
              <a:buNone/>
            </a:pPr>
            <a:endParaRPr lang="ru-RU" dirty="0" smtClean="0"/>
          </a:p>
        </p:txBody>
      </p:sp>
      <p:pic>
        <p:nvPicPr>
          <p:cNvPr id="4" name="Рисунок 3" descr="http://4.bp.blogspot.com/--2kJdn7wvqM/VIxMI1gY3EI/AAAAAAAAQzA/b9uxXolQr0M/s1600/%D0%A0%D0%B8%D1%81%D1%83%D0%BD%D0%BE%D0%BA1.pn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57818" y="3429000"/>
            <a:ext cx="3000375" cy="2352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14282" y="3714752"/>
            <a:ext cx="5072098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Формируют понимание </a:t>
            </a:r>
            <a:r>
              <a:rPr lang="ru-RU" sz="2000" i="1" dirty="0" smtClean="0"/>
              <a:t>пространственных отношений </a:t>
            </a:r>
            <a:r>
              <a:rPr lang="ru-RU" sz="2000" dirty="0" smtClean="0"/>
              <a:t>между предметами. При создании построек по определенной сюжетной линии дети учатся правильно соотносить «право», «лево», «сзади», «спереди», «под», «над», различать понятия «между тем-то и тем-то» т.д.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972452" cy="1143000"/>
          </a:xfrm>
        </p:spPr>
        <p:txBody>
          <a:bodyPr/>
          <a:lstStyle/>
          <a:p>
            <a:r>
              <a:rPr lang="ru-RU" dirty="0" smtClean="0"/>
              <a:t>Таким образом, </a:t>
            </a:r>
            <a:r>
              <a:rPr lang="ru-RU" dirty="0" err="1" smtClean="0"/>
              <a:t>лего-конструирования</a:t>
            </a:r>
            <a:r>
              <a:rPr lang="ru-RU" dirty="0" smtClean="0"/>
              <a:t> на логопедических занятиях: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28596" y="1600200"/>
            <a:ext cx="8329642" cy="5257800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Пробуждает у детей желание активно участвовать в процессе исправления звукопроизношения;</a:t>
            </a:r>
          </a:p>
          <a:p>
            <a:r>
              <a:rPr lang="ru-RU" dirty="0" smtClean="0"/>
              <a:t>расширяет и обогащает диапазон игровых умений и навыков;</a:t>
            </a:r>
          </a:p>
          <a:p>
            <a:r>
              <a:rPr lang="ru-RU" dirty="0" smtClean="0"/>
              <a:t>повышает познавательную активность и работоспособность детей;</a:t>
            </a:r>
          </a:p>
          <a:p>
            <a:r>
              <a:rPr lang="ru-RU" dirty="0" smtClean="0"/>
              <a:t>активизирует процессы восприятия, внимания, памяти;</a:t>
            </a:r>
          </a:p>
          <a:p>
            <a:r>
              <a:rPr lang="ru-RU" dirty="0" smtClean="0"/>
              <a:t>создает положительный эмоциональный настрой у детей и желание заниматься;</a:t>
            </a:r>
          </a:p>
          <a:p>
            <a:pPr>
              <a:buNone/>
            </a:pPr>
            <a:r>
              <a:rPr lang="ru-RU" dirty="0" smtClean="0"/>
              <a:t>Логопедическая работа с использованием </a:t>
            </a:r>
            <a:r>
              <a:rPr lang="ru-RU" dirty="0" err="1" smtClean="0"/>
              <a:t>лего-конструирования</a:t>
            </a:r>
            <a:r>
              <a:rPr lang="ru-RU" dirty="0" smtClean="0"/>
              <a:t> сделала коррекционный логопедический процесс более результативным. Дети воспринимают занятия как игру, которая не вызывает у них негативизма, а приучает детей к внимательности, усидчивости, точному выполнению инструкций. Это помогает лучшему усвоению коррекционного материала. Использование элементов </a:t>
            </a:r>
            <a:r>
              <a:rPr lang="ru-RU" dirty="0" err="1" smtClean="0"/>
              <a:t>Лего-конструирования</a:t>
            </a:r>
            <a:r>
              <a:rPr lang="ru-RU" dirty="0" smtClean="0"/>
              <a:t> способствовало выработка устойчивой мотивации и положительного эмоционального настроя на логопедические занятия.</a:t>
            </a:r>
          </a:p>
          <a:p>
            <a:endParaRPr lang="ru-RU" dirty="0" smtClean="0"/>
          </a:p>
          <a:p>
            <a:endParaRPr lang="ru-RU" dirty="0" smtClean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785794"/>
            <a:ext cx="8501122" cy="2786074"/>
          </a:xfrm>
        </p:spPr>
        <p:txBody>
          <a:bodyPr>
            <a:noAutofit/>
          </a:bodyPr>
          <a:lstStyle/>
          <a:p>
            <a:r>
              <a:rPr lang="ru-RU" sz="5400" dirty="0" smtClean="0"/>
              <a:t>Спасибо за внимание!</a:t>
            </a:r>
            <a:endParaRPr lang="ru-RU" sz="5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STEM как &quot;серебряная пуля&quot; для образования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6248" y="500042"/>
            <a:ext cx="4410443" cy="414340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0"/>
            <a:ext cx="4071966" cy="542926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STEM-образование – модульное направление образования, целью которого является </a:t>
            </a:r>
            <a:r>
              <a:rPr lang="ru-RU" b="1" dirty="0" smtClean="0"/>
              <a:t>развитие интеллектуальных способностей ребенка с возможностью вовлечения его в научно-техническое творчество.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500034" y="5643578"/>
            <a:ext cx="792961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Написана в соответствии с ФГОС, возможна к интегрированию в основную образовательную программу, а также в систему дополнительного образования в ДОО. 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3214678" y="2357430"/>
            <a:ext cx="2714644" cy="178595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/>
              <a:t>STEM</a:t>
            </a:r>
            <a:endParaRPr lang="ru-RU" sz="4400" dirty="0"/>
          </a:p>
        </p:txBody>
      </p:sp>
      <p:cxnSp>
        <p:nvCxnSpPr>
          <p:cNvPr id="6" name="Прямая со стрелкой 5"/>
          <p:cNvCxnSpPr/>
          <p:nvPr/>
        </p:nvCxnSpPr>
        <p:spPr>
          <a:xfrm rot="10800000">
            <a:off x="2500298" y="3357562"/>
            <a:ext cx="57150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6143636" y="3214686"/>
            <a:ext cx="64294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rot="10800000">
            <a:off x="2357422" y="1643050"/>
            <a:ext cx="1000132" cy="78581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6000760" y="4357694"/>
            <a:ext cx="857256" cy="7143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flipV="1">
            <a:off x="5357818" y="1643050"/>
            <a:ext cx="928694" cy="7143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rot="10800000" flipV="1">
            <a:off x="2285984" y="4286256"/>
            <a:ext cx="928694" cy="6429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357158" y="642918"/>
            <a:ext cx="2286016" cy="92333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Дидактическая система Ф. </a:t>
            </a:r>
            <a:r>
              <a:rPr lang="ru-RU" b="1" dirty="0" err="1" smtClean="0">
                <a:solidFill>
                  <a:schemeClr val="accent3">
                    <a:lumMod val="75000"/>
                  </a:schemeClr>
                </a:solidFill>
              </a:rPr>
              <a:t>Фребеля</a:t>
            </a:r>
            <a:endParaRPr lang="ru-RU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572132" y="571480"/>
            <a:ext cx="3071834" cy="92333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b="1" dirty="0" smtClean="0"/>
              <a:t>Экспериментирование с живой и неживой природой</a:t>
            </a:r>
            <a:endParaRPr lang="ru-RU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5786446" y="5286388"/>
            <a:ext cx="2428892" cy="64633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b="1" dirty="0" smtClean="0">
                <a:solidFill>
                  <a:prstClr val="black"/>
                </a:solidFill>
              </a:rPr>
              <a:t>LEGO - </a:t>
            </a:r>
            <a:r>
              <a:rPr lang="ru-RU" b="1" dirty="0" smtClean="0">
                <a:solidFill>
                  <a:prstClr val="black"/>
                </a:solidFill>
              </a:rPr>
              <a:t>конструирование</a:t>
            </a:r>
            <a:endParaRPr lang="ru-RU" dirty="0"/>
          </a:p>
        </p:txBody>
      </p:sp>
      <p:sp>
        <p:nvSpPr>
          <p:cNvPr id="25" name="TextBox 24"/>
          <p:cNvSpPr txBox="1"/>
          <p:nvPr/>
        </p:nvSpPr>
        <p:spPr>
          <a:xfrm>
            <a:off x="0" y="3143248"/>
            <a:ext cx="2121093" cy="369332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Робототехника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785786" y="5214950"/>
            <a:ext cx="2428892" cy="64633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b="1" dirty="0" smtClean="0"/>
              <a:t>Математическое развитие</a:t>
            </a:r>
            <a:endParaRPr lang="ru-RU" dirty="0"/>
          </a:p>
        </p:txBody>
      </p:sp>
      <p:sp>
        <p:nvSpPr>
          <p:cNvPr id="28" name="TextBox 27"/>
          <p:cNvSpPr txBox="1"/>
          <p:nvPr/>
        </p:nvSpPr>
        <p:spPr>
          <a:xfrm>
            <a:off x="7072298" y="2928934"/>
            <a:ext cx="2071702" cy="64633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b="1" dirty="0" err="1" smtClean="0"/>
              <a:t>Мультстудия</a:t>
            </a:r>
            <a:r>
              <a:rPr lang="ru-RU" b="1" dirty="0" smtClean="0"/>
              <a:t> "Я творю мир"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714480" y="3914775"/>
            <a:ext cx="5667375" cy="2943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357158" y="214290"/>
            <a:ext cx="8215369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Отличительной особенностью федерального государственного стандарта дошкольного образования нового поколения является </a:t>
            </a:r>
            <a:r>
              <a:rPr lang="ru-RU" sz="2000" dirty="0" err="1" smtClean="0"/>
              <a:t>системно-деятельностный</a:t>
            </a:r>
            <a:r>
              <a:rPr lang="ru-RU" sz="2000" dirty="0" smtClean="0"/>
              <a:t> подход, предполагающий чередование практических и умственных действий ребёнка. Именно такой подход легко реализовать в образовательной среде </a:t>
            </a:r>
            <a:r>
              <a:rPr lang="ru-RU" sz="2000" dirty="0" err="1" smtClean="0"/>
              <a:t>Лего</a:t>
            </a:r>
            <a:r>
              <a:rPr lang="ru-RU" sz="2000" dirty="0" smtClean="0"/>
              <a:t>, так как этот конструктор позволяет ребёнку думать, фантазировать и действовать, не боясь ошибиться.</a:t>
            </a:r>
          </a:p>
          <a:p>
            <a:r>
              <a:rPr lang="ru-RU" sz="2000" dirty="0" err="1" smtClean="0"/>
              <a:t>Лего-конструктор</a:t>
            </a:r>
            <a:r>
              <a:rPr lang="ru-RU" sz="2000" dirty="0" smtClean="0"/>
              <a:t> – это универсальный дидактический материал, который можно использовать на любых занятиях.</a:t>
            </a:r>
          </a:p>
          <a:p>
            <a:r>
              <a:rPr lang="ru-RU" sz="2000" dirty="0" err="1" smtClean="0"/>
              <a:t>Лего</a:t>
            </a:r>
            <a:r>
              <a:rPr lang="ru-RU" sz="2000" dirty="0" smtClean="0"/>
              <a:t> –конструирование оказывает мощное воздействие на работоспособность коры головного мозга, а, следовательно, и на развитие речи через манипуляции с этим конструктором. А это является очень важным при работе с детьми с нарушения речи.</a:t>
            </a:r>
          </a:p>
          <a:p>
            <a:r>
              <a:rPr lang="ru-RU" sz="2000" dirty="0" smtClean="0"/>
              <a:t>Он хорошо знаком детям дошкольного возраста, его использование на занятиях может вызывать устойчивый интерес и формировать положительную мотивацию,  что приведет  впоследствии к желаемому результату.</a:t>
            </a:r>
          </a:p>
          <a:p>
            <a:r>
              <a:rPr lang="ru-RU" sz="2000" dirty="0" smtClean="0"/>
              <a:t>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4" name="Picture 4" descr="Лего (Lego) конструирование | Звёздное детство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29058" y="1785926"/>
            <a:ext cx="4846295" cy="321470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0"/>
            <a:ext cx="8786842" cy="928694"/>
          </a:xfrm>
        </p:spPr>
        <p:txBody>
          <a:bodyPr>
            <a:normAutofit/>
          </a:bodyPr>
          <a:lstStyle/>
          <a:p>
            <a:r>
              <a:rPr lang="ru-RU" b="1" dirty="0" smtClean="0"/>
              <a:t>Задачи LEGO - конструирования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14282" y="1000108"/>
            <a:ext cx="6000792" cy="5857892"/>
          </a:xfrm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txBody>
          <a:bodyPr>
            <a:normAutofit fontScale="92500" lnSpcReduction="10000"/>
          </a:bodyPr>
          <a:lstStyle/>
          <a:p>
            <a:pPr>
              <a:buFont typeface="Wingdings" pitchFamily="2" charset="2"/>
              <a:buChar char="v"/>
            </a:pPr>
            <a:r>
              <a:rPr lang="ru-RU" dirty="0" smtClean="0"/>
              <a:t>способность к практическому и умственному экспериментированию, обобщению, установлению причинно-следственных связей, речевому планированию и речевому комментированию процесса и результата собственной деятельности;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умение группировать предметы;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умение проявлять осведомленность в разных сферах жизни;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свободное владение родным языком (словарный состав, грамматический строй речи, фонетическая система, элементарные представления о семантической структуре);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умение создавать новые образы, фантазировать, использовать аналогию и синтез.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85720" y="0"/>
            <a:ext cx="8401080" cy="6643710"/>
          </a:xfrm>
        </p:spPr>
        <p:txBody>
          <a:bodyPr>
            <a:normAutofit fontScale="55000" lnSpcReduction="20000"/>
          </a:bodyPr>
          <a:lstStyle/>
          <a:p>
            <a:pPr algn="ctr">
              <a:buNone/>
            </a:pPr>
            <a:endParaRPr lang="ru-RU" sz="3300" b="1" dirty="0" smtClean="0"/>
          </a:p>
          <a:p>
            <a:pPr algn="ctr">
              <a:buNone/>
            </a:pPr>
            <a:r>
              <a:rPr lang="ru-RU" sz="4400" b="1" dirty="0" err="1" smtClean="0"/>
              <a:t>Лего-технологии</a:t>
            </a:r>
            <a:r>
              <a:rPr lang="ru-RU" sz="4400" b="1" dirty="0" smtClean="0"/>
              <a:t> позволяют:</a:t>
            </a:r>
            <a:endParaRPr lang="ru-RU" sz="3300" dirty="0" smtClean="0"/>
          </a:p>
          <a:p>
            <a:r>
              <a:rPr lang="ru-RU" sz="3300" dirty="0" smtClean="0"/>
              <a:t>оптимизировать педагогический процесс</a:t>
            </a:r>
          </a:p>
          <a:p>
            <a:r>
              <a:rPr lang="ru-RU" sz="3300" dirty="0" smtClean="0"/>
              <a:t>расширять образовательное пространство</a:t>
            </a:r>
          </a:p>
          <a:p>
            <a:r>
              <a:rPr lang="ru-RU" sz="3300" dirty="0" smtClean="0"/>
              <a:t>обогащать развивающую предметно – пространственную среду</a:t>
            </a:r>
          </a:p>
          <a:p>
            <a:r>
              <a:rPr lang="ru-RU" sz="3300" dirty="0" smtClean="0"/>
              <a:t>способствуют экспериментированию с доступными детям материалами, игровой, познавательной, исследовательской и творческой активности воспитанников</a:t>
            </a:r>
          </a:p>
          <a:p>
            <a:r>
              <a:rPr lang="ru-RU" sz="3300" dirty="0" smtClean="0"/>
              <a:t>обеспечивать развитие психических процессов и мелкой моторики рук</a:t>
            </a:r>
          </a:p>
          <a:p>
            <a:r>
              <a:rPr lang="ru-RU" sz="3300" dirty="0" smtClean="0"/>
              <a:t>дают возможность самовыражения детей, и тем самым способствуют речевому развитию дошкольников.</a:t>
            </a:r>
          </a:p>
          <a:p>
            <a:pPr>
              <a:buNone/>
            </a:pPr>
            <a:endParaRPr lang="ru-RU" sz="3300" dirty="0" smtClean="0"/>
          </a:p>
          <a:p>
            <a:pPr>
              <a:buNone/>
            </a:pPr>
            <a:r>
              <a:rPr lang="ru-RU" sz="3300" dirty="0" smtClean="0"/>
              <a:t>Отечественные логопеды и зарубежные педагоги однозначно отмечают, что использование в работе с детьми конструкторов ЛЕГО позволяет за более короткое время достичь устойчивых положительных результатов в коррекции нарушений речи. Оно также направлено на предупреждение вторичных дефектов, что способствует становлению ребенка как личности </a:t>
            </a:r>
            <a:r>
              <a:rPr lang="ru-RU" sz="3300" i="1" dirty="0" smtClean="0"/>
              <a:t>(Т. В. </a:t>
            </a:r>
            <a:r>
              <a:rPr lang="ru-RU" sz="3300" i="1" dirty="0" err="1" smtClean="0"/>
              <a:t>Лусс</a:t>
            </a:r>
            <a:r>
              <a:rPr lang="ru-RU" sz="3300" i="1" dirty="0" smtClean="0"/>
              <a:t>)</a:t>
            </a:r>
            <a:r>
              <a:rPr lang="ru-RU" sz="3300" dirty="0" smtClean="0"/>
              <a:t>.</a:t>
            </a:r>
          </a:p>
          <a:p>
            <a:pPr>
              <a:buNone/>
            </a:pPr>
            <a:r>
              <a:rPr lang="ru-RU" sz="3300" dirty="0" smtClean="0"/>
              <a:t>М.М. Кольцова, Е. И. </a:t>
            </a:r>
            <a:r>
              <a:rPr lang="ru-RU" sz="3300" dirty="0" err="1" smtClean="0"/>
              <a:t>Исенина</a:t>
            </a:r>
            <a:r>
              <a:rPr lang="ru-RU" sz="3300" dirty="0" smtClean="0"/>
              <a:t> и др. авторы отмечают, что уровень развития речи находится в прямой зависимости от степени </a:t>
            </a:r>
            <a:r>
              <a:rPr lang="ru-RU" sz="3300" dirty="0" err="1" smtClean="0"/>
              <a:t>сформированности</a:t>
            </a:r>
            <a:r>
              <a:rPr lang="ru-RU" sz="3300" dirty="0" smtClean="0"/>
              <a:t> мелкой моторики. Использование в коррекционной работе конструкторов ЛЕГО способствует развитию мелкой моторики рук, активизирует различные отделы коры больших полушарий головного мозга, тем самым способствует развитию и гибкости артикуляционного аппарата.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-214338"/>
            <a:ext cx="8501122" cy="1643042"/>
          </a:xfrm>
        </p:spPr>
        <p:txBody>
          <a:bodyPr>
            <a:noAutofit/>
          </a:bodyPr>
          <a:lstStyle/>
          <a:p>
            <a:r>
              <a:rPr lang="ru-RU" sz="2000" b="1" dirty="0" smtClean="0"/>
              <a:t>при использовании </a:t>
            </a:r>
            <a:r>
              <a:rPr lang="ru-RU" sz="2000" b="1" dirty="0" err="1" smtClean="0"/>
              <a:t>ЛЕГО-технологий</a:t>
            </a:r>
            <a:r>
              <a:rPr lang="ru-RU" sz="2000" b="1" dirty="0" smtClean="0"/>
              <a:t>, мы можем отметить некоторые преимущества их перед другими, инновационными конструктивно-игровыми приёмами, используемыми для развития  речи:</a:t>
            </a:r>
            <a:endParaRPr lang="ru-RU" sz="2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57158" y="1643050"/>
            <a:ext cx="8358246" cy="5214950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1700" dirty="0" smtClean="0"/>
              <a:t>С поделками из конструктора  ЛЕГО ребенок может играть, ощупывать их, не рискуя испортить. У ребенка руки остаются чистыми, а убрать поделки можно легко и быстро.</a:t>
            </a:r>
          </a:p>
          <a:p>
            <a:pPr>
              <a:buFont typeface="Wingdings" pitchFamily="2" charset="2"/>
              <a:buChar char="Ø"/>
            </a:pPr>
            <a:r>
              <a:rPr lang="ru-RU" sz="1700" dirty="0" smtClean="0"/>
              <a:t> При использовании конструктора ЛЕГО у ребенка получаются красочные и привлекательные конструкции  вне зависимости от имеющихся у него навыков. Он испытывает психическое состояние успеха.</a:t>
            </a:r>
          </a:p>
          <a:p>
            <a:pPr>
              <a:buFont typeface="Wingdings" pitchFamily="2" charset="2"/>
              <a:buChar char="Ø"/>
            </a:pPr>
            <a:r>
              <a:rPr lang="ru-RU" sz="1700" dirty="0" smtClean="0"/>
              <a:t>В работе с конструктором ЛЕГО у ребенка возникает чувство безопасности, так как конструирование – это мир под его контролем.</a:t>
            </a:r>
          </a:p>
          <a:p>
            <a:pPr>
              <a:buFont typeface="Wingdings" pitchFamily="2" charset="2"/>
              <a:buChar char="Ø"/>
            </a:pPr>
            <a:r>
              <a:rPr lang="ru-RU" sz="1700" dirty="0" smtClean="0"/>
              <a:t> Конструктор ЛЕГО не вызывает у ребёнка негативного отношения и вся </a:t>
            </a:r>
            <a:r>
              <a:rPr lang="ru-RU" sz="1700" dirty="0" err="1" smtClean="0"/>
              <a:t>коррекционно-развивающяя</a:t>
            </a:r>
            <a:r>
              <a:rPr lang="ru-RU" sz="1700" dirty="0" smtClean="0"/>
              <a:t> работа воспринимается им как игра.</a:t>
            </a:r>
          </a:p>
          <a:p>
            <a:pPr>
              <a:buFont typeface="Wingdings" pitchFamily="2" charset="2"/>
              <a:buChar char="Ø"/>
            </a:pPr>
            <a:r>
              <a:rPr lang="ru-RU" sz="1700" dirty="0" smtClean="0"/>
              <a:t> Поскольку конструктор можно расположить не только на столе, но и на полу, на ковре, и даже на стене, ребенку во время занятия нет необходимости сохранять статичную сидячую позу, что особенно важно для соматически ослабленных детей.</a:t>
            </a:r>
          </a:p>
          <a:p>
            <a:pPr>
              <a:buFont typeface="Wingdings" pitchFamily="2" charset="2"/>
              <a:buChar char="Ø"/>
            </a:pPr>
            <a:r>
              <a:rPr lang="ru-RU" sz="1700" dirty="0" smtClean="0"/>
              <a:t> Работа с ЛЕГО позволяет раскрыть индивидуальность каждого ребенка, разрешить его психологические затруднения, развить способность осознавать свои желания и возможность их реализации.</a:t>
            </a:r>
          </a:p>
          <a:p>
            <a:endParaRPr lang="ru-RU" sz="17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14282" y="0"/>
            <a:ext cx="8286808" cy="68580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</a:rPr>
              <a:t>Можно выделить несколько 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видов конструирования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</a:rPr>
              <a:t>, которыми могут овладеть дети:</a:t>
            </a:r>
          </a:p>
          <a:p>
            <a:pPr>
              <a:buNone/>
            </a:pPr>
            <a:r>
              <a:rPr lang="ru-RU" sz="1600" dirty="0" smtClean="0"/>
              <a:t>1. </a:t>
            </a:r>
            <a:r>
              <a:rPr lang="ru-RU" sz="1600" b="1" dirty="0" smtClean="0"/>
              <a:t>Конструирование по простейшим чертежам и наглядным схемам </a:t>
            </a:r>
            <a:r>
              <a:rPr lang="ru-RU" sz="1600" dirty="0" smtClean="0"/>
              <a:t>– Как сюрпризный момент можно использовать на занятие письмо-схему, которую принес сказочный герой- ребенок выполняет задания и строит постройку по схеме. Данная форма конструирования может применяться на различных этапах работы над звуком. </a:t>
            </a:r>
          </a:p>
          <a:p>
            <a:pPr>
              <a:buNone/>
            </a:pPr>
            <a:r>
              <a:rPr lang="ru-RU" sz="1600" dirty="0" smtClean="0"/>
              <a:t>2. </a:t>
            </a:r>
            <a:r>
              <a:rPr lang="ru-RU" sz="1600" b="1" dirty="0" smtClean="0"/>
              <a:t>Конструирование по теме </a:t>
            </a:r>
            <a:r>
              <a:rPr lang="ru-RU" sz="1600" dirty="0" smtClean="0"/>
              <a:t>- применяется на этапах автоматизации звука в словах, фразах, стихах и позволяет расширить кругозор и лексику по определенной теме </a:t>
            </a:r>
          </a:p>
          <a:p>
            <a:pPr>
              <a:buNone/>
            </a:pPr>
            <a:r>
              <a:rPr lang="ru-RU" sz="1600" dirty="0" smtClean="0"/>
              <a:t>3. </a:t>
            </a:r>
            <a:r>
              <a:rPr lang="ru-RU" sz="1600" b="1" dirty="0" smtClean="0"/>
              <a:t>Конструирование по условиям </a:t>
            </a:r>
            <a:r>
              <a:rPr lang="ru-RU" sz="1600" dirty="0" smtClean="0"/>
              <a:t>- детям не дают образца постройки, рисунков и способов ее возведения, а лишь определяются условия, которым постройка должна соответствовать (например, возвести через реку мост определенной ширины для пешеходов и транспорта, гараж для легковых или грузовых машин и т.п.). Для ребенка это проблемная ситуация, которую он должен решить самостоятельно. В данном случае мы ориентируемся на понимание лексического значения слов, </a:t>
            </a:r>
            <a:r>
              <a:rPr lang="ru-RU" sz="1600" dirty="0" err="1" smtClean="0"/>
              <a:t>логико</a:t>
            </a:r>
            <a:r>
              <a:rPr lang="ru-RU" sz="1600" dirty="0" smtClean="0"/>
              <a:t> - грамматических структур, ориентацию в пространстве. Данный вид конструирования может применяться на этапах отработки звука в словах, фразах, стихах, связной речи. </a:t>
            </a:r>
          </a:p>
          <a:p>
            <a:pPr>
              <a:buNone/>
            </a:pPr>
            <a:r>
              <a:rPr lang="ru-RU" sz="1600" dirty="0" smtClean="0"/>
              <a:t>4</a:t>
            </a:r>
            <a:r>
              <a:rPr lang="ru-RU" sz="1600" b="1" dirty="0" smtClean="0"/>
              <a:t>. Конструирование по образцу </a:t>
            </a:r>
            <a:r>
              <a:rPr lang="ru-RU" sz="1600" dirty="0" smtClean="0"/>
              <a:t>- детям предлагаются образцы построек, выполненных из деталей строительного материала. Применяется на занятиях по развитию связной речи. </a:t>
            </a:r>
          </a:p>
          <a:p>
            <a:pPr>
              <a:buNone/>
            </a:pPr>
            <a:r>
              <a:rPr lang="ru-RU" sz="1600" dirty="0" smtClean="0"/>
              <a:t>5.</a:t>
            </a:r>
            <a:r>
              <a:rPr lang="ru-RU" sz="1600" b="1" dirty="0" smtClean="0"/>
              <a:t>Конструирование по замыслу </a:t>
            </a:r>
            <a:r>
              <a:rPr lang="ru-RU" sz="1600" dirty="0" smtClean="0"/>
              <a:t>- ребенок сам решает, что и как он будет конструировать. Применяется на занятиях по закрепления звука в свободной речи. 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7858180" cy="200023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Применение ЛЕГО на логопедических занятиях позитивно отражается на качестве коррекции и обучения, так как </a:t>
            </a:r>
            <a:r>
              <a:rPr lang="ru-RU" b="1" dirty="0" smtClean="0"/>
              <a:t>способствует</a:t>
            </a:r>
            <a:r>
              <a:rPr lang="ru-RU" dirty="0" smtClean="0"/>
              <a:t>: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85720" y="1643050"/>
            <a:ext cx="8286808" cy="5214950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/>
              <a:t>постановке и автоматизации звуков в ходе игры (выстраивание «волшебных» ступенек, лесенок, дорожек, по которым ребенок «проходит», называя соответствующие слоги и слова);</a:t>
            </a:r>
          </a:p>
          <a:p>
            <a:r>
              <a:rPr lang="ru-RU" dirty="0" smtClean="0"/>
              <a:t>развитию лексико-грамматических средств речи в рамках определенных тем;</a:t>
            </a:r>
          </a:p>
          <a:p>
            <a:r>
              <a:rPr lang="ru-RU" dirty="0" smtClean="0"/>
              <a:t>формированию грамматической составляющей речи (обрабатыванию навыков согласования числительных с существительными, прилагательных с существительными в роде, числе и падеже, формообразованию существительных с предлогами и без, словообразованию глаголов с использованием различных приставок, а так же образование сложных слов);</a:t>
            </a:r>
          </a:p>
          <a:p>
            <a:r>
              <a:rPr lang="ru-RU" dirty="0" smtClean="0"/>
              <a:t>формированию и развитию правильного длительного выдоха. Причем чем причудливее декорации для данного этапа работы, построенные самим ребенком, тем живее проходит эта работа.</a:t>
            </a:r>
          </a:p>
          <a:p>
            <a:r>
              <a:rPr lang="ru-RU" dirty="0" smtClean="0"/>
              <a:t>формированию графического образа букв при обучении грамоте, а также развитию тактильных ощущений, играя с закрытыми глазами на ощупь;</a:t>
            </a:r>
          </a:p>
          <a:p>
            <a:r>
              <a:rPr lang="ru-RU" dirty="0" smtClean="0"/>
              <a:t>овладению </a:t>
            </a:r>
            <a:r>
              <a:rPr lang="ru-RU" dirty="0" err="1" smtClean="0"/>
              <a:t>звуко-буквенным</a:t>
            </a:r>
            <a:r>
              <a:rPr lang="ru-RU" dirty="0" smtClean="0"/>
              <a:t> анализом и </a:t>
            </a:r>
            <a:r>
              <a:rPr lang="ru-RU" dirty="0" err="1" smtClean="0"/>
              <a:t>слого-звуковым</a:t>
            </a:r>
            <a:r>
              <a:rPr lang="ru-RU" dirty="0" smtClean="0"/>
              <a:t> составом слов (применяются кубики с традиционным цветовым обозначением гласных, твердых и мягких согласных);</a:t>
            </a:r>
          </a:p>
          <a:p>
            <a:r>
              <a:rPr lang="ru-RU" dirty="0" smtClean="0"/>
              <a:t>формированию пространственной ориентации и схемы собственного тела – это классическая профилактика нарушений письма;</a:t>
            </a:r>
          </a:p>
          <a:p>
            <a:r>
              <a:rPr lang="ru-RU" dirty="0" smtClean="0"/>
              <a:t>развитию и совершенствованию высших психических функций (памяти, внимания, мышления);</a:t>
            </a:r>
          </a:p>
          <a:p>
            <a:r>
              <a:rPr lang="ru-RU" dirty="0" smtClean="0"/>
              <a:t>тренировке тонких дифференцированных движений пальцев и кистей рук (ЛЕГО оказывает стимулирующее влияние на развитие </a:t>
            </a:r>
            <a:r>
              <a:rPr lang="ru-RU" dirty="0" err="1" smtClean="0"/>
              <a:t>речедвигательных</a:t>
            </a:r>
            <a:r>
              <a:rPr lang="ru-RU" dirty="0" smtClean="0"/>
              <a:t> зон коры головного мозга, что в свою очередь стимулирует развитие речи)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434</TotalTime>
  <Words>1124</Words>
  <PresentationFormat>Экран (4:3)</PresentationFormat>
  <Paragraphs>123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Эркер</vt:lpstr>
      <vt:lpstr>STEM технология в логопедии: ЛЕГО-конструирование как средство развития и коррекции речи детей дошкольного возраста</vt:lpstr>
      <vt:lpstr>STEM-образование – модульное направление образования, целью которого является развитие интеллектуальных способностей ребенка с возможностью вовлечения его в научно-техническое творчество.</vt:lpstr>
      <vt:lpstr>Слайд 3</vt:lpstr>
      <vt:lpstr>Слайд 4</vt:lpstr>
      <vt:lpstr>Задачи LEGO - конструирования</vt:lpstr>
      <vt:lpstr>Слайд 6</vt:lpstr>
      <vt:lpstr>при использовании ЛЕГО-технологий, мы можем отметить некоторые преимущества их перед другими, инновационными конструктивно-игровыми приёмами, используемыми для развития  речи:</vt:lpstr>
      <vt:lpstr>Слайд 8</vt:lpstr>
      <vt:lpstr>Применение ЛЕГО на логопедических занятиях позитивно отражается на качестве коррекции и обучения, так как способствует: </vt:lpstr>
      <vt:lpstr>Слайд 10</vt:lpstr>
      <vt:lpstr>Слайд 11</vt:lpstr>
      <vt:lpstr>Слайд 12</vt:lpstr>
      <vt:lpstr>Слайд 13</vt:lpstr>
      <vt:lpstr>Таким образом, лего-конструирования на логопедических занятиях: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STEM технология в логопедии: ЛЕГО-конструирование как средство развития и коррекции речи детей дошкольного возраста</dc:title>
  <dc:creator>Admin</dc:creator>
  <cp:lastModifiedBy>Admin</cp:lastModifiedBy>
  <cp:revision>50</cp:revision>
  <dcterms:created xsi:type="dcterms:W3CDTF">2020-12-09T09:57:37Z</dcterms:created>
  <dcterms:modified xsi:type="dcterms:W3CDTF">2022-04-02T16:18:00Z</dcterms:modified>
</cp:coreProperties>
</file>