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68" r:id="rId15"/>
    <p:sldId id="272" r:id="rId16"/>
    <p:sldId id="271"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72" y="19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206BC3-061A-42D7-8CCE-FE12C5CBBF86}" type="doc">
      <dgm:prSet loTypeId="urn:microsoft.com/office/officeart/2005/8/layout/hierarchy2" loCatId="hierarchy" qsTypeId="urn:microsoft.com/office/officeart/2005/8/quickstyle/simple1" qsCatId="simple" csTypeId="urn:microsoft.com/office/officeart/2005/8/colors/colorful1" csCatId="colorful" phldr="1"/>
      <dgm:spPr/>
      <dgm:t>
        <a:bodyPr/>
        <a:lstStyle/>
        <a:p>
          <a:endParaRPr lang="ru-RU"/>
        </a:p>
      </dgm:t>
    </dgm:pt>
    <dgm:pt modelId="{4F9FBACA-4DC6-47EA-87B1-DAAED700A378}">
      <dgm:prSet phldrT="[Текст]" custT="1"/>
      <dgm:spPr>
        <a:solidFill>
          <a:schemeClr val="tx2">
            <a:lumMod val="20000"/>
            <a:lumOff val="80000"/>
          </a:schemeClr>
        </a:solidFill>
        <a:ln>
          <a:solidFill>
            <a:schemeClr val="tx2">
              <a:lumMod val="50000"/>
            </a:schemeClr>
          </a:solidFill>
        </a:ln>
      </dgm:spPr>
      <dgm:t>
        <a:bodyPr/>
        <a:lstStyle/>
        <a:p>
          <a:r>
            <a:rPr lang="ru-RU" sz="1600" b="1" dirty="0" smtClean="0">
              <a:solidFill>
                <a:srgbClr val="002060"/>
              </a:solidFill>
              <a:latin typeface="Cambria" panose="02040503050406030204" pitchFamily="18" charset="0"/>
            </a:rPr>
            <a:t>Типы занятий</a:t>
          </a:r>
          <a:endParaRPr lang="ru-RU" sz="1600" b="1" dirty="0">
            <a:solidFill>
              <a:srgbClr val="002060"/>
            </a:solidFill>
            <a:latin typeface="Cambria" panose="02040503050406030204" pitchFamily="18" charset="0"/>
          </a:endParaRPr>
        </a:p>
      </dgm:t>
    </dgm:pt>
    <dgm:pt modelId="{C73733C3-3FA2-4DB6-A385-28CA9A2710CE}" type="parTrans" cxnId="{CC1319AD-A5D5-48F6-B709-7AC6C425715C}">
      <dgm:prSet/>
      <dgm:spPr/>
      <dgm:t>
        <a:bodyPr/>
        <a:lstStyle/>
        <a:p>
          <a:endParaRPr lang="ru-RU" sz="1600">
            <a:latin typeface="Cambria" panose="02040503050406030204" pitchFamily="18" charset="0"/>
          </a:endParaRPr>
        </a:p>
      </dgm:t>
    </dgm:pt>
    <dgm:pt modelId="{BA09CA9B-FFEA-494F-B00B-01D9A77720D4}" type="sibTrans" cxnId="{CC1319AD-A5D5-48F6-B709-7AC6C425715C}">
      <dgm:prSet/>
      <dgm:spPr/>
      <dgm:t>
        <a:bodyPr/>
        <a:lstStyle/>
        <a:p>
          <a:endParaRPr lang="ru-RU" sz="1600">
            <a:latin typeface="Cambria" panose="02040503050406030204" pitchFamily="18" charset="0"/>
          </a:endParaRPr>
        </a:p>
      </dgm:t>
    </dgm:pt>
    <dgm:pt modelId="{8487653E-1548-4E58-AD2E-C9CB4AFE5EE4}">
      <dgm:prSet phldrT="[Текст]" custT="1"/>
      <dgm:spPr>
        <a:solidFill>
          <a:schemeClr val="accent2">
            <a:lumMod val="40000"/>
            <a:lumOff val="60000"/>
          </a:schemeClr>
        </a:solidFill>
        <a:ln>
          <a:solidFill>
            <a:schemeClr val="accent2">
              <a:lumMod val="75000"/>
            </a:schemeClr>
          </a:solidFill>
        </a:ln>
      </dgm:spPr>
      <dgm:t>
        <a:bodyPr/>
        <a:lstStyle/>
        <a:p>
          <a:r>
            <a:rPr lang="ru-RU" sz="1600" b="1" dirty="0" smtClean="0">
              <a:solidFill>
                <a:srgbClr val="800000"/>
              </a:solidFill>
              <a:latin typeface="Cambria" panose="02040503050406030204" pitchFamily="18" charset="0"/>
            </a:rPr>
            <a:t>Разнонаправленные </a:t>
          </a:r>
          <a:endParaRPr lang="ru-RU" sz="1600" b="1" dirty="0">
            <a:solidFill>
              <a:srgbClr val="800000"/>
            </a:solidFill>
            <a:latin typeface="Cambria" panose="02040503050406030204" pitchFamily="18" charset="0"/>
          </a:endParaRPr>
        </a:p>
      </dgm:t>
    </dgm:pt>
    <dgm:pt modelId="{5C964674-19A2-4C17-B229-23F6A3F535A4}" type="parTrans" cxnId="{B1F4C6FC-C794-493B-A8E2-AE9DA60D7032}">
      <dgm:prSet custT="1"/>
      <dgm:spPr/>
      <dgm:t>
        <a:bodyPr/>
        <a:lstStyle/>
        <a:p>
          <a:endParaRPr lang="ru-RU" sz="1600">
            <a:latin typeface="Cambria" panose="02040503050406030204" pitchFamily="18" charset="0"/>
          </a:endParaRPr>
        </a:p>
      </dgm:t>
    </dgm:pt>
    <dgm:pt modelId="{78135B8C-82F0-4A21-9737-056ECCA2C5D2}" type="sibTrans" cxnId="{B1F4C6FC-C794-493B-A8E2-AE9DA60D7032}">
      <dgm:prSet/>
      <dgm:spPr/>
      <dgm:t>
        <a:bodyPr/>
        <a:lstStyle/>
        <a:p>
          <a:endParaRPr lang="ru-RU" sz="1600">
            <a:latin typeface="Cambria" panose="02040503050406030204" pitchFamily="18" charset="0"/>
          </a:endParaRPr>
        </a:p>
      </dgm:t>
    </dgm:pt>
    <dgm:pt modelId="{61AE16C1-DFBF-43D9-9B1C-513D8668E54B}">
      <dgm:prSet phldrT="[Текст]" custT="1"/>
      <dgm:spPr>
        <a:solidFill>
          <a:schemeClr val="accent3">
            <a:lumMod val="60000"/>
            <a:lumOff val="40000"/>
          </a:schemeClr>
        </a:solidFill>
        <a:ln>
          <a:solidFill>
            <a:schemeClr val="accent3">
              <a:lumMod val="75000"/>
            </a:schemeClr>
          </a:solidFill>
        </a:ln>
      </dgm:spPr>
      <dgm:t>
        <a:bodyPr/>
        <a:lstStyle/>
        <a:p>
          <a:r>
            <a:rPr lang="ru-RU" sz="1500" b="1" dirty="0" smtClean="0">
              <a:solidFill>
                <a:srgbClr val="003300"/>
              </a:solidFill>
              <a:latin typeface="Cambria" panose="02040503050406030204" pitchFamily="18" charset="0"/>
            </a:rPr>
            <a:t>Комплексные </a:t>
          </a:r>
          <a:endParaRPr lang="ru-RU" sz="1500" b="1" dirty="0">
            <a:solidFill>
              <a:srgbClr val="003300"/>
            </a:solidFill>
            <a:latin typeface="Cambria" panose="02040503050406030204" pitchFamily="18" charset="0"/>
          </a:endParaRPr>
        </a:p>
      </dgm:t>
    </dgm:pt>
    <dgm:pt modelId="{710B7A30-4C66-4525-8745-5FF79CD83353}" type="parTrans" cxnId="{A8EABE37-40F9-4ECF-879E-4862AF29615F}">
      <dgm:prSet custT="1"/>
      <dgm:spPr/>
      <dgm:t>
        <a:bodyPr/>
        <a:lstStyle/>
        <a:p>
          <a:endParaRPr lang="ru-RU" sz="1600">
            <a:latin typeface="Cambria" panose="02040503050406030204" pitchFamily="18" charset="0"/>
          </a:endParaRPr>
        </a:p>
      </dgm:t>
    </dgm:pt>
    <dgm:pt modelId="{EBB682A9-BECD-4AD3-953C-D40AFF99103D}" type="sibTrans" cxnId="{A8EABE37-40F9-4ECF-879E-4862AF29615F}">
      <dgm:prSet/>
      <dgm:spPr/>
      <dgm:t>
        <a:bodyPr/>
        <a:lstStyle/>
        <a:p>
          <a:endParaRPr lang="ru-RU" sz="1600">
            <a:latin typeface="Cambria" panose="02040503050406030204" pitchFamily="18" charset="0"/>
          </a:endParaRPr>
        </a:p>
      </dgm:t>
    </dgm:pt>
    <dgm:pt modelId="{F17BAD30-646E-4CF4-9CFD-62D91B33D1AB}">
      <dgm:prSet phldrT="[Текст]" custT="1"/>
      <dgm:spPr>
        <a:solidFill>
          <a:schemeClr val="accent3">
            <a:lumMod val="60000"/>
            <a:lumOff val="40000"/>
          </a:schemeClr>
        </a:solidFill>
        <a:ln>
          <a:solidFill>
            <a:schemeClr val="accent3">
              <a:lumMod val="75000"/>
            </a:schemeClr>
          </a:solidFill>
        </a:ln>
      </dgm:spPr>
      <dgm:t>
        <a:bodyPr/>
        <a:lstStyle/>
        <a:p>
          <a:r>
            <a:rPr lang="ru-RU" sz="1500" b="1" dirty="0" smtClean="0">
              <a:solidFill>
                <a:srgbClr val="003300"/>
              </a:solidFill>
              <a:latin typeface="Cambria" panose="02040503050406030204" pitchFamily="18" charset="0"/>
            </a:rPr>
            <a:t>Интегрированные</a:t>
          </a:r>
          <a:r>
            <a:rPr lang="ru-RU" sz="1500" b="1" dirty="0" smtClean="0">
              <a:latin typeface="Cambria" panose="02040503050406030204" pitchFamily="18" charset="0"/>
            </a:rPr>
            <a:t> </a:t>
          </a:r>
          <a:endParaRPr lang="ru-RU" sz="1500" b="1" dirty="0">
            <a:latin typeface="Cambria" panose="02040503050406030204" pitchFamily="18" charset="0"/>
          </a:endParaRPr>
        </a:p>
      </dgm:t>
    </dgm:pt>
    <dgm:pt modelId="{F9F8763A-D725-48CD-995B-B72CCC97120B}" type="parTrans" cxnId="{088F951A-D677-4C9D-ADF9-D22B3DEB8F9D}">
      <dgm:prSet custT="1"/>
      <dgm:spPr/>
      <dgm:t>
        <a:bodyPr/>
        <a:lstStyle/>
        <a:p>
          <a:endParaRPr lang="ru-RU" sz="1600">
            <a:latin typeface="Cambria" panose="02040503050406030204" pitchFamily="18" charset="0"/>
          </a:endParaRPr>
        </a:p>
      </dgm:t>
    </dgm:pt>
    <dgm:pt modelId="{DAE52B8A-7702-4E45-BE30-98EBA56C24F3}" type="sibTrans" cxnId="{088F951A-D677-4C9D-ADF9-D22B3DEB8F9D}">
      <dgm:prSet/>
      <dgm:spPr/>
      <dgm:t>
        <a:bodyPr/>
        <a:lstStyle/>
        <a:p>
          <a:endParaRPr lang="ru-RU" sz="1600">
            <a:latin typeface="Cambria" panose="02040503050406030204" pitchFamily="18" charset="0"/>
          </a:endParaRPr>
        </a:p>
      </dgm:t>
    </dgm:pt>
    <dgm:pt modelId="{E81CF297-EFFB-434D-9AF8-7176E2309825}">
      <dgm:prSet phldrT="[Текст]" custT="1"/>
      <dgm:spPr>
        <a:solidFill>
          <a:schemeClr val="accent2">
            <a:lumMod val="40000"/>
            <a:lumOff val="60000"/>
          </a:schemeClr>
        </a:solidFill>
        <a:ln>
          <a:solidFill>
            <a:schemeClr val="accent2">
              <a:lumMod val="75000"/>
            </a:schemeClr>
          </a:solidFill>
        </a:ln>
      </dgm:spPr>
      <dgm:t>
        <a:bodyPr/>
        <a:lstStyle/>
        <a:p>
          <a:pPr>
            <a:lnSpc>
              <a:spcPct val="100000"/>
            </a:lnSpc>
            <a:spcAft>
              <a:spcPts val="0"/>
            </a:spcAft>
          </a:pPr>
          <a:r>
            <a:rPr lang="ru-RU" sz="1600" b="1" dirty="0" smtClean="0">
              <a:solidFill>
                <a:srgbClr val="800000"/>
              </a:solidFill>
              <a:latin typeface="Cambria" panose="02040503050406030204" pitchFamily="18" charset="0"/>
            </a:rPr>
            <a:t>Однонаправленные</a:t>
          </a:r>
        </a:p>
        <a:p>
          <a:pPr>
            <a:lnSpc>
              <a:spcPct val="100000"/>
            </a:lnSpc>
            <a:spcAft>
              <a:spcPts val="0"/>
            </a:spcAft>
          </a:pPr>
          <a:r>
            <a:rPr lang="ru-RU" sz="1600" b="1" dirty="0" smtClean="0">
              <a:solidFill>
                <a:srgbClr val="800000"/>
              </a:solidFill>
              <a:latin typeface="Cambria" panose="02040503050406030204" pitchFamily="18" charset="0"/>
            </a:rPr>
            <a:t>предметные</a:t>
          </a:r>
          <a:endParaRPr lang="ru-RU" sz="1600" b="1" dirty="0">
            <a:solidFill>
              <a:srgbClr val="800000"/>
            </a:solidFill>
            <a:latin typeface="Cambria" panose="02040503050406030204" pitchFamily="18" charset="0"/>
          </a:endParaRPr>
        </a:p>
      </dgm:t>
    </dgm:pt>
    <dgm:pt modelId="{F137A410-EA90-4925-90CB-D6262AC50030}" type="parTrans" cxnId="{E3669F3E-9DD3-4C1C-BE64-E5155BF7B418}">
      <dgm:prSet custT="1"/>
      <dgm:spPr/>
      <dgm:t>
        <a:bodyPr/>
        <a:lstStyle/>
        <a:p>
          <a:endParaRPr lang="ru-RU" sz="1600">
            <a:latin typeface="Cambria" panose="02040503050406030204" pitchFamily="18" charset="0"/>
          </a:endParaRPr>
        </a:p>
      </dgm:t>
    </dgm:pt>
    <dgm:pt modelId="{E9645905-08E0-40AF-90AE-CA4E5BAB9D13}" type="sibTrans" cxnId="{E3669F3E-9DD3-4C1C-BE64-E5155BF7B418}">
      <dgm:prSet/>
      <dgm:spPr/>
      <dgm:t>
        <a:bodyPr/>
        <a:lstStyle/>
        <a:p>
          <a:endParaRPr lang="ru-RU" sz="1600">
            <a:latin typeface="Cambria" panose="02040503050406030204" pitchFamily="18" charset="0"/>
          </a:endParaRPr>
        </a:p>
      </dgm:t>
    </dgm:pt>
    <dgm:pt modelId="{1CD47966-44CB-47B0-8E81-BED3E69DD058}" type="pres">
      <dgm:prSet presAssocID="{0D206BC3-061A-42D7-8CCE-FE12C5CBBF86}" presName="diagram" presStyleCnt="0">
        <dgm:presLayoutVars>
          <dgm:chPref val="1"/>
          <dgm:dir/>
          <dgm:animOne val="branch"/>
          <dgm:animLvl val="lvl"/>
          <dgm:resizeHandles val="exact"/>
        </dgm:presLayoutVars>
      </dgm:prSet>
      <dgm:spPr/>
      <dgm:t>
        <a:bodyPr/>
        <a:lstStyle/>
        <a:p>
          <a:endParaRPr lang="ru-RU"/>
        </a:p>
      </dgm:t>
    </dgm:pt>
    <dgm:pt modelId="{69163FCD-B6B3-4B80-B980-DAEBC8B2CB35}" type="pres">
      <dgm:prSet presAssocID="{4F9FBACA-4DC6-47EA-87B1-DAAED700A378}" presName="root1" presStyleCnt="0"/>
      <dgm:spPr/>
    </dgm:pt>
    <dgm:pt modelId="{E589D1A7-99C0-4934-B9A7-D692C3FD917D}" type="pres">
      <dgm:prSet presAssocID="{4F9FBACA-4DC6-47EA-87B1-DAAED700A378}" presName="LevelOneTextNode" presStyleLbl="node0" presStyleIdx="0" presStyleCnt="1">
        <dgm:presLayoutVars>
          <dgm:chPref val="3"/>
        </dgm:presLayoutVars>
      </dgm:prSet>
      <dgm:spPr/>
      <dgm:t>
        <a:bodyPr/>
        <a:lstStyle/>
        <a:p>
          <a:endParaRPr lang="ru-RU"/>
        </a:p>
      </dgm:t>
    </dgm:pt>
    <dgm:pt modelId="{8F46799A-FEC3-45E7-9CD4-0DEB6D412015}" type="pres">
      <dgm:prSet presAssocID="{4F9FBACA-4DC6-47EA-87B1-DAAED700A378}" presName="level2hierChild" presStyleCnt="0"/>
      <dgm:spPr/>
    </dgm:pt>
    <dgm:pt modelId="{F6320A27-FB0E-4BB8-B2D5-357B5F258CD2}" type="pres">
      <dgm:prSet presAssocID="{5C964674-19A2-4C17-B229-23F6A3F535A4}" presName="conn2-1" presStyleLbl="parChTrans1D2" presStyleIdx="0" presStyleCnt="2"/>
      <dgm:spPr/>
      <dgm:t>
        <a:bodyPr/>
        <a:lstStyle/>
        <a:p>
          <a:endParaRPr lang="ru-RU"/>
        </a:p>
      </dgm:t>
    </dgm:pt>
    <dgm:pt modelId="{E5D6EFBF-249A-44B1-8F82-533E66F537B2}" type="pres">
      <dgm:prSet presAssocID="{5C964674-19A2-4C17-B229-23F6A3F535A4}" presName="connTx" presStyleLbl="parChTrans1D2" presStyleIdx="0" presStyleCnt="2"/>
      <dgm:spPr/>
      <dgm:t>
        <a:bodyPr/>
        <a:lstStyle/>
        <a:p>
          <a:endParaRPr lang="ru-RU"/>
        </a:p>
      </dgm:t>
    </dgm:pt>
    <dgm:pt modelId="{836C940A-3F3A-4FE3-8621-1D7498F32F70}" type="pres">
      <dgm:prSet presAssocID="{8487653E-1548-4E58-AD2E-C9CB4AFE5EE4}" presName="root2" presStyleCnt="0"/>
      <dgm:spPr/>
    </dgm:pt>
    <dgm:pt modelId="{48F4B893-4283-4C18-8457-B64B1768E27C}" type="pres">
      <dgm:prSet presAssocID="{8487653E-1548-4E58-AD2E-C9CB4AFE5EE4}" presName="LevelTwoTextNode" presStyleLbl="node2" presStyleIdx="0" presStyleCnt="2" custScaleX="129093">
        <dgm:presLayoutVars>
          <dgm:chPref val="3"/>
        </dgm:presLayoutVars>
      </dgm:prSet>
      <dgm:spPr/>
      <dgm:t>
        <a:bodyPr/>
        <a:lstStyle/>
        <a:p>
          <a:endParaRPr lang="ru-RU"/>
        </a:p>
      </dgm:t>
    </dgm:pt>
    <dgm:pt modelId="{31F78C78-3F43-4FA0-A27A-12B039D473EE}" type="pres">
      <dgm:prSet presAssocID="{8487653E-1548-4E58-AD2E-C9CB4AFE5EE4}" presName="level3hierChild" presStyleCnt="0"/>
      <dgm:spPr/>
    </dgm:pt>
    <dgm:pt modelId="{5A5999AD-BF51-4D28-B63C-144E88BC4F74}" type="pres">
      <dgm:prSet presAssocID="{710B7A30-4C66-4525-8745-5FF79CD83353}" presName="conn2-1" presStyleLbl="parChTrans1D3" presStyleIdx="0" presStyleCnt="2"/>
      <dgm:spPr/>
      <dgm:t>
        <a:bodyPr/>
        <a:lstStyle/>
        <a:p>
          <a:endParaRPr lang="ru-RU"/>
        </a:p>
      </dgm:t>
    </dgm:pt>
    <dgm:pt modelId="{1C8D5E68-3059-4587-A020-A5390E3F3308}" type="pres">
      <dgm:prSet presAssocID="{710B7A30-4C66-4525-8745-5FF79CD83353}" presName="connTx" presStyleLbl="parChTrans1D3" presStyleIdx="0" presStyleCnt="2"/>
      <dgm:spPr/>
      <dgm:t>
        <a:bodyPr/>
        <a:lstStyle/>
        <a:p>
          <a:endParaRPr lang="ru-RU"/>
        </a:p>
      </dgm:t>
    </dgm:pt>
    <dgm:pt modelId="{8445C674-E954-4E7A-BB21-B6854729C120}" type="pres">
      <dgm:prSet presAssocID="{61AE16C1-DFBF-43D9-9B1C-513D8668E54B}" presName="root2" presStyleCnt="0"/>
      <dgm:spPr/>
    </dgm:pt>
    <dgm:pt modelId="{E1B5D495-542D-4207-9FC1-9D1019A6E274}" type="pres">
      <dgm:prSet presAssocID="{61AE16C1-DFBF-43D9-9B1C-513D8668E54B}" presName="LevelTwoTextNode" presStyleLbl="node3" presStyleIdx="0" presStyleCnt="2">
        <dgm:presLayoutVars>
          <dgm:chPref val="3"/>
        </dgm:presLayoutVars>
      </dgm:prSet>
      <dgm:spPr/>
      <dgm:t>
        <a:bodyPr/>
        <a:lstStyle/>
        <a:p>
          <a:endParaRPr lang="ru-RU"/>
        </a:p>
      </dgm:t>
    </dgm:pt>
    <dgm:pt modelId="{B567F770-E57E-4181-876F-2105746DB690}" type="pres">
      <dgm:prSet presAssocID="{61AE16C1-DFBF-43D9-9B1C-513D8668E54B}" presName="level3hierChild" presStyleCnt="0"/>
      <dgm:spPr/>
    </dgm:pt>
    <dgm:pt modelId="{A13C9599-61D8-42FC-A60F-C19CA1A8C7A2}" type="pres">
      <dgm:prSet presAssocID="{F9F8763A-D725-48CD-995B-B72CCC97120B}" presName="conn2-1" presStyleLbl="parChTrans1D3" presStyleIdx="1" presStyleCnt="2"/>
      <dgm:spPr/>
      <dgm:t>
        <a:bodyPr/>
        <a:lstStyle/>
        <a:p>
          <a:endParaRPr lang="ru-RU"/>
        </a:p>
      </dgm:t>
    </dgm:pt>
    <dgm:pt modelId="{A66AEA43-2B66-458C-83BA-917240397420}" type="pres">
      <dgm:prSet presAssocID="{F9F8763A-D725-48CD-995B-B72CCC97120B}" presName="connTx" presStyleLbl="parChTrans1D3" presStyleIdx="1" presStyleCnt="2"/>
      <dgm:spPr/>
      <dgm:t>
        <a:bodyPr/>
        <a:lstStyle/>
        <a:p>
          <a:endParaRPr lang="ru-RU"/>
        </a:p>
      </dgm:t>
    </dgm:pt>
    <dgm:pt modelId="{AE5F46F9-709A-45D9-B22B-7EECA67BD988}" type="pres">
      <dgm:prSet presAssocID="{F17BAD30-646E-4CF4-9CFD-62D91B33D1AB}" presName="root2" presStyleCnt="0"/>
      <dgm:spPr/>
    </dgm:pt>
    <dgm:pt modelId="{808A685C-3D04-4877-961E-36340F3EF789}" type="pres">
      <dgm:prSet presAssocID="{F17BAD30-646E-4CF4-9CFD-62D91B33D1AB}" presName="LevelTwoTextNode" presStyleLbl="node3" presStyleIdx="1" presStyleCnt="2">
        <dgm:presLayoutVars>
          <dgm:chPref val="3"/>
        </dgm:presLayoutVars>
      </dgm:prSet>
      <dgm:spPr/>
      <dgm:t>
        <a:bodyPr/>
        <a:lstStyle/>
        <a:p>
          <a:endParaRPr lang="ru-RU"/>
        </a:p>
      </dgm:t>
    </dgm:pt>
    <dgm:pt modelId="{5B7175D7-D94F-4F29-AD09-3BD5E0CE1B89}" type="pres">
      <dgm:prSet presAssocID="{F17BAD30-646E-4CF4-9CFD-62D91B33D1AB}" presName="level3hierChild" presStyleCnt="0"/>
      <dgm:spPr/>
    </dgm:pt>
    <dgm:pt modelId="{D13BEC90-9642-4403-B06B-0A4B0D959411}" type="pres">
      <dgm:prSet presAssocID="{F137A410-EA90-4925-90CB-D6262AC50030}" presName="conn2-1" presStyleLbl="parChTrans1D2" presStyleIdx="1" presStyleCnt="2"/>
      <dgm:spPr/>
      <dgm:t>
        <a:bodyPr/>
        <a:lstStyle/>
        <a:p>
          <a:endParaRPr lang="ru-RU"/>
        </a:p>
      </dgm:t>
    </dgm:pt>
    <dgm:pt modelId="{93EEC735-0D93-41D1-ADEA-274DE8EA2491}" type="pres">
      <dgm:prSet presAssocID="{F137A410-EA90-4925-90CB-D6262AC50030}" presName="connTx" presStyleLbl="parChTrans1D2" presStyleIdx="1" presStyleCnt="2"/>
      <dgm:spPr/>
      <dgm:t>
        <a:bodyPr/>
        <a:lstStyle/>
        <a:p>
          <a:endParaRPr lang="ru-RU"/>
        </a:p>
      </dgm:t>
    </dgm:pt>
    <dgm:pt modelId="{3CB895B6-AD2A-4CFC-BCDD-E79EAD2E823E}" type="pres">
      <dgm:prSet presAssocID="{E81CF297-EFFB-434D-9AF8-7176E2309825}" presName="root2" presStyleCnt="0"/>
      <dgm:spPr/>
    </dgm:pt>
    <dgm:pt modelId="{C90991DD-AA01-4377-B629-9FE8EF91BA8F}" type="pres">
      <dgm:prSet presAssocID="{E81CF297-EFFB-434D-9AF8-7176E2309825}" presName="LevelTwoTextNode" presStyleLbl="node2" presStyleIdx="1" presStyleCnt="2" custScaleX="127281" custLinFactNeighborX="2720" custLinFactNeighborY="2392">
        <dgm:presLayoutVars>
          <dgm:chPref val="3"/>
        </dgm:presLayoutVars>
      </dgm:prSet>
      <dgm:spPr/>
      <dgm:t>
        <a:bodyPr/>
        <a:lstStyle/>
        <a:p>
          <a:endParaRPr lang="ru-RU"/>
        </a:p>
      </dgm:t>
    </dgm:pt>
    <dgm:pt modelId="{9173DB0B-8E04-4039-9812-E2E88F62265B}" type="pres">
      <dgm:prSet presAssocID="{E81CF297-EFFB-434D-9AF8-7176E2309825}" presName="level3hierChild" presStyleCnt="0"/>
      <dgm:spPr/>
    </dgm:pt>
  </dgm:ptLst>
  <dgm:cxnLst>
    <dgm:cxn modelId="{F922ED62-6380-43D8-9E5C-D564C4C5CB58}" type="presOf" srcId="{F9F8763A-D725-48CD-995B-B72CCC97120B}" destId="{A66AEA43-2B66-458C-83BA-917240397420}" srcOrd="1" destOrd="0" presId="urn:microsoft.com/office/officeart/2005/8/layout/hierarchy2"/>
    <dgm:cxn modelId="{1F78B45B-C3D7-4717-9C76-3A079BED4F7B}" type="presOf" srcId="{710B7A30-4C66-4525-8745-5FF79CD83353}" destId="{1C8D5E68-3059-4587-A020-A5390E3F3308}" srcOrd="1" destOrd="0" presId="urn:microsoft.com/office/officeart/2005/8/layout/hierarchy2"/>
    <dgm:cxn modelId="{61535469-27FC-477E-8A57-89C74B5AB14C}" type="presOf" srcId="{5C964674-19A2-4C17-B229-23F6A3F535A4}" destId="{F6320A27-FB0E-4BB8-B2D5-357B5F258CD2}" srcOrd="0" destOrd="0" presId="urn:microsoft.com/office/officeart/2005/8/layout/hierarchy2"/>
    <dgm:cxn modelId="{E3669F3E-9DD3-4C1C-BE64-E5155BF7B418}" srcId="{4F9FBACA-4DC6-47EA-87B1-DAAED700A378}" destId="{E81CF297-EFFB-434D-9AF8-7176E2309825}" srcOrd="1" destOrd="0" parTransId="{F137A410-EA90-4925-90CB-D6262AC50030}" sibTransId="{E9645905-08E0-40AF-90AE-CA4E5BAB9D13}"/>
    <dgm:cxn modelId="{14B74B99-8F94-4E87-9FD6-95BC19B96A09}" type="presOf" srcId="{F9F8763A-D725-48CD-995B-B72CCC97120B}" destId="{A13C9599-61D8-42FC-A60F-C19CA1A8C7A2}" srcOrd="0" destOrd="0" presId="urn:microsoft.com/office/officeart/2005/8/layout/hierarchy2"/>
    <dgm:cxn modelId="{B1F4C6FC-C794-493B-A8E2-AE9DA60D7032}" srcId="{4F9FBACA-4DC6-47EA-87B1-DAAED700A378}" destId="{8487653E-1548-4E58-AD2E-C9CB4AFE5EE4}" srcOrd="0" destOrd="0" parTransId="{5C964674-19A2-4C17-B229-23F6A3F535A4}" sibTransId="{78135B8C-82F0-4A21-9737-056ECCA2C5D2}"/>
    <dgm:cxn modelId="{088F951A-D677-4C9D-ADF9-D22B3DEB8F9D}" srcId="{8487653E-1548-4E58-AD2E-C9CB4AFE5EE4}" destId="{F17BAD30-646E-4CF4-9CFD-62D91B33D1AB}" srcOrd="1" destOrd="0" parTransId="{F9F8763A-D725-48CD-995B-B72CCC97120B}" sibTransId="{DAE52B8A-7702-4E45-BE30-98EBA56C24F3}"/>
    <dgm:cxn modelId="{31380DAC-2598-42D4-B29B-EABB72A532CC}" type="presOf" srcId="{4F9FBACA-4DC6-47EA-87B1-DAAED700A378}" destId="{E589D1A7-99C0-4934-B9A7-D692C3FD917D}" srcOrd="0" destOrd="0" presId="urn:microsoft.com/office/officeart/2005/8/layout/hierarchy2"/>
    <dgm:cxn modelId="{F59F2E6B-FEDA-4012-8E93-6F1A247E4790}" type="presOf" srcId="{E81CF297-EFFB-434D-9AF8-7176E2309825}" destId="{C90991DD-AA01-4377-B629-9FE8EF91BA8F}" srcOrd="0" destOrd="0" presId="urn:microsoft.com/office/officeart/2005/8/layout/hierarchy2"/>
    <dgm:cxn modelId="{3F4406B7-CE6B-4669-9EEB-7BE9EC7E80B6}" type="presOf" srcId="{61AE16C1-DFBF-43D9-9B1C-513D8668E54B}" destId="{E1B5D495-542D-4207-9FC1-9D1019A6E274}" srcOrd="0" destOrd="0" presId="urn:microsoft.com/office/officeart/2005/8/layout/hierarchy2"/>
    <dgm:cxn modelId="{528C480A-150C-4E0D-BFDA-024BAA3451D5}" type="presOf" srcId="{F17BAD30-646E-4CF4-9CFD-62D91B33D1AB}" destId="{808A685C-3D04-4877-961E-36340F3EF789}" srcOrd="0" destOrd="0" presId="urn:microsoft.com/office/officeart/2005/8/layout/hierarchy2"/>
    <dgm:cxn modelId="{CC1319AD-A5D5-48F6-B709-7AC6C425715C}" srcId="{0D206BC3-061A-42D7-8CCE-FE12C5CBBF86}" destId="{4F9FBACA-4DC6-47EA-87B1-DAAED700A378}" srcOrd="0" destOrd="0" parTransId="{C73733C3-3FA2-4DB6-A385-28CA9A2710CE}" sibTransId="{BA09CA9B-FFEA-494F-B00B-01D9A77720D4}"/>
    <dgm:cxn modelId="{B2820830-5950-46A6-B988-EB54162C9760}" type="presOf" srcId="{0D206BC3-061A-42D7-8CCE-FE12C5CBBF86}" destId="{1CD47966-44CB-47B0-8E81-BED3E69DD058}" srcOrd="0" destOrd="0" presId="urn:microsoft.com/office/officeart/2005/8/layout/hierarchy2"/>
    <dgm:cxn modelId="{8D867CB7-C81F-4ACE-BB2B-79413A45F115}" type="presOf" srcId="{710B7A30-4C66-4525-8745-5FF79CD83353}" destId="{5A5999AD-BF51-4D28-B63C-144E88BC4F74}" srcOrd="0" destOrd="0" presId="urn:microsoft.com/office/officeart/2005/8/layout/hierarchy2"/>
    <dgm:cxn modelId="{DE5BF9DF-C0A6-4141-B7AB-7276F0172561}" type="presOf" srcId="{8487653E-1548-4E58-AD2E-C9CB4AFE5EE4}" destId="{48F4B893-4283-4C18-8457-B64B1768E27C}" srcOrd="0" destOrd="0" presId="urn:microsoft.com/office/officeart/2005/8/layout/hierarchy2"/>
    <dgm:cxn modelId="{267A108B-E402-4503-9966-75C9FEFC6385}" type="presOf" srcId="{5C964674-19A2-4C17-B229-23F6A3F535A4}" destId="{E5D6EFBF-249A-44B1-8F82-533E66F537B2}" srcOrd="1" destOrd="0" presId="urn:microsoft.com/office/officeart/2005/8/layout/hierarchy2"/>
    <dgm:cxn modelId="{433EECC0-0F7D-4809-9BF8-769D2BCCDA1A}" type="presOf" srcId="{F137A410-EA90-4925-90CB-D6262AC50030}" destId="{D13BEC90-9642-4403-B06B-0A4B0D959411}" srcOrd="0" destOrd="0" presId="urn:microsoft.com/office/officeart/2005/8/layout/hierarchy2"/>
    <dgm:cxn modelId="{42EEA822-1C2D-4757-B27A-9A7E1C7FB222}" type="presOf" srcId="{F137A410-EA90-4925-90CB-D6262AC50030}" destId="{93EEC735-0D93-41D1-ADEA-274DE8EA2491}" srcOrd="1" destOrd="0" presId="urn:microsoft.com/office/officeart/2005/8/layout/hierarchy2"/>
    <dgm:cxn modelId="{A8EABE37-40F9-4ECF-879E-4862AF29615F}" srcId="{8487653E-1548-4E58-AD2E-C9CB4AFE5EE4}" destId="{61AE16C1-DFBF-43D9-9B1C-513D8668E54B}" srcOrd="0" destOrd="0" parTransId="{710B7A30-4C66-4525-8745-5FF79CD83353}" sibTransId="{EBB682A9-BECD-4AD3-953C-D40AFF99103D}"/>
    <dgm:cxn modelId="{A94A0399-1EFA-4B32-9DDF-85EDBBDDAEE2}" type="presParOf" srcId="{1CD47966-44CB-47B0-8E81-BED3E69DD058}" destId="{69163FCD-B6B3-4B80-B980-DAEBC8B2CB35}" srcOrd="0" destOrd="0" presId="urn:microsoft.com/office/officeart/2005/8/layout/hierarchy2"/>
    <dgm:cxn modelId="{8A99D5CC-7B34-4F19-B9D3-59578D24F94E}" type="presParOf" srcId="{69163FCD-B6B3-4B80-B980-DAEBC8B2CB35}" destId="{E589D1A7-99C0-4934-B9A7-D692C3FD917D}" srcOrd="0" destOrd="0" presId="urn:microsoft.com/office/officeart/2005/8/layout/hierarchy2"/>
    <dgm:cxn modelId="{33357AD5-CC14-49D7-B32F-09E3B1FC7B65}" type="presParOf" srcId="{69163FCD-B6B3-4B80-B980-DAEBC8B2CB35}" destId="{8F46799A-FEC3-45E7-9CD4-0DEB6D412015}" srcOrd="1" destOrd="0" presId="urn:microsoft.com/office/officeart/2005/8/layout/hierarchy2"/>
    <dgm:cxn modelId="{396A92F0-B9C1-4EAF-A024-891FF862A695}" type="presParOf" srcId="{8F46799A-FEC3-45E7-9CD4-0DEB6D412015}" destId="{F6320A27-FB0E-4BB8-B2D5-357B5F258CD2}" srcOrd="0" destOrd="0" presId="urn:microsoft.com/office/officeart/2005/8/layout/hierarchy2"/>
    <dgm:cxn modelId="{F4B804BA-5195-4A5D-AC4F-E0D9F398D7E5}" type="presParOf" srcId="{F6320A27-FB0E-4BB8-B2D5-357B5F258CD2}" destId="{E5D6EFBF-249A-44B1-8F82-533E66F537B2}" srcOrd="0" destOrd="0" presId="urn:microsoft.com/office/officeart/2005/8/layout/hierarchy2"/>
    <dgm:cxn modelId="{E06476EA-16BE-4D22-957A-4924F17F3F7D}" type="presParOf" srcId="{8F46799A-FEC3-45E7-9CD4-0DEB6D412015}" destId="{836C940A-3F3A-4FE3-8621-1D7498F32F70}" srcOrd="1" destOrd="0" presId="urn:microsoft.com/office/officeart/2005/8/layout/hierarchy2"/>
    <dgm:cxn modelId="{19475135-A8B3-439E-BD9F-EE0DE783277A}" type="presParOf" srcId="{836C940A-3F3A-4FE3-8621-1D7498F32F70}" destId="{48F4B893-4283-4C18-8457-B64B1768E27C}" srcOrd="0" destOrd="0" presId="urn:microsoft.com/office/officeart/2005/8/layout/hierarchy2"/>
    <dgm:cxn modelId="{91BF5CAA-BB40-4329-9A38-3D56F3668D38}" type="presParOf" srcId="{836C940A-3F3A-4FE3-8621-1D7498F32F70}" destId="{31F78C78-3F43-4FA0-A27A-12B039D473EE}" srcOrd="1" destOrd="0" presId="urn:microsoft.com/office/officeart/2005/8/layout/hierarchy2"/>
    <dgm:cxn modelId="{5D5CF7B7-930D-4AF8-A4D1-1DB42FD95F6E}" type="presParOf" srcId="{31F78C78-3F43-4FA0-A27A-12B039D473EE}" destId="{5A5999AD-BF51-4D28-B63C-144E88BC4F74}" srcOrd="0" destOrd="0" presId="urn:microsoft.com/office/officeart/2005/8/layout/hierarchy2"/>
    <dgm:cxn modelId="{28506B44-05D9-4BF9-950F-9F813D10FB3E}" type="presParOf" srcId="{5A5999AD-BF51-4D28-B63C-144E88BC4F74}" destId="{1C8D5E68-3059-4587-A020-A5390E3F3308}" srcOrd="0" destOrd="0" presId="urn:microsoft.com/office/officeart/2005/8/layout/hierarchy2"/>
    <dgm:cxn modelId="{75429AD3-9B92-4141-AE31-7DD7739D6DB0}" type="presParOf" srcId="{31F78C78-3F43-4FA0-A27A-12B039D473EE}" destId="{8445C674-E954-4E7A-BB21-B6854729C120}" srcOrd="1" destOrd="0" presId="urn:microsoft.com/office/officeart/2005/8/layout/hierarchy2"/>
    <dgm:cxn modelId="{E0A70E2A-EBD1-42F8-92D8-880216D0C18E}" type="presParOf" srcId="{8445C674-E954-4E7A-BB21-B6854729C120}" destId="{E1B5D495-542D-4207-9FC1-9D1019A6E274}" srcOrd="0" destOrd="0" presId="urn:microsoft.com/office/officeart/2005/8/layout/hierarchy2"/>
    <dgm:cxn modelId="{800402A6-52EC-47A8-82A7-EF1F12CDF7CE}" type="presParOf" srcId="{8445C674-E954-4E7A-BB21-B6854729C120}" destId="{B567F770-E57E-4181-876F-2105746DB690}" srcOrd="1" destOrd="0" presId="urn:microsoft.com/office/officeart/2005/8/layout/hierarchy2"/>
    <dgm:cxn modelId="{7E003BBF-C81E-4730-B8E0-D2E786713129}" type="presParOf" srcId="{31F78C78-3F43-4FA0-A27A-12B039D473EE}" destId="{A13C9599-61D8-42FC-A60F-C19CA1A8C7A2}" srcOrd="2" destOrd="0" presId="urn:microsoft.com/office/officeart/2005/8/layout/hierarchy2"/>
    <dgm:cxn modelId="{C646ABE4-4665-4DD8-8286-111974CE70D7}" type="presParOf" srcId="{A13C9599-61D8-42FC-A60F-C19CA1A8C7A2}" destId="{A66AEA43-2B66-458C-83BA-917240397420}" srcOrd="0" destOrd="0" presId="urn:microsoft.com/office/officeart/2005/8/layout/hierarchy2"/>
    <dgm:cxn modelId="{BAC116BC-EA25-4C78-B1E4-98CB90F33148}" type="presParOf" srcId="{31F78C78-3F43-4FA0-A27A-12B039D473EE}" destId="{AE5F46F9-709A-45D9-B22B-7EECA67BD988}" srcOrd="3" destOrd="0" presId="urn:microsoft.com/office/officeart/2005/8/layout/hierarchy2"/>
    <dgm:cxn modelId="{43EC76CC-2967-4FFF-84DE-C322FE1F3520}" type="presParOf" srcId="{AE5F46F9-709A-45D9-B22B-7EECA67BD988}" destId="{808A685C-3D04-4877-961E-36340F3EF789}" srcOrd="0" destOrd="0" presId="urn:microsoft.com/office/officeart/2005/8/layout/hierarchy2"/>
    <dgm:cxn modelId="{73F945B7-7062-4BE6-8883-6553DCBCBFA2}" type="presParOf" srcId="{AE5F46F9-709A-45D9-B22B-7EECA67BD988}" destId="{5B7175D7-D94F-4F29-AD09-3BD5E0CE1B89}" srcOrd="1" destOrd="0" presId="urn:microsoft.com/office/officeart/2005/8/layout/hierarchy2"/>
    <dgm:cxn modelId="{0B2EBB8F-0A06-44AE-9BD9-0FF084DA7F5F}" type="presParOf" srcId="{8F46799A-FEC3-45E7-9CD4-0DEB6D412015}" destId="{D13BEC90-9642-4403-B06B-0A4B0D959411}" srcOrd="2" destOrd="0" presId="urn:microsoft.com/office/officeart/2005/8/layout/hierarchy2"/>
    <dgm:cxn modelId="{33FDD6F9-A245-4F2B-AE57-A9B26CE0EBBF}" type="presParOf" srcId="{D13BEC90-9642-4403-B06B-0A4B0D959411}" destId="{93EEC735-0D93-41D1-ADEA-274DE8EA2491}" srcOrd="0" destOrd="0" presId="urn:microsoft.com/office/officeart/2005/8/layout/hierarchy2"/>
    <dgm:cxn modelId="{3261D91C-ED50-4986-B409-C9ED61572F90}" type="presParOf" srcId="{8F46799A-FEC3-45E7-9CD4-0DEB6D412015}" destId="{3CB895B6-AD2A-4CFC-BCDD-E79EAD2E823E}" srcOrd="3" destOrd="0" presId="urn:microsoft.com/office/officeart/2005/8/layout/hierarchy2"/>
    <dgm:cxn modelId="{432DC270-AE27-49B8-9ED9-ABFE0F5CED52}" type="presParOf" srcId="{3CB895B6-AD2A-4CFC-BCDD-E79EAD2E823E}" destId="{C90991DD-AA01-4377-B629-9FE8EF91BA8F}" srcOrd="0" destOrd="0" presId="urn:microsoft.com/office/officeart/2005/8/layout/hierarchy2"/>
    <dgm:cxn modelId="{C5A846D6-399B-4BFD-BF02-A108365A8E37}" type="presParOf" srcId="{3CB895B6-AD2A-4CFC-BCDD-E79EAD2E823E}" destId="{9173DB0B-8E04-4039-9812-E2E88F62265B}"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8351D6-432B-444A-9935-7B49F5D3C1EB}" type="doc">
      <dgm:prSet loTypeId="urn:microsoft.com/office/officeart/2005/8/layout/hProcess9" loCatId="process" qsTypeId="urn:microsoft.com/office/officeart/2005/8/quickstyle/3d7" qsCatId="3D" csTypeId="urn:microsoft.com/office/officeart/2005/8/colors/colorful1" csCatId="colorful" phldr="1"/>
      <dgm:spPr/>
    </dgm:pt>
    <dgm:pt modelId="{D756E930-8E9F-42BE-AB5C-33E0F3E94374}">
      <dgm:prSet phldrT="[Текст]" custT="1"/>
      <dgm:spPr/>
      <dgm:t>
        <a:bodyPr/>
        <a:lstStyle/>
        <a:p>
          <a:r>
            <a:rPr lang="ru-RU" sz="1800" b="1" dirty="0" smtClean="0">
              <a:latin typeface="Cambria" panose="02040503050406030204" pitchFamily="18" charset="0"/>
            </a:rPr>
            <a:t>ЦЕЛЬ</a:t>
          </a:r>
          <a:endParaRPr lang="ru-RU" sz="1800" b="1" dirty="0">
            <a:latin typeface="Cambria" panose="02040503050406030204" pitchFamily="18" charset="0"/>
          </a:endParaRPr>
        </a:p>
      </dgm:t>
    </dgm:pt>
    <dgm:pt modelId="{A852D3DC-A781-45B9-AE6B-184A7DC72C1C}" type="parTrans" cxnId="{F3FCCCE2-9B8A-4C78-9007-A28CC5E439DC}">
      <dgm:prSet/>
      <dgm:spPr/>
      <dgm:t>
        <a:bodyPr/>
        <a:lstStyle/>
        <a:p>
          <a:endParaRPr lang="ru-RU" b="1">
            <a:latin typeface="Cambria" panose="02040503050406030204" pitchFamily="18" charset="0"/>
          </a:endParaRPr>
        </a:p>
      </dgm:t>
    </dgm:pt>
    <dgm:pt modelId="{47008140-6DCF-4DC0-B7D1-A9EA3BF3B2E8}" type="sibTrans" cxnId="{F3FCCCE2-9B8A-4C78-9007-A28CC5E439DC}">
      <dgm:prSet/>
      <dgm:spPr/>
      <dgm:t>
        <a:bodyPr/>
        <a:lstStyle/>
        <a:p>
          <a:endParaRPr lang="ru-RU" b="1">
            <a:latin typeface="Cambria" panose="02040503050406030204" pitchFamily="18" charset="0"/>
          </a:endParaRPr>
        </a:p>
      </dgm:t>
    </dgm:pt>
    <dgm:pt modelId="{0EC8A6F2-4834-40A0-BE3A-6B4771BB7CA6}">
      <dgm:prSet phldrT="[Текст]"/>
      <dgm:spPr/>
      <dgm:t>
        <a:bodyPr/>
        <a:lstStyle/>
        <a:p>
          <a:r>
            <a:rPr lang="ru-RU" b="1" dirty="0" smtClean="0">
              <a:latin typeface="Cambria" panose="02040503050406030204" pitchFamily="18" charset="0"/>
            </a:rPr>
            <a:t>СРЕДСТВА</a:t>
          </a:r>
          <a:endParaRPr lang="ru-RU" b="1" dirty="0">
            <a:latin typeface="Cambria" panose="02040503050406030204" pitchFamily="18" charset="0"/>
          </a:endParaRPr>
        </a:p>
      </dgm:t>
    </dgm:pt>
    <dgm:pt modelId="{3FC01B62-99B0-4D52-B92B-89B095BAD0B2}" type="parTrans" cxnId="{922703BB-AA9C-4E8B-BF0C-C399E73F9B71}">
      <dgm:prSet/>
      <dgm:spPr/>
      <dgm:t>
        <a:bodyPr/>
        <a:lstStyle/>
        <a:p>
          <a:endParaRPr lang="ru-RU" b="1">
            <a:latin typeface="Cambria" panose="02040503050406030204" pitchFamily="18" charset="0"/>
          </a:endParaRPr>
        </a:p>
      </dgm:t>
    </dgm:pt>
    <dgm:pt modelId="{9CB63F20-07DC-4F3B-AB56-959B67875CF7}" type="sibTrans" cxnId="{922703BB-AA9C-4E8B-BF0C-C399E73F9B71}">
      <dgm:prSet/>
      <dgm:spPr/>
      <dgm:t>
        <a:bodyPr/>
        <a:lstStyle/>
        <a:p>
          <a:endParaRPr lang="ru-RU" b="1">
            <a:latin typeface="Cambria" panose="02040503050406030204" pitchFamily="18" charset="0"/>
          </a:endParaRPr>
        </a:p>
      </dgm:t>
    </dgm:pt>
    <dgm:pt modelId="{0D3BF3DB-4ED1-49CB-B5AF-964232362B92}">
      <dgm:prSet phldrT="[Текст]"/>
      <dgm:spPr/>
      <dgm:t>
        <a:bodyPr/>
        <a:lstStyle/>
        <a:p>
          <a:r>
            <a:rPr lang="ru-RU" b="1" dirty="0" smtClean="0">
              <a:latin typeface="Cambria" panose="02040503050406030204" pitchFamily="18" charset="0"/>
            </a:rPr>
            <a:t>ДЕЙСТВИЯ</a:t>
          </a:r>
          <a:endParaRPr lang="ru-RU" b="1" dirty="0">
            <a:latin typeface="Cambria" panose="02040503050406030204" pitchFamily="18" charset="0"/>
          </a:endParaRPr>
        </a:p>
      </dgm:t>
    </dgm:pt>
    <dgm:pt modelId="{6CC763D0-D870-42A6-8641-485DB6704DD3}" type="parTrans" cxnId="{BBE42841-A511-4379-8779-BE805ABF7C0F}">
      <dgm:prSet/>
      <dgm:spPr/>
      <dgm:t>
        <a:bodyPr/>
        <a:lstStyle/>
        <a:p>
          <a:endParaRPr lang="ru-RU" b="1">
            <a:latin typeface="Cambria" panose="02040503050406030204" pitchFamily="18" charset="0"/>
          </a:endParaRPr>
        </a:p>
      </dgm:t>
    </dgm:pt>
    <dgm:pt modelId="{BF8AE04B-403A-4F45-90BF-9C80A9AA0E60}" type="sibTrans" cxnId="{BBE42841-A511-4379-8779-BE805ABF7C0F}">
      <dgm:prSet/>
      <dgm:spPr/>
      <dgm:t>
        <a:bodyPr/>
        <a:lstStyle/>
        <a:p>
          <a:endParaRPr lang="ru-RU" b="1">
            <a:latin typeface="Cambria" panose="02040503050406030204" pitchFamily="18" charset="0"/>
          </a:endParaRPr>
        </a:p>
      </dgm:t>
    </dgm:pt>
    <dgm:pt modelId="{ED18A6C8-64A4-498E-B293-CA358A1907D6}">
      <dgm:prSet phldrT="[Текст]"/>
      <dgm:spPr/>
      <dgm:t>
        <a:bodyPr/>
        <a:lstStyle/>
        <a:p>
          <a:r>
            <a:rPr lang="ru-RU" b="1" dirty="0" smtClean="0">
              <a:latin typeface="Cambria" panose="02040503050406030204" pitchFamily="18" charset="0"/>
            </a:rPr>
            <a:t>ОЦЕНКА</a:t>
          </a:r>
          <a:endParaRPr lang="ru-RU" b="1" dirty="0">
            <a:latin typeface="Cambria" panose="02040503050406030204" pitchFamily="18" charset="0"/>
          </a:endParaRPr>
        </a:p>
      </dgm:t>
    </dgm:pt>
    <dgm:pt modelId="{F1F3F6DC-0521-497F-918C-67E800D99AE3}" type="parTrans" cxnId="{D067E0A4-6A48-40CA-A4DD-766E7714A970}">
      <dgm:prSet/>
      <dgm:spPr/>
      <dgm:t>
        <a:bodyPr/>
        <a:lstStyle/>
        <a:p>
          <a:endParaRPr lang="ru-RU" b="1">
            <a:latin typeface="Cambria" panose="02040503050406030204" pitchFamily="18" charset="0"/>
          </a:endParaRPr>
        </a:p>
      </dgm:t>
    </dgm:pt>
    <dgm:pt modelId="{8A0967D3-FE3C-4919-BE16-AC822A81866F}" type="sibTrans" cxnId="{D067E0A4-6A48-40CA-A4DD-766E7714A970}">
      <dgm:prSet/>
      <dgm:spPr/>
      <dgm:t>
        <a:bodyPr/>
        <a:lstStyle/>
        <a:p>
          <a:endParaRPr lang="ru-RU" b="1">
            <a:latin typeface="Cambria" panose="02040503050406030204" pitchFamily="18" charset="0"/>
          </a:endParaRPr>
        </a:p>
      </dgm:t>
    </dgm:pt>
    <dgm:pt modelId="{43CF04AD-3C10-4CB4-BD43-69A18BA48881}">
      <dgm:prSet phldrT="[Текст]"/>
      <dgm:spPr/>
      <dgm:t>
        <a:bodyPr/>
        <a:lstStyle/>
        <a:p>
          <a:r>
            <a:rPr lang="ru-RU" b="1" dirty="0" smtClean="0">
              <a:latin typeface="Cambria" panose="02040503050406030204" pitchFamily="18" charset="0"/>
            </a:rPr>
            <a:t>РЕЗУЛЬТАТ</a:t>
          </a:r>
          <a:endParaRPr lang="ru-RU" b="1" dirty="0">
            <a:latin typeface="Cambria" panose="02040503050406030204" pitchFamily="18" charset="0"/>
          </a:endParaRPr>
        </a:p>
      </dgm:t>
    </dgm:pt>
    <dgm:pt modelId="{4CD7A5E4-1064-4C15-A202-FE1C52E93866}" type="parTrans" cxnId="{7396C649-32D7-44E4-979B-E5D61B7B0FAD}">
      <dgm:prSet/>
      <dgm:spPr/>
      <dgm:t>
        <a:bodyPr/>
        <a:lstStyle/>
        <a:p>
          <a:endParaRPr lang="ru-RU" b="1">
            <a:latin typeface="Cambria" panose="02040503050406030204" pitchFamily="18" charset="0"/>
          </a:endParaRPr>
        </a:p>
      </dgm:t>
    </dgm:pt>
    <dgm:pt modelId="{15D9BE01-AA3D-42BC-87A1-8E7E23BAE0F9}" type="sibTrans" cxnId="{7396C649-32D7-44E4-979B-E5D61B7B0FAD}">
      <dgm:prSet/>
      <dgm:spPr/>
      <dgm:t>
        <a:bodyPr/>
        <a:lstStyle/>
        <a:p>
          <a:endParaRPr lang="ru-RU" b="1">
            <a:latin typeface="Cambria" panose="02040503050406030204" pitchFamily="18" charset="0"/>
          </a:endParaRPr>
        </a:p>
      </dgm:t>
    </dgm:pt>
    <dgm:pt modelId="{BE4BC382-7B3A-447A-A2F7-1F3A1CF9DF34}" type="pres">
      <dgm:prSet presAssocID="{8C8351D6-432B-444A-9935-7B49F5D3C1EB}" presName="CompostProcess" presStyleCnt="0">
        <dgm:presLayoutVars>
          <dgm:dir/>
          <dgm:resizeHandles val="exact"/>
        </dgm:presLayoutVars>
      </dgm:prSet>
      <dgm:spPr/>
    </dgm:pt>
    <dgm:pt modelId="{8F7C4988-3831-44EC-98F6-30573DBDACB9}" type="pres">
      <dgm:prSet presAssocID="{8C8351D6-432B-444A-9935-7B49F5D3C1EB}" presName="arrow" presStyleLbl="bgShp" presStyleIdx="0" presStyleCnt="1"/>
      <dgm:spPr/>
    </dgm:pt>
    <dgm:pt modelId="{B9243026-9E2E-434E-805F-210570206D3A}" type="pres">
      <dgm:prSet presAssocID="{8C8351D6-432B-444A-9935-7B49F5D3C1EB}" presName="linearProcess" presStyleCnt="0"/>
      <dgm:spPr/>
    </dgm:pt>
    <dgm:pt modelId="{FAE5DACB-68D1-48C1-8156-5C59CB490F7F}" type="pres">
      <dgm:prSet presAssocID="{D756E930-8E9F-42BE-AB5C-33E0F3E94374}" presName="textNode" presStyleLbl="node1" presStyleIdx="0" presStyleCnt="5">
        <dgm:presLayoutVars>
          <dgm:bulletEnabled val="1"/>
        </dgm:presLayoutVars>
      </dgm:prSet>
      <dgm:spPr/>
      <dgm:t>
        <a:bodyPr/>
        <a:lstStyle/>
        <a:p>
          <a:endParaRPr lang="ru-RU"/>
        </a:p>
      </dgm:t>
    </dgm:pt>
    <dgm:pt modelId="{B9D90226-ECB0-4B22-A736-3A6A3F1E12F6}" type="pres">
      <dgm:prSet presAssocID="{47008140-6DCF-4DC0-B7D1-A9EA3BF3B2E8}" presName="sibTrans" presStyleCnt="0"/>
      <dgm:spPr/>
    </dgm:pt>
    <dgm:pt modelId="{D68BF84B-DEF0-49EF-AE24-E86F4C3014C4}" type="pres">
      <dgm:prSet presAssocID="{0EC8A6F2-4834-40A0-BE3A-6B4771BB7CA6}" presName="textNode" presStyleLbl="node1" presStyleIdx="1" presStyleCnt="5">
        <dgm:presLayoutVars>
          <dgm:bulletEnabled val="1"/>
        </dgm:presLayoutVars>
      </dgm:prSet>
      <dgm:spPr/>
      <dgm:t>
        <a:bodyPr/>
        <a:lstStyle/>
        <a:p>
          <a:endParaRPr lang="ru-RU"/>
        </a:p>
      </dgm:t>
    </dgm:pt>
    <dgm:pt modelId="{46A94E0A-AD63-41C7-B902-8FD5257E0931}" type="pres">
      <dgm:prSet presAssocID="{9CB63F20-07DC-4F3B-AB56-959B67875CF7}" presName="sibTrans" presStyleCnt="0"/>
      <dgm:spPr/>
    </dgm:pt>
    <dgm:pt modelId="{6E9739A6-2A6C-4026-9A1F-E8384FFC9501}" type="pres">
      <dgm:prSet presAssocID="{0D3BF3DB-4ED1-49CB-B5AF-964232362B92}" presName="textNode" presStyleLbl="node1" presStyleIdx="2" presStyleCnt="5">
        <dgm:presLayoutVars>
          <dgm:bulletEnabled val="1"/>
        </dgm:presLayoutVars>
      </dgm:prSet>
      <dgm:spPr/>
      <dgm:t>
        <a:bodyPr/>
        <a:lstStyle/>
        <a:p>
          <a:endParaRPr lang="ru-RU"/>
        </a:p>
      </dgm:t>
    </dgm:pt>
    <dgm:pt modelId="{026AC242-8210-40FD-9297-355EB801FF9F}" type="pres">
      <dgm:prSet presAssocID="{BF8AE04B-403A-4F45-90BF-9C80A9AA0E60}" presName="sibTrans" presStyleCnt="0"/>
      <dgm:spPr/>
    </dgm:pt>
    <dgm:pt modelId="{3D87EF5B-4674-4E7A-A36A-2488B5235B4E}" type="pres">
      <dgm:prSet presAssocID="{43CF04AD-3C10-4CB4-BD43-69A18BA48881}" presName="textNode" presStyleLbl="node1" presStyleIdx="3" presStyleCnt="5">
        <dgm:presLayoutVars>
          <dgm:bulletEnabled val="1"/>
        </dgm:presLayoutVars>
      </dgm:prSet>
      <dgm:spPr/>
      <dgm:t>
        <a:bodyPr/>
        <a:lstStyle/>
        <a:p>
          <a:endParaRPr lang="ru-RU"/>
        </a:p>
      </dgm:t>
    </dgm:pt>
    <dgm:pt modelId="{3F92C8CD-F7F8-433D-8A66-A88A4F30D946}" type="pres">
      <dgm:prSet presAssocID="{15D9BE01-AA3D-42BC-87A1-8E7E23BAE0F9}" presName="sibTrans" presStyleCnt="0"/>
      <dgm:spPr/>
    </dgm:pt>
    <dgm:pt modelId="{6F07AF97-E01D-4C42-B21D-EAC56AE3333F}" type="pres">
      <dgm:prSet presAssocID="{ED18A6C8-64A4-498E-B293-CA358A1907D6}" presName="textNode" presStyleLbl="node1" presStyleIdx="4" presStyleCnt="5">
        <dgm:presLayoutVars>
          <dgm:bulletEnabled val="1"/>
        </dgm:presLayoutVars>
      </dgm:prSet>
      <dgm:spPr/>
      <dgm:t>
        <a:bodyPr/>
        <a:lstStyle/>
        <a:p>
          <a:endParaRPr lang="ru-RU"/>
        </a:p>
      </dgm:t>
    </dgm:pt>
  </dgm:ptLst>
  <dgm:cxnLst>
    <dgm:cxn modelId="{F3FCCCE2-9B8A-4C78-9007-A28CC5E439DC}" srcId="{8C8351D6-432B-444A-9935-7B49F5D3C1EB}" destId="{D756E930-8E9F-42BE-AB5C-33E0F3E94374}" srcOrd="0" destOrd="0" parTransId="{A852D3DC-A781-45B9-AE6B-184A7DC72C1C}" sibTransId="{47008140-6DCF-4DC0-B7D1-A9EA3BF3B2E8}"/>
    <dgm:cxn modelId="{7396C649-32D7-44E4-979B-E5D61B7B0FAD}" srcId="{8C8351D6-432B-444A-9935-7B49F5D3C1EB}" destId="{43CF04AD-3C10-4CB4-BD43-69A18BA48881}" srcOrd="3" destOrd="0" parTransId="{4CD7A5E4-1064-4C15-A202-FE1C52E93866}" sibTransId="{15D9BE01-AA3D-42BC-87A1-8E7E23BAE0F9}"/>
    <dgm:cxn modelId="{BBE42841-A511-4379-8779-BE805ABF7C0F}" srcId="{8C8351D6-432B-444A-9935-7B49F5D3C1EB}" destId="{0D3BF3DB-4ED1-49CB-B5AF-964232362B92}" srcOrd="2" destOrd="0" parTransId="{6CC763D0-D870-42A6-8641-485DB6704DD3}" sibTransId="{BF8AE04B-403A-4F45-90BF-9C80A9AA0E60}"/>
    <dgm:cxn modelId="{CDA40E1B-DE36-4BAC-8130-47EF935EE64F}" type="presOf" srcId="{ED18A6C8-64A4-498E-B293-CA358A1907D6}" destId="{6F07AF97-E01D-4C42-B21D-EAC56AE3333F}" srcOrd="0" destOrd="0" presId="urn:microsoft.com/office/officeart/2005/8/layout/hProcess9"/>
    <dgm:cxn modelId="{0B898576-3281-49A0-AE11-5AA2A73072BC}" type="presOf" srcId="{0D3BF3DB-4ED1-49CB-B5AF-964232362B92}" destId="{6E9739A6-2A6C-4026-9A1F-E8384FFC9501}" srcOrd="0" destOrd="0" presId="urn:microsoft.com/office/officeart/2005/8/layout/hProcess9"/>
    <dgm:cxn modelId="{D067E0A4-6A48-40CA-A4DD-766E7714A970}" srcId="{8C8351D6-432B-444A-9935-7B49F5D3C1EB}" destId="{ED18A6C8-64A4-498E-B293-CA358A1907D6}" srcOrd="4" destOrd="0" parTransId="{F1F3F6DC-0521-497F-918C-67E800D99AE3}" sibTransId="{8A0967D3-FE3C-4919-BE16-AC822A81866F}"/>
    <dgm:cxn modelId="{153EBF3B-B039-4C2B-A4B1-A054A811DBC5}" type="presOf" srcId="{0EC8A6F2-4834-40A0-BE3A-6B4771BB7CA6}" destId="{D68BF84B-DEF0-49EF-AE24-E86F4C3014C4}" srcOrd="0" destOrd="0" presId="urn:microsoft.com/office/officeart/2005/8/layout/hProcess9"/>
    <dgm:cxn modelId="{10CC2A0F-0553-43DA-9456-E4E12DABAD6D}" type="presOf" srcId="{D756E930-8E9F-42BE-AB5C-33E0F3E94374}" destId="{FAE5DACB-68D1-48C1-8156-5C59CB490F7F}" srcOrd="0" destOrd="0" presId="urn:microsoft.com/office/officeart/2005/8/layout/hProcess9"/>
    <dgm:cxn modelId="{48D2A95D-0092-4588-871E-103824DEC24B}" type="presOf" srcId="{8C8351D6-432B-444A-9935-7B49F5D3C1EB}" destId="{BE4BC382-7B3A-447A-A2F7-1F3A1CF9DF34}" srcOrd="0" destOrd="0" presId="urn:microsoft.com/office/officeart/2005/8/layout/hProcess9"/>
    <dgm:cxn modelId="{922703BB-AA9C-4E8B-BF0C-C399E73F9B71}" srcId="{8C8351D6-432B-444A-9935-7B49F5D3C1EB}" destId="{0EC8A6F2-4834-40A0-BE3A-6B4771BB7CA6}" srcOrd="1" destOrd="0" parTransId="{3FC01B62-99B0-4D52-B92B-89B095BAD0B2}" sibTransId="{9CB63F20-07DC-4F3B-AB56-959B67875CF7}"/>
    <dgm:cxn modelId="{5404F169-989A-458B-ACDC-E5E6B1D3AACD}" type="presOf" srcId="{43CF04AD-3C10-4CB4-BD43-69A18BA48881}" destId="{3D87EF5B-4674-4E7A-A36A-2488B5235B4E}" srcOrd="0" destOrd="0" presId="urn:microsoft.com/office/officeart/2005/8/layout/hProcess9"/>
    <dgm:cxn modelId="{D5BDB4C7-9458-46D5-9916-8D9CF745858A}" type="presParOf" srcId="{BE4BC382-7B3A-447A-A2F7-1F3A1CF9DF34}" destId="{8F7C4988-3831-44EC-98F6-30573DBDACB9}" srcOrd="0" destOrd="0" presId="urn:microsoft.com/office/officeart/2005/8/layout/hProcess9"/>
    <dgm:cxn modelId="{8D6B8DEC-BA49-4297-91FA-223DB3EDAD13}" type="presParOf" srcId="{BE4BC382-7B3A-447A-A2F7-1F3A1CF9DF34}" destId="{B9243026-9E2E-434E-805F-210570206D3A}" srcOrd="1" destOrd="0" presId="urn:microsoft.com/office/officeart/2005/8/layout/hProcess9"/>
    <dgm:cxn modelId="{A7D5DB07-BE7F-4C64-9F08-C1B83E2E20A0}" type="presParOf" srcId="{B9243026-9E2E-434E-805F-210570206D3A}" destId="{FAE5DACB-68D1-48C1-8156-5C59CB490F7F}" srcOrd="0" destOrd="0" presId="urn:microsoft.com/office/officeart/2005/8/layout/hProcess9"/>
    <dgm:cxn modelId="{D03A9DC7-6FCF-4CE5-AEFC-8B7D24C116C7}" type="presParOf" srcId="{B9243026-9E2E-434E-805F-210570206D3A}" destId="{B9D90226-ECB0-4B22-A736-3A6A3F1E12F6}" srcOrd="1" destOrd="0" presId="urn:microsoft.com/office/officeart/2005/8/layout/hProcess9"/>
    <dgm:cxn modelId="{97F96DDE-88B7-40EC-8E36-88E1BF66D55A}" type="presParOf" srcId="{B9243026-9E2E-434E-805F-210570206D3A}" destId="{D68BF84B-DEF0-49EF-AE24-E86F4C3014C4}" srcOrd="2" destOrd="0" presId="urn:microsoft.com/office/officeart/2005/8/layout/hProcess9"/>
    <dgm:cxn modelId="{99DFF3AE-156B-498A-BA37-A69D1158042D}" type="presParOf" srcId="{B9243026-9E2E-434E-805F-210570206D3A}" destId="{46A94E0A-AD63-41C7-B902-8FD5257E0931}" srcOrd="3" destOrd="0" presId="urn:microsoft.com/office/officeart/2005/8/layout/hProcess9"/>
    <dgm:cxn modelId="{0CBE226B-0C91-4660-91D2-2BE752D8D213}" type="presParOf" srcId="{B9243026-9E2E-434E-805F-210570206D3A}" destId="{6E9739A6-2A6C-4026-9A1F-E8384FFC9501}" srcOrd="4" destOrd="0" presId="urn:microsoft.com/office/officeart/2005/8/layout/hProcess9"/>
    <dgm:cxn modelId="{1221948D-D14B-4629-94F0-8EEDDD3CD778}" type="presParOf" srcId="{B9243026-9E2E-434E-805F-210570206D3A}" destId="{026AC242-8210-40FD-9297-355EB801FF9F}" srcOrd="5" destOrd="0" presId="urn:microsoft.com/office/officeart/2005/8/layout/hProcess9"/>
    <dgm:cxn modelId="{064E2F4E-129D-4179-B74C-BCDC50D6FC4F}" type="presParOf" srcId="{B9243026-9E2E-434E-805F-210570206D3A}" destId="{3D87EF5B-4674-4E7A-A36A-2488B5235B4E}" srcOrd="6" destOrd="0" presId="urn:microsoft.com/office/officeart/2005/8/layout/hProcess9"/>
    <dgm:cxn modelId="{A5302C8E-83B7-404F-A802-F9903C79B6AA}" type="presParOf" srcId="{B9243026-9E2E-434E-805F-210570206D3A}" destId="{3F92C8CD-F7F8-433D-8A66-A88A4F30D946}" srcOrd="7" destOrd="0" presId="urn:microsoft.com/office/officeart/2005/8/layout/hProcess9"/>
    <dgm:cxn modelId="{A4524013-E366-4070-9AEF-0DAA0638507B}" type="presParOf" srcId="{B9243026-9E2E-434E-805F-210570206D3A}" destId="{6F07AF97-E01D-4C42-B21D-EAC56AE3333F}"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589D1A7-99C0-4934-B9A7-D692C3FD917D}">
      <dsp:nvSpPr>
        <dsp:cNvPr id="0" name=""/>
        <dsp:cNvSpPr/>
      </dsp:nvSpPr>
      <dsp:spPr>
        <a:xfrm>
          <a:off x="4718" y="1834004"/>
          <a:ext cx="1863490" cy="931745"/>
        </a:xfrm>
        <a:prstGeom prst="roundRect">
          <a:avLst>
            <a:gd name="adj" fmla="val 10000"/>
          </a:avLst>
        </a:prstGeom>
        <a:solidFill>
          <a:schemeClr val="tx2">
            <a:lumMod val="20000"/>
            <a:lumOff val="80000"/>
          </a:schemeClr>
        </a:solidFill>
        <a:ln w="25400" cap="flat" cmpd="sng" algn="ctr">
          <a:solidFill>
            <a:schemeClr val="tx2">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solidFill>
                <a:srgbClr val="002060"/>
              </a:solidFill>
              <a:latin typeface="Cambria" panose="02040503050406030204" pitchFamily="18" charset="0"/>
            </a:rPr>
            <a:t>Типы занятий</a:t>
          </a:r>
          <a:endParaRPr lang="ru-RU" sz="1600" b="1" kern="1200" dirty="0">
            <a:solidFill>
              <a:srgbClr val="002060"/>
            </a:solidFill>
            <a:latin typeface="Cambria" panose="02040503050406030204" pitchFamily="18" charset="0"/>
          </a:endParaRPr>
        </a:p>
      </dsp:txBody>
      <dsp:txXfrm>
        <a:off x="32008" y="1861294"/>
        <a:ext cx="1808910" cy="877165"/>
      </dsp:txXfrm>
    </dsp:sp>
    <dsp:sp modelId="{F6320A27-FB0E-4BB8-B2D5-357B5F258CD2}">
      <dsp:nvSpPr>
        <dsp:cNvPr id="0" name=""/>
        <dsp:cNvSpPr/>
      </dsp:nvSpPr>
      <dsp:spPr>
        <a:xfrm rot="19457599">
          <a:off x="1781928" y="2011365"/>
          <a:ext cx="917958" cy="41268"/>
        </a:xfrm>
        <a:custGeom>
          <a:avLst/>
          <a:gdLst/>
          <a:ahLst/>
          <a:cxnLst/>
          <a:rect l="0" t="0" r="0" b="0"/>
          <a:pathLst>
            <a:path>
              <a:moveTo>
                <a:pt x="0" y="20634"/>
              </a:moveTo>
              <a:lnTo>
                <a:pt x="917958" y="2063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ru-RU" sz="1600" kern="1200">
            <a:latin typeface="Cambria" panose="02040503050406030204" pitchFamily="18" charset="0"/>
          </a:endParaRPr>
        </a:p>
      </dsp:txBody>
      <dsp:txXfrm>
        <a:off x="2217958" y="2009051"/>
        <a:ext cx="45897" cy="45897"/>
      </dsp:txXfrm>
    </dsp:sp>
    <dsp:sp modelId="{48F4B893-4283-4C18-8457-B64B1768E27C}">
      <dsp:nvSpPr>
        <dsp:cNvPr id="0" name=""/>
        <dsp:cNvSpPr/>
      </dsp:nvSpPr>
      <dsp:spPr>
        <a:xfrm>
          <a:off x="2613605" y="1298250"/>
          <a:ext cx="2405636" cy="931745"/>
        </a:xfrm>
        <a:prstGeom prst="roundRect">
          <a:avLst>
            <a:gd name="adj" fmla="val 10000"/>
          </a:avLst>
        </a:prstGeom>
        <a:solidFill>
          <a:schemeClr val="accent2">
            <a:lumMod val="40000"/>
            <a:lumOff val="60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solidFill>
                <a:srgbClr val="800000"/>
              </a:solidFill>
              <a:latin typeface="Cambria" panose="02040503050406030204" pitchFamily="18" charset="0"/>
            </a:rPr>
            <a:t>Разнонаправленные </a:t>
          </a:r>
          <a:endParaRPr lang="ru-RU" sz="1600" b="1" kern="1200" dirty="0">
            <a:solidFill>
              <a:srgbClr val="800000"/>
            </a:solidFill>
            <a:latin typeface="Cambria" panose="02040503050406030204" pitchFamily="18" charset="0"/>
          </a:endParaRPr>
        </a:p>
      </dsp:txBody>
      <dsp:txXfrm>
        <a:off x="2640895" y="1325540"/>
        <a:ext cx="2351056" cy="877165"/>
      </dsp:txXfrm>
    </dsp:sp>
    <dsp:sp modelId="{5A5999AD-BF51-4D28-B63C-144E88BC4F74}">
      <dsp:nvSpPr>
        <dsp:cNvPr id="0" name=""/>
        <dsp:cNvSpPr/>
      </dsp:nvSpPr>
      <dsp:spPr>
        <a:xfrm rot="19457599">
          <a:off x="4932961" y="1475612"/>
          <a:ext cx="917958" cy="41268"/>
        </a:xfrm>
        <a:custGeom>
          <a:avLst/>
          <a:gdLst/>
          <a:ahLst/>
          <a:cxnLst/>
          <a:rect l="0" t="0" r="0" b="0"/>
          <a:pathLst>
            <a:path>
              <a:moveTo>
                <a:pt x="0" y="20634"/>
              </a:moveTo>
              <a:lnTo>
                <a:pt x="917958" y="2063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ru-RU" sz="1600" kern="1200">
            <a:latin typeface="Cambria" panose="02040503050406030204" pitchFamily="18" charset="0"/>
          </a:endParaRPr>
        </a:p>
      </dsp:txBody>
      <dsp:txXfrm>
        <a:off x="5368991" y="1473297"/>
        <a:ext cx="45897" cy="45897"/>
      </dsp:txXfrm>
    </dsp:sp>
    <dsp:sp modelId="{E1B5D495-542D-4207-9FC1-9D1019A6E274}">
      <dsp:nvSpPr>
        <dsp:cNvPr id="0" name=""/>
        <dsp:cNvSpPr/>
      </dsp:nvSpPr>
      <dsp:spPr>
        <a:xfrm>
          <a:off x="5764638" y="762496"/>
          <a:ext cx="1863490" cy="931745"/>
        </a:xfrm>
        <a:prstGeom prst="roundRect">
          <a:avLst>
            <a:gd name="adj" fmla="val 10000"/>
          </a:avLst>
        </a:prstGeom>
        <a:solidFill>
          <a:schemeClr val="accent3">
            <a:lumMod val="60000"/>
            <a:lumOff val="40000"/>
          </a:schemeClr>
        </a:solidFill>
        <a:ln w="25400"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ru-RU" sz="1500" b="1" kern="1200" dirty="0" smtClean="0">
              <a:solidFill>
                <a:srgbClr val="003300"/>
              </a:solidFill>
              <a:latin typeface="Cambria" panose="02040503050406030204" pitchFamily="18" charset="0"/>
            </a:rPr>
            <a:t>Комплексные </a:t>
          </a:r>
          <a:endParaRPr lang="ru-RU" sz="1500" b="1" kern="1200" dirty="0">
            <a:solidFill>
              <a:srgbClr val="003300"/>
            </a:solidFill>
            <a:latin typeface="Cambria" panose="02040503050406030204" pitchFamily="18" charset="0"/>
          </a:endParaRPr>
        </a:p>
      </dsp:txBody>
      <dsp:txXfrm>
        <a:off x="5791928" y="789786"/>
        <a:ext cx="1808910" cy="877165"/>
      </dsp:txXfrm>
    </dsp:sp>
    <dsp:sp modelId="{A13C9599-61D8-42FC-A60F-C19CA1A8C7A2}">
      <dsp:nvSpPr>
        <dsp:cNvPr id="0" name=""/>
        <dsp:cNvSpPr/>
      </dsp:nvSpPr>
      <dsp:spPr>
        <a:xfrm rot="2142401">
          <a:off x="4932961" y="2011365"/>
          <a:ext cx="917958" cy="41268"/>
        </a:xfrm>
        <a:custGeom>
          <a:avLst/>
          <a:gdLst/>
          <a:ahLst/>
          <a:cxnLst/>
          <a:rect l="0" t="0" r="0" b="0"/>
          <a:pathLst>
            <a:path>
              <a:moveTo>
                <a:pt x="0" y="20634"/>
              </a:moveTo>
              <a:lnTo>
                <a:pt x="917958" y="2063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ru-RU" sz="1600" kern="1200">
            <a:latin typeface="Cambria" panose="02040503050406030204" pitchFamily="18" charset="0"/>
          </a:endParaRPr>
        </a:p>
      </dsp:txBody>
      <dsp:txXfrm>
        <a:off x="5368991" y="2009051"/>
        <a:ext cx="45897" cy="45897"/>
      </dsp:txXfrm>
    </dsp:sp>
    <dsp:sp modelId="{808A685C-3D04-4877-961E-36340F3EF789}">
      <dsp:nvSpPr>
        <dsp:cNvPr id="0" name=""/>
        <dsp:cNvSpPr/>
      </dsp:nvSpPr>
      <dsp:spPr>
        <a:xfrm>
          <a:off x="5764638" y="1834004"/>
          <a:ext cx="1863490" cy="931745"/>
        </a:xfrm>
        <a:prstGeom prst="roundRect">
          <a:avLst>
            <a:gd name="adj" fmla="val 10000"/>
          </a:avLst>
        </a:prstGeom>
        <a:solidFill>
          <a:schemeClr val="accent3">
            <a:lumMod val="60000"/>
            <a:lumOff val="40000"/>
          </a:schemeClr>
        </a:solidFill>
        <a:ln w="25400" cap="flat" cmpd="sng" algn="ctr">
          <a:solidFill>
            <a:schemeClr val="accent3">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ru-RU" sz="1500" b="1" kern="1200" dirty="0" smtClean="0">
              <a:solidFill>
                <a:srgbClr val="003300"/>
              </a:solidFill>
              <a:latin typeface="Cambria" panose="02040503050406030204" pitchFamily="18" charset="0"/>
            </a:rPr>
            <a:t>Интегрированные</a:t>
          </a:r>
          <a:r>
            <a:rPr lang="ru-RU" sz="1500" b="1" kern="1200" dirty="0" smtClean="0">
              <a:latin typeface="Cambria" panose="02040503050406030204" pitchFamily="18" charset="0"/>
            </a:rPr>
            <a:t> </a:t>
          </a:r>
          <a:endParaRPr lang="ru-RU" sz="1500" b="1" kern="1200" dirty="0">
            <a:latin typeface="Cambria" panose="02040503050406030204" pitchFamily="18" charset="0"/>
          </a:endParaRPr>
        </a:p>
      </dsp:txBody>
      <dsp:txXfrm>
        <a:off x="5791928" y="1861294"/>
        <a:ext cx="1808910" cy="877165"/>
      </dsp:txXfrm>
    </dsp:sp>
    <dsp:sp modelId="{D13BEC90-9642-4403-B06B-0A4B0D959411}">
      <dsp:nvSpPr>
        <dsp:cNvPr id="0" name=""/>
        <dsp:cNvSpPr/>
      </dsp:nvSpPr>
      <dsp:spPr>
        <a:xfrm rot="2101788">
          <a:off x="1780154" y="2558263"/>
          <a:ext cx="972192" cy="41268"/>
        </a:xfrm>
        <a:custGeom>
          <a:avLst/>
          <a:gdLst/>
          <a:ahLst/>
          <a:cxnLst/>
          <a:rect l="0" t="0" r="0" b="0"/>
          <a:pathLst>
            <a:path>
              <a:moveTo>
                <a:pt x="0" y="20634"/>
              </a:moveTo>
              <a:lnTo>
                <a:pt x="972192" y="2063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711200">
            <a:lnSpc>
              <a:spcPct val="90000"/>
            </a:lnSpc>
            <a:spcBef>
              <a:spcPct val="0"/>
            </a:spcBef>
            <a:spcAft>
              <a:spcPct val="35000"/>
            </a:spcAft>
          </a:pPr>
          <a:endParaRPr lang="ru-RU" sz="1600" kern="1200">
            <a:latin typeface="Cambria" panose="02040503050406030204" pitchFamily="18" charset="0"/>
          </a:endParaRPr>
        </a:p>
      </dsp:txBody>
      <dsp:txXfrm>
        <a:off x="2241946" y="2554592"/>
        <a:ext cx="48609" cy="48609"/>
      </dsp:txXfrm>
    </dsp:sp>
    <dsp:sp modelId="{C90991DD-AA01-4377-B629-9FE8EF91BA8F}">
      <dsp:nvSpPr>
        <dsp:cNvPr id="0" name=""/>
        <dsp:cNvSpPr/>
      </dsp:nvSpPr>
      <dsp:spPr>
        <a:xfrm>
          <a:off x="2664292" y="2392045"/>
          <a:ext cx="2371869" cy="931745"/>
        </a:xfrm>
        <a:prstGeom prst="roundRect">
          <a:avLst>
            <a:gd name="adj" fmla="val 10000"/>
          </a:avLst>
        </a:prstGeom>
        <a:solidFill>
          <a:schemeClr val="accent2">
            <a:lumMod val="40000"/>
            <a:lumOff val="60000"/>
          </a:schemeClr>
        </a:solidFill>
        <a:ln w="25400" cap="flat" cmpd="sng" algn="ctr">
          <a:solidFill>
            <a:schemeClr val="accent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100000"/>
            </a:lnSpc>
            <a:spcBef>
              <a:spcPct val="0"/>
            </a:spcBef>
            <a:spcAft>
              <a:spcPts val="0"/>
            </a:spcAft>
          </a:pPr>
          <a:r>
            <a:rPr lang="ru-RU" sz="1600" b="1" kern="1200" dirty="0" smtClean="0">
              <a:solidFill>
                <a:srgbClr val="800000"/>
              </a:solidFill>
              <a:latin typeface="Cambria" panose="02040503050406030204" pitchFamily="18" charset="0"/>
            </a:rPr>
            <a:t>Однонаправленные</a:t>
          </a:r>
        </a:p>
        <a:p>
          <a:pPr lvl="0" algn="ctr" defTabSz="711200">
            <a:lnSpc>
              <a:spcPct val="100000"/>
            </a:lnSpc>
            <a:spcBef>
              <a:spcPct val="0"/>
            </a:spcBef>
            <a:spcAft>
              <a:spcPts val="0"/>
            </a:spcAft>
          </a:pPr>
          <a:r>
            <a:rPr lang="ru-RU" sz="1600" b="1" kern="1200" dirty="0" smtClean="0">
              <a:solidFill>
                <a:srgbClr val="800000"/>
              </a:solidFill>
              <a:latin typeface="Cambria" panose="02040503050406030204" pitchFamily="18" charset="0"/>
            </a:rPr>
            <a:t>предметные</a:t>
          </a:r>
          <a:endParaRPr lang="ru-RU" sz="1600" b="1" kern="1200" dirty="0">
            <a:solidFill>
              <a:srgbClr val="800000"/>
            </a:solidFill>
            <a:latin typeface="Cambria" panose="02040503050406030204" pitchFamily="18" charset="0"/>
          </a:endParaRPr>
        </a:p>
      </dsp:txBody>
      <dsp:txXfrm>
        <a:off x="2691582" y="2419335"/>
        <a:ext cx="2317289" cy="8771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66104BE-8800-431F-BBCD-37F46818130B}" type="datetimeFigureOut">
              <a:rPr lang="ru-RU" smtClean="0"/>
              <a:t>15.04.2022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9216A3-D034-45D5-BD27-59AC4BCEF134}" type="slidenum">
              <a:rPr lang="ru-RU" smtClean="0"/>
              <a:t>‹#›</a:t>
            </a:fld>
            <a:endParaRPr lang="ru-RU"/>
          </a:p>
        </p:txBody>
      </p:sp>
    </p:spTree>
    <p:extLst>
      <p:ext uri="{BB962C8B-B14F-4D97-AF65-F5344CB8AC3E}">
        <p14:creationId xmlns:p14="http://schemas.microsoft.com/office/powerpoint/2010/main" val="271144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66104BE-8800-431F-BBCD-37F46818130B}" type="datetimeFigureOut">
              <a:rPr lang="ru-RU" smtClean="0"/>
              <a:t>15.04.2022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9216A3-D034-45D5-BD27-59AC4BCEF134}" type="slidenum">
              <a:rPr lang="ru-RU" smtClean="0"/>
              <a:t>‹#›</a:t>
            </a:fld>
            <a:endParaRPr lang="ru-RU"/>
          </a:p>
        </p:txBody>
      </p:sp>
    </p:spTree>
    <p:extLst>
      <p:ext uri="{BB962C8B-B14F-4D97-AF65-F5344CB8AC3E}">
        <p14:creationId xmlns:p14="http://schemas.microsoft.com/office/powerpoint/2010/main" val="3511790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66104BE-8800-431F-BBCD-37F46818130B}" type="datetimeFigureOut">
              <a:rPr lang="ru-RU" smtClean="0"/>
              <a:t>15.04.2022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9216A3-D034-45D5-BD27-59AC4BCEF134}" type="slidenum">
              <a:rPr lang="ru-RU" smtClean="0"/>
              <a:t>‹#›</a:t>
            </a:fld>
            <a:endParaRPr lang="ru-RU"/>
          </a:p>
        </p:txBody>
      </p:sp>
    </p:spTree>
    <p:extLst>
      <p:ext uri="{BB962C8B-B14F-4D97-AF65-F5344CB8AC3E}">
        <p14:creationId xmlns:p14="http://schemas.microsoft.com/office/powerpoint/2010/main" val="1543659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66104BE-8800-431F-BBCD-37F46818130B}" type="datetimeFigureOut">
              <a:rPr lang="ru-RU" smtClean="0"/>
              <a:t>15.04.2022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9216A3-D034-45D5-BD27-59AC4BCEF134}" type="slidenum">
              <a:rPr lang="ru-RU" smtClean="0"/>
              <a:t>‹#›</a:t>
            </a:fld>
            <a:endParaRPr lang="ru-RU"/>
          </a:p>
        </p:txBody>
      </p:sp>
    </p:spTree>
    <p:extLst>
      <p:ext uri="{BB962C8B-B14F-4D97-AF65-F5344CB8AC3E}">
        <p14:creationId xmlns:p14="http://schemas.microsoft.com/office/powerpoint/2010/main" val="3932510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66104BE-8800-431F-BBCD-37F46818130B}" type="datetimeFigureOut">
              <a:rPr lang="ru-RU" smtClean="0"/>
              <a:t>15.04.2022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69216A3-D034-45D5-BD27-59AC4BCEF134}" type="slidenum">
              <a:rPr lang="ru-RU" smtClean="0"/>
              <a:t>‹#›</a:t>
            </a:fld>
            <a:endParaRPr lang="ru-RU"/>
          </a:p>
        </p:txBody>
      </p:sp>
    </p:spTree>
    <p:extLst>
      <p:ext uri="{BB962C8B-B14F-4D97-AF65-F5344CB8AC3E}">
        <p14:creationId xmlns:p14="http://schemas.microsoft.com/office/powerpoint/2010/main" val="2683205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66104BE-8800-431F-BBCD-37F46818130B}" type="datetimeFigureOut">
              <a:rPr lang="ru-RU" smtClean="0"/>
              <a:t>15.04.2022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69216A3-D034-45D5-BD27-59AC4BCEF134}" type="slidenum">
              <a:rPr lang="ru-RU" smtClean="0"/>
              <a:t>‹#›</a:t>
            </a:fld>
            <a:endParaRPr lang="ru-RU"/>
          </a:p>
        </p:txBody>
      </p:sp>
    </p:spTree>
    <p:extLst>
      <p:ext uri="{BB962C8B-B14F-4D97-AF65-F5344CB8AC3E}">
        <p14:creationId xmlns:p14="http://schemas.microsoft.com/office/powerpoint/2010/main" val="3082110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66104BE-8800-431F-BBCD-37F46818130B}" type="datetimeFigureOut">
              <a:rPr lang="ru-RU" smtClean="0"/>
              <a:t>15.04.2022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69216A3-D034-45D5-BD27-59AC4BCEF134}" type="slidenum">
              <a:rPr lang="ru-RU" smtClean="0"/>
              <a:t>‹#›</a:t>
            </a:fld>
            <a:endParaRPr lang="ru-RU"/>
          </a:p>
        </p:txBody>
      </p:sp>
    </p:spTree>
    <p:extLst>
      <p:ext uri="{BB962C8B-B14F-4D97-AF65-F5344CB8AC3E}">
        <p14:creationId xmlns:p14="http://schemas.microsoft.com/office/powerpoint/2010/main" val="872933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66104BE-8800-431F-BBCD-37F46818130B}" type="datetimeFigureOut">
              <a:rPr lang="ru-RU" smtClean="0"/>
              <a:t>15.04.2022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69216A3-D034-45D5-BD27-59AC4BCEF134}" type="slidenum">
              <a:rPr lang="ru-RU" smtClean="0"/>
              <a:t>‹#›</a:t>
            </a:fld>
            <a:endParaRPr lang="ru-RU"/>
          </a:p>
        </p:txBody>
      </p:sp>
    </p:spTree>
    <p:extLst>
      <p:ext uri="{BB962C8B-B14F-4D97-AF65-F5344CB8AC3E}">
        <p14:creationId xmlns:p14="http://schemas.microsoft.com/office/powerpoint/2010/main" val="3737617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66104BE-8800-431F-BBCD-37F46818130B}" type="datetimeFigureOut">
              <a:rPr lang="ru-RU" smtClean="0"/>
              <a:t>15.04.2022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69216A3-D034-45D5-BD27-59AC4BCEF134}" type="slidenum">
              <a:rPr lang="ru-RU" smtClean="0"/>
              <a:t>‹#›</a:t>
            </a:fld>
            <a:endParaRPr lang="ru-RU"/>
          </a:p>
        </p:txBody>
      </p:sp>
    </p:spTree>
    <p:extLst>
      <p:ext uri="{BB962C8B-B14F-4D97-AF65-F5344CB8AC3E}">
        <p14:creationId xmlns:p14="http://schemas.microsoft.com/office/powerpoint/2010/main" val="3343247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66104BE-8800-431F-BBCD-37F46818130B}" type="datetimeFigureOut">
              <a:rPr lang="ru-RU" smtClean="0"/>
              <a:t>15.04.2022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69216A3-D034-45D5-BD27-59AC4BCEF134}" type="slidenum">
              <a:rPr lang="ru-RU" smtClean="0"/>
              <a:t>‹#›</a:t>
            </a:fld>
            <a:endParaRPr lang="ru-RU"/>
          </a:p>
        </p:txBody>
      </p:sp>
    </p:spTree>
    <p:extLst>
      <p:ext uri="{BB962C8B-B14F-4D97-AF65-F5344CB8AC3E}">
        <p14:creationId xmlns:p14="http://schemas.microsoft.com/office/powerpoint/2010/main" val="1812013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66104BE-8800-431F-BBCD-37F46818130B}" type="datetimeFigureOut">
              <a:rPr lang="ru-RU" smtClean="0"/>
              <a:t>15.04.2022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69216A3-D034-45D5-BD27-59AC4BCEF134}" type="slidenum">
              <a:rPr lang="ru-RU" smtClean="0"/>
              <a:t>‹#›</a:t>
            </a:fld>
            <a:endParaRPr lang="ru-RU"/>
          </a:p>
        </p:txBody>
      </p:sp>
    </p:spTree>
    <p:extLst>
      <p:ext uri="{BB962C8B-B14F-4D97-AF65-F5344CB8AC3E}">
        <p14:creationId xmlns:p14="http://schemas.microsoft.com/office/powerpoint/2010/main" val="3683879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6104BE-8800-431F-BBCD-37F46818130B}" type="datetimeFigureOut">
              <a:rPr lang="ru-RU" smtClean="0"/>
              <a:t>15.04.2022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9216A3-D034-45D5-BD27-59AC4BCEF134}" type="slidenum">
              <a:rPr lang="ru-RU" smtClean="0"/>
              <a:t>‹#›</a:t>
            </a:fld>
            <a:endParaRPr lang="ru-RU"/>
          </a:p>
        </p:txBody>
      </p:sp>
    </p:spTree>
    <p:extLst>
      <p:ext uri="{BB962C8B-B14F-4D97-AF65-F5344CB8AC3E}">
        <p14:creationId xmlns:p14="http://schemas.microsoft.com/office/powerpoint/2010/main" val="11220704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1.jpeg"/><Relationship Id="rId4"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onlineflowersworld.com/wp-content/uploads/parser/navy-flowers-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7" y="-73712"/>
            <a:ext cx="9242283" cy="693171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ctrTitle"/>
          </p:nvPr>
        </p:nvSpPr>
        <p:spPr>
          <a:xfrm>
            <a:off x="611560" y="332656"/>
            <a:ext cx="7772400" cy="1470025"/>
          </a:xfrm>
        </p:spPr>
        <p:txBody>
          <a:bodyPr>
            <a:noAutofit/>
          </a:bodyPr>
          <a:lstStyle/>
          <a:p>
            <a:pPr indent="450215" fontAlgn="base"/>
            <a:r>
              <a:rPr lang="ru-RU" sz="2800" b="1" dirty="0" smtClean="0">
                <a:solidFill>
                  <a:srgbClr val="002060"/>
                </a:solidFill>
                <a:effectLst/>
                <a:latin typeface="Cambria" panose="02040503050406030204" pitchFamily="18" charset="0"/>
                <a:ea typeface="+mn-ea"/>
              </a:rPr>
              <a:t>Педагогическая мастерская</a:t>
            </a:r>
            <a:r>
              <a:rPr lang="ru-RU" sz="2800" b="1" dirty="0" smtClean="0">
                <a:solidFill>
                  <a:srgbClr val="002060"/>
                </a:solidFill>
                <a:effectLst/>
                <a:latin typeface="Cambria" panose="02040503050406030204" pitchFamily="18" charset="0"/>
                <a:ea typeface="Times New Roman"/>
              </a:rPr>
              <a:t/>
            </a:r>
            <a:br>
              <a:rPr lang="ru-RU" sz="2800" b="1" dirty="0" smtClean="0">
                <a:solidFill>
                  <a:srgbClr val="002060"/>
                </a:solidFill>
                <a:effectLst/>
                <a:latin typeface="Cambria" panose="02040503050406030204" pitchFamily="18" charset="0"/>
                <a:ea typeface="Times New Roman"/>
              </a:rPr>
            </a:br>
            <a:r>
              <a:rPr lang="ru-RU" sz="2800" b="1" dirty="0" smtClean="0">
                <a:solidFill>
                  <a:srgbClr val="002060"/>
                </a:solidFill>
                <a:effectLst/>
                <a:latin typeface="Cambria" panose="02040503050406030204" pitchFamily="18" charset="0"/>
                <a:ea typeface="+mn-ea"/>
              </a:rPr>
              <a:t>«Технология проектирования</a:t>
            </a:r>
            <a:br>
              <a:rPr lang="ru-RU" sz="2800" b="1" dirty="0" smtClean="0">
                <a:solidFill>
                  <a:srgbClr val="002060"/>
                </a:solidFill>
                <a:effectLst/>
                <a:latin typeface="Cambria" panose="02040503050406030204" pitchFamily="18" charset="0"/>
                <a:ea typeface="+mn-ea"/>
              </a:rPr>
            </a:br>
            <a:r>
              <a:rPr lang="ru-RU" sz="2800" b="1" dirty="0" smtClean="0">
                <a:solidFill>
                  <a:srgbClr val="002060"/>
                </a:solidFill>
                <a:effectLst/>
                <a:latin typeface="Cambria" panose="02040503050406030204" pitchFamily="18" charset="0"/>
                <a:ea typeface="+mn-ea"/>
              </a:rPr>
              <a:t>образовательной деятельности в ДОУ»</a:t>
            </a:r>
            <a:r>
              <a:rPr lang="ru-RU" sz="2800" b="1" dirty="0" smtClean="0">
                <a:solidFill>
                  <a:srgbClr val="002060"/>
                </a:solidFill>
                <a:effectLst/>
                <a:latin typeface="Cambria" panose="02040503050406030204" pitchFamily="18" charset="0"/>
                <a:ea typeface="Times New Roman"/>
              </a:rPr>
              <a:t/>
            </a:r>
            <a:br>
              <a:rPr lang="ru-RU" sz="2800" b="1" dirty="0" smtClean="0">
                <a:solidFill>
                  <a:srgbClr val="002060"/>
                </a:solidFill>
                <a:effectLst/>
                <a:latin typeface="Cambria" panose="02040503050406030204" pitchFamily="18" charset="0"/>
                <a:ea typeface="Times New Roman"/>
              </a:rPr>
            </a:br>
            <a:endParaRPr lang="ru-RU" sz="2800" b="1" dirty="0">
              <a:solidFill>
                <a:srgbClr val="002060"/>
              </a:solidFill>
              <a:latin typeface="Cambria" panose="02040503050406030204" pitchFamily="18" charset="0"/>
            </a:endParaRPr>
          </a:p>
        </p:txBody>
      </p:sp>
      <p:sp>
        <p:nvSpPr>
          <p:cNvPr id="5" name="Подзаголовок 4"/>
          <p:cNvSpPr>
            <a:spLocks noGrp="1"/>
          </p:cNvSpPr>
          <p:nvPr>
            <p:ph type="subTitle" idx="1"/>
          </p:nvPr>
        </p:nvSpPr>
        <p:spPr>
          <a:xfrm>
            <a:off x="1331640" y="2204864"/>
            <a:ext cx="7016824" cy="3600400"/>
          </a:xfrm>
        </p:spPr>
        <p:txBody>
          <a:bodyPr>
            <a:normAutofit lnSpcReduction="10000"/>
          </a:bodyPr>
          <a:lstStyle/>
          <a:p>
            <a:r>
              <a:rPr lang="ru-RU" dirty="0" smtClean="0">
                <a:solidFill>
                  <a:schemeClr val="tx1">
                    <a:lumMod val="85000"/>
                    <a:lumOff val="15000"/>
                  </a:schemeClr>
                </a:solidFill>
                <a:latin typeface="Cambria" panose="02040503050406030204" pitchFamily="18" charset="0"/>
              </a:rPr>
              <a:t>Методическое погружение </a:t>
            </a:r>
          </a:p>
          <a:p>
            <a:r>
              <a:rPr lang="ru-RU" dirty="0" smtClean="0">
                <a:solidFill>
                  <a:schemeClr val="tx1">
                    <a:lumMod val="85000"/>
                    <a:lumOff val="15000"/>
                  </a:schemeClr>
                </a:solidFill>
                <a:latin typeface="Cambria" panose="02040503050406030204" pitchFamily="18" charset="0"/>
              </a:rPr>
              <a:t>«Современное занятие в дошкольном образовательном учреждении»</a:t>
            </a:r>
          </a:p>
          <a:p>
            <a:pPr algn="r"/>
            <a:endParaRPr lang="ru-RU" sz="1600" dirty="0" smtClean="0">
              <a:solidFill>
                <a:schemeClr val="tx1">
                  <a:lumMod val="85000"/>
                  <a:lumOff val="15000"/>
                </a:schemeClr>
              </a:solidFill>
              <a:latin typeface="Cambria" panose="02040503050406030204" pitchFamily="18" charset="0"/>
            </a:endParaRPr>
          </a:p>
          <a:p>
            <a:pPr algn="r"/>
            <a:endParaRPr lang="ru-RU" sz="1600" dirty="0">
              <a:solidFill>
                <a:schemeClr val="tx1">
                  <a:lumMod val="85000"/>
                  <a:lumOff val="15000"/>
                </a:schemeClr>
              </a:solidFill>
              <a:latin typeface="Cambria" panose="02040503050406030204" pitchFamily="18" charset="0"/>
            </a:endParaRPr>
          </a:p>
          <a:p>
            <a:pPr algn="r"/>
            <a:endParaRPr lang="ru-RU" sz="1600" dirty="0" smtClean="0">
              <a:solidFill>
                <a:schemeClr val="tx1">
                  <a:lumMod val="85000"/>
                  <a:lumOff val="15000"/>
                </a:schemeClr>
              </a:solidFill>
              <a:latin typeface="Cambria" panose="02040503050406030204" pitchFamily="18" charset="0"/>
            </a:endParaRPr>
          </a:p>
          <a:p>
            <a:pPr algn="r"/>
            <a:endParaRPr lang="ru-RU" sz="1600" dirty="0" smtClean="0">
              <a:solidFill>
                <a:schemeClr val="tx1">
                  <a:lumMod val="85000"/>
                  <a:lumOff val="15000"/>
                </a:schemeClr>
              </a:solidFill>
              <a:latin typeface="Cambria" panose="02040503050406030204" pitchFamily="18" charset="0"/>
            </a:endParaRPr>
          </a:p>
          <a:p>
            <a:pPr algn="r"/>
            <a:r>
              <a:rPr lang="ru-RU" sz="1600" dirty="0" err="1" smtClean="0">
                <a:solidFill>
                  <a:schemeClr val="tx1">
                    <a:lumMod val="85000"/>
                    <a:lumOff val="15000"/>
                  </a:schemeClr>
                </a:solidFill>
                <a:latin typeface="Cambria" panose="02040503050406030204" pitchFamily="18" charset="0"/>
              </a:rPr>
              <a:t>Грекина</a:t>
            </a:r>
            <a:r>
              <a:rPr lang="ru-RU" sz="1600" dirty="0" smtClean="0">
                <a:solidFill>
                  <a:schemeClr val="tx1">
                    <a:lumMod val="85000"/>
                    <a:lumOff val="15000"/>
                  </a:schemeClr>
                </a:solidFill>
                <a:latin typeface="Cambria" panose="02040503050406030204" pitchFamily="18" charset="0"/>
              </a:rPr>
              <a:t> Т.Л.</a:t>
            </a:r>
            <a:endParaRPr lang="ru-RU" sz="1600" dirty="0">
              <a:solidFill>
                <a:schemeClr val="tx1">
                  <a:lumMod val="85000"/>
                  <a:lumOff val="15000"/>
                </a:schemeClr>
              </a:solidFill>
              <a:latin typeface="Cambria" panose="02040503050406030204" pitchFamily="18" charset="0"/>
            </a:endParaRPr>
          </a:p>
        </p:txBody>
      </p:sp>
    </p:spTree>
    <p:extLst>
      <p:ext uri="{BB962C8B-B14F-4D97-AF65-F5344CB8AC3E}">
        <p14:creationId xmlns:p14="http://schemas.microsoft.com/office/powerpoint/2010/main" val="40820380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796495020"/>
              </p:ext>
            </p:extLst>
          </p:nvPr>
        </p:nvGraphicFramePr>
        <p:xfrm>
          <a:off x="1403647" y="404666"/>
          <a:ext cx="7344816" cy="4536502"/>
        </p:xfrm>
        <a:graphic>
          <a:graphicData uri="http://schemas.openxmlformats.org/drawingml/2006/table">
            <a:tbl>
              <a:tblPr firstRow="1" firstCol="1" bandRow="1"/>
              <a:tblGrid>
                <a:gridCol w="2448272"/>
                <a:gridCol w="2448272"/>
                <a:gridCol w="2448272"/>
              </a:tblGrid>
              <a:tr h="897982">
                <a:tc>
                  <a:txBody>
                    <a:bodyPr/>
                    <a:lstStyle/>
                    <a:p>
                      <a:pPr algn="ctr" fontAlgn="base">
                        <a:spcAft>
                          <a:spcPts val="0"/>
                        </a:spcAft>
                      </a:pPr>
                      <a:r>
                        <a:rPr lang="ru-RU" sz="1800" b="1" dirty="0">
                          <a:solidFill>
                            <a:srgbClr val="000000"/>
                          </a:solidFill>
                          <a:effectLst/>
                          <a:latin typeface="Cambria" panose="02040503050406030204" pitchFamily="18" charset="0"/>
                          <a:ea typeface="+mn-ea"/>
                        </a:rPr>
                        <a:t>Традиционная</a:t>
                      </a:r>
                      <a:endParaRPr lang="ru-RU" sz="1800" b="1" dirty="0">
                        <a:effectLst/>
                        <a:latin typeface="Cambria" panose="02040503050406030204" pitchFamily="18" charset="0"/>
                        <a:ea typeface="Times New Roman"/>
                      </a:endParaRPr>
                    </a:p>
                    <a:p>
                      <a:pPr algn="ctr" fontAlgn="base">
                        <a:spcAft>
                          <a:spcPts val="0"/>
                        </a:spcAft>
                      </a:pPr>
                      <a:r>
                        <a:rPr lang="ru-RU" sz="1800" dirty="0">
                          <a:solidFill>
                            <a:srgbClr val="000000"/>
                          </a:solidFill>
                          <a:effectLst/>
                          <a:latin typeface="Cambria" panose="02040503050406030204" pitchFamily="18" charset="0"/>
                          <a:ea typeface="+mn-ea"/>
                        </a:rPr>
                        <a:t>«Знаниевая педагогика»</a:t>
                      </a:r>
                      <a:endParaRPr lang="ru-RU" sz="1800" dirty="0">
                        <a:effectLst/>
                        <a:latin typeface="Cambria" panose="02040503050406030204" pitchFamily="18" charset="0"/>
                        <a:ea typeface="Times New Roman"/>
                      </a:endParaRPr>
                    </a:p>
                  </a:txBody>
                  <a:tcPr marL="45768" marR="45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spcAft>
                          <a:spcPts val="0"/>
                        </a:spcAft>
                      </a:pPr>
                      <a:r>
                        <a:rPr lang="ru-RU" sz="1800" b="1" dirty="0">
                          <a:solidFill>
                            <a:srgbClr val="000000"/>
                          </a:solidFill>
                          <a:effectLst/>
                          <a:latin typeface="Cambria" panose="02040503050406030204" pitchFamily="18" charset="0"/>
                          <a:ea typeface="+mn-ea"/>
                        </a:rPr>
                        <a:t>Инновационная</a:t>
                      </a:r>
                      <a:endParaRPr lang="ru-RU" sz="1800" b="1" dirty="0">
                        <a:effectLst/>
                        <a:latin typeface="Cambria" panose="02040503050406030204" pitchFamily="18" charset="0"/>
                        <a:ea typeface="Times New Roman"/>
                      </a:endParaRPr>
                    </a:p>
                    <a:p>
                      <a:pPr algn="ctr" fontAlgn="base">
                        <a:spcAft>
                          <a:spcPts val="0"/>
                        </a:spcAft>
                      </a:pPr>
                      <a:r>
                        <a:rPr lang="ru-RU" sz="1800" dirty="0">
                          <a:solidFill>
                            <a:srgbClr val="000000"/>
                          </a:solidFill>
                          <a:effectLst/>
                          <a:latin typeface="Cambria" panose="02040503050406030204" pitchFamily="18" charset="0"/>
                          <a:ea typeface="+mn-ea"/>
                        </a:rPr>
                        <a:t>«Способностная педагогика»</a:t>
                      </a:r>
                      <a:endParaRPr lang="ru-RU" sz="1800" dirty="0">
                        <a:effectLst/>
                        <a:latin typeface="Cambria" panose="02040503050406030204" pitchFamily="18" charset="0"/>
                        <a:ea typeface="Times New Roman"/>
                      </a:endParaRPr>
                    </a:p>
                    <a:p>
                      <a:pPr algn="ctr" fontAlgn="base">
                        <a:spcAft>
                          <a:spcPts val="0"/>
                        </a:spcAft>
                      </a:pPr>
                      <a:r>
                        <a:rPr lang="ru-RU" sz="1800" dirty="0">
                          <a:solidFill>
                            <a:srgbClr val="000000"/>
                          </a:solidFill>
                          <a:effectLst/>
                          <a:latin typeface="Cambria" panose="02040503050406030204" pitchFamily="18" charset="0"/>
                          <a:ea typeface="+mn-ea"/>
                        </a:rPr>
                        <a:t>(педагогика способностей)</a:t>
                      </a:r>
                      <a:endParaRPr lang="ru-RU" sz="1800" dirty="0">
                        <a:effectLst/>
                        <a:latin typeface="Cambria" panose="02040503050406030204" pitchFamily="18" charset="0"/>
                        <a:ea typeface="Times New Roman"/>
                      </a:endParaRPr>
                    </a:p>
                  </a:txBody>
                  <a:tcPr marL="45768" marR="45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spcAft>
                          <a:spcPts val="0"/>
                        </a:spcAft>
                      </a:pPr>
                      <a:r>
                        <a:rPr lang="ru-RU" sz="1800" b="1" dirty="0">
                          <a:solidFill>
                            <a:srgbClr val="000000"/>
                          </a:solidFill>
                          <a:effectLst/>
                          <a:latin typeface="Cambria" panose="02040503050406030204" pitchFamily="18" charset="0"/>
                          <a:ea typeface="+mn-ea"/>
                        </a:rPr>
                        <a:t>Контекстное </a:t>
                      </a:r>
                      <a:r>
                        <a:rPr lang="ru-RU" sz="1800" dirty="0">
                          <a:solidFill>
                            <a:srgbClr val="000000"/>
                          </a:solidFill>
                          <a:effectLst/>
                          <a:latin typeface="Cambria" panose="02040503050406030204" pitchFamily="18" charset="0"/>
                          <a:ea typeface="+mn-ea"/>
                        </a:rPr>
                        <a:t>(знаково-контекстное) </a:t>
                      </a:r>
                      <a:r>
                        <a:rPr lang="ru-RU" sz="1800" b="1" dirty="0">
                          <a:solidFill>
                            <a:srgbClr val="000000"/>
                          </a:solidFill>
                          <a:effectLst/>
                          <a:latin typeface="Cambria" panose="02040503050406030204" pitchFamily="18" charset="0"/>
                          <a:ea typeface="+mn-ea"/>
                        </a:rPr>
                        <a:t>обучение</a:t>
                      </a:r>
                      <a:endParaRPr lang="ru-RU" sz="1800" b="1" dirty="0">
                        <a:effectLst/>
                        <a:latin typeface="Cambria" panose="02040503050406030204" pitchFamily="18" charset="0"/>
                        <a:ea typeface="Times New Roman"/>
                      </a:endParaRPr>
                    </a:p>
                  </a:txBody>
                  <a:tcPr marL="45768" marR="45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203">
                <a:tc gridSpan="3">
                  <a:txBody>
                    <a:bodyPr/>
                    <a:lstStyle/>
                    <a:p>
                      <a:pPr algn="ctr" fontAlgn="base">
                        <a:spcAft>
                          <a:spcPts val="0"/>
                        </a:spcAft>
                      </a:pPr>
                      <a:r>
                        <a:rPr lang="ru-RU" sz="1800" b="1" i="1" dirty="0">
                          <a:solidFill>
                            <a:srgbClr val="800000"/>
                          </a:solidFill>
                          <a:effectLst/>
                          <a:latin typeface="Cambria" panose="02040503050406030204" pitchFamily="18" charset="0"/>
                          <a:ea typeface="+mn-ea"/>
                        </a:rPr>
                        <a:t>Преобладающий тип и характер отношений педагога и ребенка</a:t>
                      </a:r>
                      <a:endParaRPr lang="ru-RU" sz="1800" b="1" dirty="0">
                        <a:solidFill>
                          <a:srgbClr val="800000"/>
                        </a:solidFill>
                        <a:effectLst/>
                        <a:latin typeface="Cambria" panose="02040503050406030204" pitchFamily="18" charset="0"/>
                        <a:ea typeface="Times New Roman"/>
                      </a:endParaRPr>
                    </a:p>
                  </a:txBody>
                  <a:tcPr marL="45768" marR="45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423217">
                <a:tc>
                  <a:txBody>
                    <a:bodyPr/>
                    <a:lstStyle/>
                    <a:p>
                      <a:pPr algn="just" fontAlgn="base">
                        <a:spcAft>
                          <a:spcPts val="0"/>
                        </a:spcAft>
                      </a:pPr>
                      <a:endParaRPr lang="ru-RU" sz="1800" dirty="0">
                        <a:effectLst/>
                        <a:latin typeface="Cambria" panose="02040503050406030204" pitchFamily="18" charset="0"/>
                        <a:ea typeface="Times New Roman"/>
                      </a:endParaRPr>
                    </a:p>
                  </a:txBody>
                  <a:tcPr marL="45768" marR="45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45768" marR="45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45768" marR="45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203">
                <a:tc gridSpan="3">
                  <a:txBody>
                    <a:bodyPr/>
                    <a:lstStyle/>
                    <a:p>
                      <a:pPr algn="ctr" fontAlgn="base">
                        <a:spcAft>
                          <a:spcPts val="0"/>
                        </a:spcAft>
                      </a:pPr>
                      <a:r>
                        <a:rPr lang="ru-RU" sz="1800" b="1" i="1" dirty="0">
                          <a:solidFill>
                            <a:srgbClr val="800000"/>
                          </a:solidFill>
                          <a:effectLst/>
                          <a:latin typeface="Cambria" panose="02040503050406030204" pitchFamily="18" charset="0"/>
                          <a:ea typeface="+mn-ea"/>
                        </a:rPr>
                        <a:t>Характер и стиль взаимодействия</a:t>
                      </a:r>
                      <a:endParaRPr lang="ru-RU" sz="1800" b="1" dirty="0">
                        <a:solidFill>
                          <a:srgbClr val="800000"/>
                        </a:solidFill>
                        <a:effectLst/>
                        <a:latin typeface="Cambria" panose="02040503050406030204" pitchFamily="18" charset="0"/>
                        <a:ea typeface="Times New Roman"/>
                      </a:endParaRPr>
                    </a:p>
                  </a:txBody>
                  <a:tcPr marL="45768" marR="45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193045">
                <a:tc>
                  <a:txBody>
                    <a:bodyPr/>
                    <a:lstStyle/>
                    <a:p>
                      <a:pPr algn="just" fontAlgn="base">
                        <a:spcAft>
                          <a:spcPts val="0"/>
                        </a:spcAft>
                      </a:pPr>
                      <a:endParaRPr lang="ru-RU" sz="1800" dirty="0">
                        <a:effectLst/>
                        <a:latin typeface="Cambria" panose="02040503050406030204" pitchFamily="18" charset="0"/>
                        <a:ea typeface="Times New Roman"/>
                      </a:endParaRPr>
                    </a:p>
                  </a:txBody>
                  <a:tcPr marL="45768" marR="45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45768" marR="45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45768" marR="457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3"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l="88963"/>
          <a:stretch/>
        </p:blipFill>
        <p:spPr bwMode="auto">
          <a:xfrm>
            <a:off x="-2138" y="0"/>
            <a:ext cx="1009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398890" y="2132856"/>
            <a:ext cx="2448272"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r>
              <a:rPr lang="ru-RU" dirty="0" smtClean="0">
                <a:solidFill>
                  <a:schemeClr val="tx1">
                    <a:lumMod val="85000"/>
                    <a:lumOff val="15000"/>
                  </a:schemeClr>
                </a:solidFill>
                <a:latin typeface="Cambria" panose="02040503050406030204" pitchFamily="18" charset="0"/>
              </a:rPr>
              <a:t>Субъект-объектный</a:t>
            </a:r>
            <a:endParaRPr lang="ru-RU" dirty="0">
              <a:solidFill>
                <a:schemeClr val="tx1">
                  <a:lumMod val="85000"/>
                  <a:lumOff val="15000"/>
                </a:schemeClr>
              </a:solidFill>
              <a:latin typeface="Cambria" panose="02040503050406030204" pitchFamily="18" charset="0"/>
              <a:ea typeface="Times New Roman"/>
            </a:endParaRPr>
          </a:p>
        </p:txBody>
      </p:sp>
      <p:sp>
        <p:nvSpPr>
          <p:cNvPr id="5" name="Прямоугольник 4"/>
          <p:cNvSpPr/>
          <p:nvPr/>
        </p:nvSpPr>
        <p:spPr>
          <a:xfrm>
            <a:off x="3847162" y="2255238"/>
            <a:ext cx="2381022" cy="1152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r>
              <a:rPr lang="ru-RU" dirty="0">
                <a:solidFill>
                  <a:schemeClr val="tx1">
                    <a:lumMod val="85000"/>
                    <a:lumOff val="15000"/>
                  </a:schemeClr>
                </a:solidFill>
                <a:latin typeface="Cambria" panose="02040503050406030204" pitchFamily="18" charset="0"/>
              </a:rPr>
              <a:t>Субъект-субъектный</a:t>
            </a:r>
            <a:endParaRPr lang="ru-RU" dirty="0">
              <a:solidFill>
                <a:schemeClr val="tx1">
                  <a:lumMod val="85000"/>
                  <a:lumOff val="15000"/>
                </a:schemeClr>
              </a:solidFill>
              <a:latin typeface="Cambria" panose="02040503050406030204" pitchFamily="18" charset="0"/>
              <a:ea typeface="Times New Roman"/>
            </a:endParaRPr>
          </a:p>
          <a:p>
            <a:pPr lvl="0" algn="ctr" fontAlgn="base"/>
            <a:r>
              <a:rPr lang="ru-RU" dirty="0">
                <a:solidFill>
                  <a:schemeClr val="tx1">
                    <a:lumMod val="85000"/>
                    <a:lumOff val="15000"/>
                  </a:schemeClr>
                </a:solidFill>
                <a:latin typeface="Cambria" panose="02040503050406030204" pitchFamily="18" charset="0"/>
              </a:rPr>
              <a:t>Педагог следует за </a:t>
            </a:r>
            <a:r>
              <a:rPr lang="ru-RU" dirty="0" smtClean="0">
                <a:solidFill>
                  <a:schemeClr val="tx1">
                    <a:lumMod val="85000"/>
                    <a:lumOff val="15000"/>
                  </a:schemeClr>
                </a:solidFill>
                <a:latin typeface="Cambria" panose="02040503050406030204" pitchFamily="18" charset="0"/>
              </a:rPr>
              <a:t>ребенком</a:t>
            </a:r>
            <a:endParaRPr lang="ru-RU" dirty="0">
              <a:solidFill>
                <a:schemeClr val="tx1">
                  <a:lumMod val="85000"/>
                  <a:lumOff val="15000"/>
                </a:schemeClr>
              </a:solidFill>
              <a:latin typeface="Cambria" panose="02040503050406030204" pitchFamily="18" charset="0"/>
              <a:ea typeface="Times New Roman"/>
            </a:endParaRPr>
          </a:p>
        </p:txBody>
      </p:sp>
      <p:sp>
        <p:nvSpPr>
          <p:cNvPr id="6" name="Прямоугольник 5"/>
          <p:cNvSpPr/>
          <p:nvPr/>
        </p:nvSpPr>
        <p:spPr>
          <a:xfrm>
            <a:off x="6228184" y="2111222"/>
            <a:ext cx="2520280"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r>
              <a:rPr lang="ru-RU" dirty="0">
                <a:solidFill>
                  <a:srgbClr val="000000"/>
                </a:solidFill>
                <a:latin typeface="Cambria" panose="02040503050406030204" pitchFamily="18" charset="0"/>
              </a:rPr>
              <a:t>Субъект-субъектный</a:t>
            </a:r>
            <a:endParaRPr lang="ru-RU" dirty="0">
              <a:solidFill>
                <a:prstClr val="black"/>
              </a:solidFill>
              <a:latin typeface="Cambria" panose="02040503050406030204" pitchFamily="18" charset="0"/>
              <a:ea typeface="Times New Roman"/>
            </a:endParaRPr>
          </a:p>
          <a:p>
            <a:pPr lvl="0" algn="ctr" fontAlgn="base"/>
            <a:r>
              <a:rPr lang="ru-RU" dirty="0">
                <a:solidFill>
                  <a:srgbClr val="000000"/>
                </a:solidFill>
                <a:latin typeface="Cambria" panose="02040503050406030204" pitchFamily="18" charset="0"/>
              </a:rPr>
              <a:t>Педагог создает условия, при которых ребенок действовал бы </a:t>
            </a:r>
            <a:r>
              <a:rPr lang="ru-RU" dirty="0" smtClean="0">
                <a:solidFill>
                  <a:srgbClr val="000000"/>
                </a:solidFill>
                <a:latin typeface="Cambria" panose="02040503050406030204" pitchFamily="18" charset="0"/>
              </a:rPr>
              <a:t>самостоятельно</a:t>
            </a:r>
            <a:endParaRPr lang="ru-RU" dirty="0">
              <a:solidFill>
                <a:prstClr val="black"/>
              </a:solidFill>
              <a:latin typeface="Cambria" panose="02040503050406030204" pitchFamily="18" charset="0"/>
              <a:ea typeface="Times New Roman"/>
            </a:endParaRPr>
          </a:p>
        </p:txBody>
      </p:sp>
      <p:sp>
        <p:nvSpPr>
          <p:cNvPr id="7" name="Прямоугольник 6"/>
          <p:cNvSpPr/>
          <p:nvPr/>
        </p:nvSpPr>
        <p:spPr>
          <a:xfrm>
            <a:off x="1475656" y="3717032"/>
            <a:ext cx="2371506"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r>
              <a:rPr lang="ru-RU" dirty="0">
                <a:solidFill>
                  <a:srgbClr val="000000"/>
                </a:solidFill>
                <a:latin typeface="Cambria" panose="02040503050406030204" pitchFamily="18" charset="0"/>
              </a:rPr>
              <a:t>Авторитарность, монологичность, закрытость</a:t>
            </a:r>
            <a:endParaRPr lang="ru-RU" dirty="0">
              <a:solidFill>
                <a:prstClr val="black"/>
              </a:solidFill>
              <a:latin typeface="Cambria" panose="02040503050406030204" pitchFamily="18" charset="0"/>
              <a:ea typeface="Times New Roman"/>
            </a:endParaRPr>
          </a:p>
        </p:txBody>
      </p:sp>
      <p:sp>
        <p:nvSpPr>
          <p:cNvPr id="8" name="Прямоугольник 7"/>
          <p:cNvSpPr/>
          <p:nvPr/>
        </p:nvSpPr>
        <p:spPr>
          <a:xfrm>
            <a:off x="3847162" y="3717032"/>
            <a:ext cx="2453030" cy="1152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r>
              <a:rPr lang="ru-RU" dirty="0">
                <a:solidFill>
                  <a:srgbClr val="000000"/>
                </a:solidFill>
                <a:latin typeface="Cambria" panose="02040503050406030204" pitchFamily="18" charset="0"/>
              </a:rPr>
              <a:t>Демократичность, диалогичность, открытость, рефлексивность</a:t>
            </a:r>
            <a:endParaRPr lang="ru-RU" dirty="0">
              <a:solidFill>
                <a:prstClr val="black"/>
              </a:solidFill>
              <a:latin typeface="Cambria" panose="02040503050406030204" pitchFamily="18" charset="0"/>
              <a:ea typeface="Times New Roman"/>
            </a:endParaRPr>
          </a:p>
        </p:txBody>
      </p:sp>
      <p:sp>
        <p:nvSpPr>
          <p:cNvPr id="9" name="Прямоугольник 8"/>
          <p:cNvSpPr/>
          <p:nvPr/>
        </p:nvSpPr>
        <p:spPr>
          <a:xfrm>
            <a:off x="6380367" y="3770281"/>
            <a:ext cx="2376264" cy="1152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r>
              <a:rPr lang="ru-RU" dirty="0">
                <a:solidFill>
                  <a:srgbClr val="000000"/>
                </a:solidFill>
                <a:latin typeface="Cambria" panose="02040503050406030204" pitchFamily="18" charset="0"/>
              </a:rPr>
              <a:t>Демократичность, диалогичность,</a:t>
            </a:r>
            <a:endParaRPr lang="ru-RU" dirty="0">
              <a:solidFill>
                <a:prstClr val="black"/>
              </a:solidFill>
              <a:latin typeface="Cambria" panose="02040503050406030204" pitchFamily="18" charset="0"/>
              <a:ea typeface="Times New Roman"/>
            </a:endParaRPr>
          </a:p>
          <a:p>
            <a:pPr lvl="0" algn="ctr" fontAlgn="base"/>
            <a:r>
              <a:rPr lang="ru-RU" dirty="0">
                <a:solidFill>
                  <a:srgbClr val="000000"/>
                </a:solidFill>
                <a:latin typeface="Cambria" panose="02040503050406030204" pitchFamily="18" charset="0"/>
              </a:rPr>
              <a:t>открытость, ведомость</a:t>
            </a:r>
            <a:endParaRPr lang="ru-RU" dirty="0">
              <a:solidFill>
                <a:prstClr val="black"/>
              </a:solidFill>
              <a:latin typeface="Cambria" panose="02040503050406030204" pitchFamily="18" charset="0"/>
              <a:ea typeface="Times New Roman"/>
            </a:endParaRPr>
          </a:p>
        </p:txBody>
      </p:sp>
    </p:spTree>
    <p:extLst>
      <p:ext uri="{BB962C8B-B14F-4D97-AF65-F5344CB8AC3E}">
        <p14:creationId xmlns:p14="http://schemas.microsoft.com/office/powerpoint/2010/main" val="2016424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l="88963"/>
          <a:stretch/>
        </p:blipFill>
        <p:spPr bwMode="auto">
          <a:xfrm>
            <a:off x="0" y="0"/>
            <a:ext cx="276960"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Таблица 2"/>
          <p:cNvGraphicFramePr>
            <a:graphicFrameLocks noGrp="1"/>
          </p:cNvGraphicFramePr>
          <p:nvPr>
            <p:extLst>
              <p:ext uri="{D42A27DB-BD31-4B8C-83A1-F6EECF244321}">
                <p14:modId xmlns:p14="http://schemas.microsoft.com/office/powerpoint/2010/main" val="3183466002"/>
              </p:ext>
            </p:extLst>
          </p:nvPr>
        </p:nvGraphicFramePr>
        <p:xfrm>
          <a:off x="251520" y="404664"/>
          <a:ext cx="8784975" cy="5259083"/>
        </p:xfrm>
        <a:graphic>
          <a:graphicData uri="http://schemas.openxmlformats.org/drawingml/2006/table">
            <a:tbl>
              <a:tblPr firstRow="1" firstCol="1" bandRow="1"/>
              <a:tblGrid>
                <a:gridCol w="2928325"/>
                <a:gridCol w="2928325"/>
                <a:gridCol w="2928325"/>
              </a:tblGrid>
              <a:tr h="873467">
                <a:tc>
                  <a:txBody>
                    <a:bodyPr/>
                    <a:lstStyle/>
                    <a:p>
                      <a:pPr algn="ctr" fontAlgn="base">
                        <a:spcAft>
                          <a:spcPts val="0"/>
                        </a:spcAft>
                      </a:pPr>
                      <a:r>
                        <a:rPr lang="ru-RU" sz="1800" b="1" dirty="0">
                          <a:solidFill>
                            <a:srgbClr val="000000"/>
                          </a:solidFill>
                          <a:effectLst/>
                          <a:latin typeface="Cambria" panose="02040503050406030204" pitchFamily="18" charset="0"/>
                          <a:ea typeface="+mn-ea"/>
                        </a:rPr>
                        <a:t>Традиционная</a:t>
                      </a:r>
                      <a:endParaRPr lang="ru-RU" sz="1800" b="1" dirty="0">
                        <a:effectLst/>
                        <a:latin typeface="Cambria" panose="02040503050406030204" pitchFamily="18" charset="0"/>
                        <a:ea typeface="Times New Roman"/>
                      </a:endParaRPr>
                    </a:p>
                    <a:p>
                      <a:pPr algn="ctr" fontAlgn="base">
                        <a:spcAft>
                          <a:spcPts val="0"/>
                        </a:spcAft>
                      </a:pPr>
                      <a:r>
                        <a:rPr lang="ru-RU" sz="1800" dirty="0">
                          <a:solidFill>
                            <a:srgbClr val="000000"/>
                          </a:solidFill>
                          <a:effectLst/>
                          <a:latin typeface="Cambria" panose="02040503050406030204" pitchFamily="18" charset="0"/>
                          <a:ea typeface="+mn-ea"/>
                        </a:rPr>
                        <a:t>«Знаниевая педагогика»</a:t>
                      </a:r>
                      <a:endParaRPr lang="ru-RU" sz="1800"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spcAft>
                          <a:spcPts val="0"/>
                        </a:spcAft>
                      </a:pPr>
                      <a:r>
                        <a:rPr lang="ru-RU" sz="1800" b="1" dirty="0">
                          <a:solidFill>
                            <a:srgbClr val="000000"/>
                          </a:solidFill>
                          <a:effectLst/>
                          <a:latin typeface="Cambria" panose="02040503050406030204" pitchFamily="18" charset="0"/>
                          <a:ea typeface="+mn-ea"/>
                        </a:rPr>
                        <a:t>Инновационная</a:t>
                      </a:r>
                      <a:endParaRPr lang="ru-RU" sz="1800" b="1" dirty="0">
                        <a:effectLst/>
                        <a:latin typeface="Cambria" panose="02040503050406030204" pitchFamily="18" charset="0"/>
                        <a:ea typeface="Times New Roman"/>
                      </a:endParaRPr>
                    </a:p>
                    <a:p>
                      <a:pPr algn="ctr" fontAlgn="base">
                        <a:spcAft>
                          <a:spcPts val="0"/>
                        </a:spcAft>
                      </a:pPr>
                      <a:r>
                        <a:rPr lang="ru-RU" sz="1800" dirty="0">
                          <a:solidFill>
                            <a:srgbClr val="000000"/>
                          </a:solidFill>
                          <a:effectLst/>
                          <a:latin typeface="Cambria" panose="02040503050406030204" pitchFamily="18" charset="0"/>
                          <a:ea typeface="+mn-ea"/>
                        </a:rPr>
                        <a:t>«Способностная педагогика»</a:t>
                      </a:r>
                      <a:endParaRPr lang="ru-RU" sz="1800" dirty="0">
                        <a:effectLst/>
                        <a:latin typeface="Cambria" panose="02040503050406030204" pitchFamily="18" charset="0"/>
                        <a:ea typeface="Times New Roman"/>
                      </a:endParaRPr>
                    </a:p>
                    <a:p>
                      <a:pPr algn="ctr" fontAlgn="base">
                        <a:spcAft>
                          <a:spcPts val="0"/>
                        </a:spcAft>
                      </a:pPr>
                      <a:r>
                        <a:rPr lang="ru-RU" sz="1800" dirty="0">
                          <a:solidFill>
                            <a:srgbClr val="000000"/>
                          </a:solidFill>
                          <a:effectLst/>
                          <a:latin typeface="Cambria" panose="02040503050406030204" pitchFamily="18" charset="0"/>
                          <a:ea typeface="+mn-ea"/>
                        </a:rPr>
                        <a:t>(педагогика способностей)</a:t>
                      </a:r>
                      <a:endParaRPr lang="ru-RU" sz="1800"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spcAft>
                          <a:spcPts val="0"/>
                        </a:spcAft>
                      </a:pPr>
                      <a:r>
                        <a:rPr lang="ru-RU" sz="1800" b="1" dirty="0">
                          <a:solidFill>
                            <a:srgbClr val="000000"/>
                          </a:solidFill>
                          <a:effectLst/>
                          <a:latin typeface="Cambria" panose="02040503050406030204" pitchFamily="18" charset="0"/>
                          <a:ea typeface="+mn-ea"/>
                        </a:rPr>
                        <a:t>Контекстное </a:t>
                      </a:r>
                      <a:r>
                        <a:rPr lang="ru-RU" sz="1800" dirty="0">
                          <a:solidFill>
                            <a:srgbClr val="000000"/>
                          </a:solidFill>
                          <a:effectLst/>
                          <a:latin typeface="Cambria" panose="02040503050406030204" pitchFamily="18" charset="0"/>
                          <a:ea typeface="+mn-ea"/>
                        </a:rPr>
                        <a:t>(знаково-контекстное) </a:t>
                      </a:r>
                      <a:r>
                        <a:rPr lang="ru-RU" sz="1800" b="1" dirty="0">
                          <a:solidFill>
                            <a:srgbClr val="000000"/>
                          </a:solidFill>
                          <a:effectLst/>
                          <a:latin typeface="Cambria" panose="02040503050406030204" pitchFamily="18" charset="0"/>
                          <a:ea typeface="+mn-ea"/>
                        </a:rPr>
                        <a:t>обучение</a:t>
                      </a:r>
                      <a:endParaRPr lang="ru-RU" sz="1800" b="1"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728">
                <a:tc gridSpan="3">
                  <a:txBody>
                    <a:bodyPr/>
                    <a:lstStyle/>
                    <a:p>
                      <a:pPr algn="ctr" fontAlgn="base">
                        <a:spcAft>
                          <a:spcPts val="0"/>
                        </a:spcAft>
                      </a:pPr>
                      <a:r>
                        <a:rPr lang="ru-RU" sz="1800" b="1" i="1" dirty="0">
                          <a:solidFill>
                            <a:srgbClr val="800000"/>
                          </a:solidFill>
                          <a:effectLst/>
                          <a:latin typeface="Cambria" panose="02040503050406030204" pitchFamily="18" charset="0"/>
                          <a:ea typeface="+mn-ea"/>
                        </a:rPr>
                        <a:t>Формы организации</a:t>
                      </a:r>
                      <a:endParaRPr lang="ru-RU" sz="1800" b="1" dirty="0">
                        <a:solidFill>
                          <a:srgbClr val="800000"/>
                        </a:solidFill>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500608">
                <a:tc>
                  <a:txBody>
                    <a:bodyPr/>
                    <a:lstStyle/>
                    <a:p>
                      <a:pPr algn="just" fontAlgn="base">
                        <a:spcAft>
                          <a:spcPts val="0"/>
                        </a:spcAft>
                      </a:pPr>
                      <a:endParaRPr lang="ru-RU" sz="1800"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728">
                <a:tc gridSpan="3">
                  <a:txBody>
                    <a:bodyPr/>
                    <a:lstStyle/>
                    <a:p>
                      <a:pPr algn="ctr" fontAlgn="base">
                        <a:spcAft>
                          <a:spcPts val="0"/>
                        </a:spcAft>
                      </a:pPr>
                      <a:r>
                        <a:rPr lang="ru-RU" sz="1800" b="1" i="1" dirty="0">
                          <a:solidFill>
                            <a:srgbClr val="800000"/>
                          </a:solidFill>
                          <a:effectLst/>
                          <a:latin typeface="Cambria" panose="02040503050406030204" pitchFamily="18" charset="0"/>
                          <a:ea typeface="+mn-ea"/>
                        </a:rPr>
                        <a:t>Методы обучения</a:t>
                      </a:r>
                      <a:endParaRPr lang="ru-RU" sz="1800" b="1" dirty="0">
                        <a:solidFill>
                          <a:srgbClr val="800000"/>
                        </a:solidFill>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453872">
                <a:tc>
                  <a:txBody>
                    <a:bodyPr/>
                    <a:lstStyle/>
                    <a:p>
                      <a:pPr algn="just" fontAlgn="base">
                        <a:spcAft>
                          <a:spcPts val="0"/>
                        </a:spcAft>
                      </a:pPr>
                      <a:endParaRPr lang="ru-RU" sz="1800"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728">
                <a:tc gridSpan="3">
                  <a:txBody>
                    <a:bodyPr/>
                    <a:lstStyle/>
                    <a:p>
                      <a:pPr algn="ctr" fontAlgn="base">
                        <a:spcAft>
                          <a:spcPts val="0"/>
                        </a:spcAft>
                      </a:pPr>
                      <a:r>
                        <a:rPr lang="ru-RU" sz="1800" b="1" i="1" dirty="0">
                          <a:solidFill>
                            <a:srgbClr val="800000"/>
                          </a:solidFill>
                          <a:effectLst/>
                          <a:latin typeface="Cambria" panose="02040503050406030204" pitchFamily="18" charset="0"/>
                          <a:ea typeface="+mn-ea"/>
                        </a:rPr>
                        <a:t>Ведущий тип деятельности, усваиваемый ребенком</a:t>
                      </a:r>
                      <a:endParaRPr lang="ru-RU" sz="1800" b="1" dirty="0">
                        <a:solidFill>
                          <a:srgbClr val="800000"/>
                        </a:solidFill>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384363">
                <a:tc>
                  <a:txBody>
                    <a:bodyPr/>
                    <a:lstStyle/>
                    <a:p>
                      <a:pPr algn="just" fontAlgn="base">
                        <a:spcAft>
                          <a:spcPts val="0"/>
                        </a:spcAft>
                      </a:pPr>
                      <a:endParaRPr lang="ru-RU" sz="1800"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30444" marR="3044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Прямоугольник 3"/>
          <p:cNvSpPr/>
          <p:nvPr/>
        </p:nvSpPr>
        <p:spPr>
          <a:xfrm>
            <a:off x="402432" y="1732813"/>
            <a:ext cx="2448272" cy="5421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fontAlgn="base"/>
            <a:r>
              <a:rPr lang="ru-RU" dirty="0">
                <a:solidFill>
                  <a:srgbClr val="000000"/>
                </a:solidFill>
                <a:latin typeface="Cambria" panose="02040503050406030204" pitchFamily="18" charset="0"/>
              </a:rPr>
              <a:t>Фронтальные, индивидуальные</a:t>
            </a:r>
            <a:endParaRPr lang="ru-RU" dirty="0">
              <a:solidFill>
                <a:prstClr val="black"/>
              </a:solidFill>
              <a:latin typeface="Cambria" panose="02040503050406030204" pitchFamily="18" charset="0"/>
              <a:ea typeface="Times New Roman"/>
            </a:endParaRPr>
          </a:p>
        </p:txBody>
      </p:sp>
      <p:sp>
        <p:nvSpPr>
          <p:cNvPr id="5" name="Прямоугольник 4"/>
          <p:cNvSpPr/>
          <p:nvPr/>
        </p:nvSpPr>
        <p:spPr>
          <a:xfrm>
            <a:off x="3203848" y="1810609"/>
            <a:ext cx="295232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r>
              <a:rPr lang="ru-RU" dirty="0">
                <a:solidFill>
                  <a:srgbClr val="000000"/>
                </a:solidFill>
                <a:latin typeface="Cambria" panose="02040503050406030204" pitchFamily="18" charset="0"/>
              </a:rPr>
              <a:t>Групповые, коллективные</a:t>
            </a:r>
            <a:endParaRPr lang="ru-RU" dirty="0">
              <a:solidFill>
                <a:prstClr val="black"/>
              </a:solidFill>
              <a:latin typeface="Cambria" panose="02040503050406030204" pitchFamily="18" charset="0"/>
              <a:ea typeface="Times New Roman"/>
            </a:endParaRPr>
          </a:p>
        </p:txBody>
      </p:sp>
      <p:sp>
        <p:nvSpPr>
          <p:cNvPr id="6" name="Прямоугольник 5"/>
          <p:cNvSpPr/>
          <p:nvPr/>
        </p:nvSpPr>
        <p:spPr>
          <a:xfrm>
            <a:off x="6124980" y="1842905"/>
            <a:ext cx="2880320"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r>
              <a:rPr lang="ru-RU" dirty="0">
                <a:solidFill>
                  <a:srgbClr val="000000"/>
                </a:solidFill>
                <a:latin typeface="Cambria" panose="02040503050406030204" pitchFamily="18" charset="0"/>
              </a:rPr>
              <a:t>Совместная деятельность</a:t>
            </a:r>
            <a:endParaRPr lang="ru-RU" dirty="0">
              <a:solidFill>
                <a:prstClr val="black"/>
              </a:solidFill>
              <a:latin typeface="Cambria" panose="02040503050406030204" pitchFamily="18" charset="0"/>
              <a:ea typeface="Times New Roman"/>
            </a:endParaRPr>
          </a:p>
        </p:txBody>
      </p:sp>
      <p:sp>
        <p:nvSpPr>
          <p:cNvPr id="7" name="Прямоугольник 6"/>
          <p:cNvSpPr/>
          <p:nvPr/>
        </p:nvSpPr>
        <p:spPr>
          <a:xfrm>
            <a:off x="276960" y="2708920"/>
            <a:ext cx="2699216"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r>
              <a:rPr lang="ru-RU" dirty="0">
                <a:solidFill>
                  <a:srgbClr val="000000"/>
                </a:solidFill>
                <a:latin typeface="Cambria" panose="02040503050406030204" pitchFamily="18" charset="0"/>
              </a:rPr>
              <a:t>Иллюстративно-объяснительные, информационные</a:t>
            </a:r>
            <a:endParaRPr lang="ru-RU" dirty="0">
              <a:solidFill>
                <a:prstClr val="black"/>
              </a:solidFill>
              <a:latin typeface="Cambria" panose="02040503050406030204" pitchFamily="18" charset="0"/>
              <a:ea typeface="Times New Roman"/>
            </a:endParaRPr>
          </a:p>
        </p:txBody>
      </p:sp>
      <p:sp>
        <p:nvSpPr>
          <p:cNvPr id="8" name="Прямоугольник 7"/>
          <p:cNvSpPr/>
          <p:nvPr/>
        </p:nvSpPr>
        <p:spPr>
          <a:xfrm>
            <a:off x="3187080" y="2564904"/>
            <a:ext cx="2921132"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r>
              <a:rPr lang="ru-RU" dirty="0">
                <a:solidFill>
                  <a:srgbClr val="000000"/>
                </a:solidFill>
                <a:latin typeface="Cambria" panose="02040503050406030204" pitchFamily="18" charset="0"/>
              </a:rPr>
              <a:t>Проблемные: проблемного изложения, частично-поисковый, эвристический, исследовательский</a:t>
            </a:r>
            <a:endParaRPr lang="ru-RU" dirty="0">
              <a:solidFill>
                <a:prstClr val="black"/>
              </a:solidFill>
              <a:latin typeface="Cambria" panose="02040503050406030204" pitchFamily="18" charset="0"/>
              <a:ea typeface="Times New Roman"/>
            </a:endParaRPr>
          </a:p>
        </p:txBody>
      </p:sp>
      <p:sp>
        <p:nvSpPr>
          <p:cNvPr id="9" name="Прямоугольник 8"/>
          <p:cNvSpPr/>
          <p:nvPr/>
        </p:nvSpPr>
        <p:spPr>
          <a:xfrm>
            <a:off x="6124980" y="2564904"/>
            <a:ext cx="2880320"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r>
              <a:rPr lang="ru-RU" dirty="0">
                <a:solidFill>
                  <a:srgbClr val="000000"/>
                </a:solidFill>
                <a:latin typeface="Cambria" panose="02040503050406030204" pitchFamily="18" charset="0"/>
              </a:rPr>
              <a:t>Составление интеллект-карт, </a:t>
            </a:r>
            <a:r>
              <a:rPr lang="ru-RU" dirty="0" smtClean="0">
                <a:solidFill>
                  <a:srgbClr val="000000"/>
                </a:solidFill>
                <a:latin typeface="Cambria" panose="02040503050406030204" pitchFamily="18" charset="0"/>
              </a:rPr>
              <a:t>моделей</a:t>
            </a:r>
            <a:endParaRPr lang="ru-RU" dirty="0">
              <a:solidFill>
                <a:prstClr val="black"/>
              </a:solidFill>
              <a:latin typeface="Cambria" panose="02040503050406030204" pitchFamily="18" charset="0"/>
              <a:ea typeface="Times New Roman"/>
            </a:endParaRPr>
          </a:p>
        </p:txBody>
      </p:sp>
      <p:sp>
        <p:nvSpPr>
          <p:cNvPr id="10" name="Прямоугольник 9"/>
          <p:cNvSpPr/>
          <p:nvPr/>
        </p:nvSpPr>
        <p:spPr>
          <a:xfrm>
            <a:off x="340379" y="4365104"/>
            <a:ext cx="2657400"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r>
              <a:rPr lang="ru-RU" dirty="0">
                <a:solidFill>
                  <a:srgbClr val="000000"/>
                </a:solidFill>
                <a:latin typeface="Cambria" panose="02040503050406030204" pitchFamily="18" charset="0"/>
              </a:rPr>
              <a:t>Репродуктивный, воспроизводящий</a:t>
            </a:r>
            <a:endParaRPr lang="ru-RU" dirty="0">
              <a:solidFill>
                <a:prstClr val="black"/>
              </a:solidFill>
              <a:latin typeface="Cambria" panose="02040503050406030204" pitchFamily="18" charset="0"/>
              <a:ea typeface="Times New Roman"/>
            </a:endParaRPr>
          </a:p>
        </p:txBody>
      </p:sp>
      <p:sp>
        <p:nvSpPr>
          <p:cNvPr id="11" name="Прямоугольник 10"/>
          <p:cNvSpPr/>
          <p:nvPr/>
        </p:nvSpPr>
        <p:spPr>
          <a:xfrm>
            <a:off x="3231468" y="4365104"/>
            <a:ext cx="2832356" cy="11521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r>
              <a:rPr lang="ru-RU" dirty="0">
                <a:solidFill>
                  <a:srgbClr val="000000"/>
                </a:solidFill>
                <a:latin typeface="Cambria" panose="02040503050406030204" pitchFamily="18" charset="0"/>
              </a:rPr>
              <a:t>Проектный – продуктивный, творческий, проблемный</a:t>
            </a:r>
            <a:endParaRPr lang="ru-RU" dirty="0">
              <a:solidFill>
                <a:prstClr val="black"/>
              </a:solidFill>
              <a:latin typeface="Cambria" panose="02040503050406030204" pitchFamily="18" charset="0"/>
              <a:ea typeface="Times New Roman"/>
            </a:endParaRPr>
          </a:p>
        </p:txBody>
      </p:sp>
      <p:sp>
        <p:nvSpPr>
          <p:cNvPr id="12" name="Прямоугольник 11"/>
          <p:cNvSpPr/>
          <p:nvPr/>
        </p:nvSpPr>
        <p:spPr>
          <a:xfrm>
            <a:off x="6124980" y="4342401"/>
            <a:ext cx="2880320" cy="12241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fontAlgn="base"/>
            <a:r>
              <a:rPr lang="ru-RU" dirty="0">
                <a:solidFill>
                  <a:srgbClr val="000000"/>
                </a:solidFill>
                <a:latin typeface="Cambria" panose="02040503050406030204" pitchFamily="18" charset="0"/>
              </a:rPr>
              <a:t>Трансформация учебной деятельности в самостоятельную «взрослую» деятельность</a:t>
            </a:r>
            <a:endParaRPr lang="ru-RU" dirty="0">
              <a:solidFill>
                <a:prstClr val="black"/>
              </a:solidFill>
              <a:latin typeface="Cambria" panose="02040503050406030204" pitchFamily="18" charset="0"/>
              <a:ea typeface="Times New Roman"/>
            </a:endParaRPr>
          </a:p>
          <a:p>
            <a:pPr lvl="0" algn="just" fontAlgn="base"/>
            <a:r>
              <a:rPr lang="ru-RU" dirty="0">
                <a:solidFill>
                  <a:srgbClr val="000000"/>
                </a:solidFill>
                <a:latin typeface="Cambria" panose="02040503050406030204" pitchFamily="18" charset="0"/>
              </a:rPr>
              <a:t> </a:t>
            </a:r>
            <a:endParaRPr lang="ru-RU" dirty="0">
              <a:solidFill>
                <a:prstClr val="black"/>
              </a:solidFill>
              <a:latin typeface="Cambria" panose="02040503050406030204" pitchFamily="18" charset="0"/>
              <a:ea typeface="Times New Roman"/>
            </a:endParaRPr>
          </a:p>
        </p:txBody>
      </p:sp>
    </p:spTree>
    <p:extLst>
      <p:ext uri="{BB962C8B-B14F-4D97-AF65-F5344CB8AC3E}">
        <p14:creationId xmlns:p14="http://schemas.microsoft.com/office/powerpoint/2010/main" val="943596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down)">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down)">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l="88963"/>
          <a:stretch/>
        </p:blipFill>
        <p:spPr bwMode="auto">
          <a:xfrm>
            <a:off x="-2138" y="0"/>
            <a:ext cx="1009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a:spLocks noGrp="1"/>
          </p:cNvSpPr>
          <p:nvPr>
            <p:ph type="title"/>
          </p:nvPr>
        </p:nvSpPr>
        <p:spPr>
          <a:xfrm>
            <a:off x="914400" y="0"/>
            <a:ext cx="8229600" cy="796950"/>
          </a:xfrm>
        </p:spPr>
        <p:txBody>
          <a:bodyPr>
            <a:normAutofit/>
          </a:bodyPr>
          <a:lstStyle/>
          <a:p>
            <a:r>
              <a:rPr lang="ru-RU" sz="2800" dirty="0">
                <a:latin typeface="Cambria" panose="02040503050406030204" pitchFamily="18" charset="0"/>
              </a:rPr>
              <a:t>З</a:t>
            </a:r>
            <a:r>
              <a:rPr lang="ru-RU" sz="2800" dirty="0" smtClean="0">
                <a:latin typeface="Cambria" panose="02040503050406030204" pitchFamily="18" charset="0"/>
              </a:rPr>
              <a:t>анятие - образовательная </a:t>
            </a:r>
            <a:r>
              <a:rPr lang="ru-RU" sz="2800" b="1" dirty="0" smtClean="0">
                <a:solidFill>
                  <a:srgbClr val="800000"/>
                </a:solidFill>
                <a:latin typeface="Cambria" panose="02040503050406030204" pitchFamily="18" charset="0"/>
              </a:rPr>
              <a:t>деятельность</a:t>
            </a:r>
            <a:endParaRPr lang="ru-RU" sz="2800" b="1" dirty="0">
              <a:solidFill>
                <a:srgbClr val="800000"/>
              </a:solidFill>
              <a:latin typeface="Cambria" panose="02040503050406030204" pitchFamily="18" charset="0"/>
            </a:endParaRPr>
          </a:p>
        </p:txBody>
      </p:sp>
      <p:graphicFrame>
        <p:nvGraphicFramePr>
          <p:cNvPr id="10" name="Схема 9"/>
          <p:cNvGraphicFramePr/>
          <p:nvPr>
            <p:extLst>
              <p:ext uri="{D42A27DB-BD31-4B8C-83A1-F6EECF244321}">
                <p14:modId xmlns:p14="http://schemas.microsoft.com/office/powerpoint/2010/main" val="2504473722"/>
              </p:ext>
            </p:extLst>
          </p:nvPr>
        </p:nvGraphicFramePr>
        <p:xfrm>
          <a:off x="683568" y="764704"/>
          <a:ext cx="7992888"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679762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636912"/>
            <a:ext cx="8229600" cy="990600"/>
          </a:xfrm>
        </p:spPr>
        <p:txBody>
          <a:bodyPr>
            <a:noAutofit/>
          </a:bodyPr>
          <a:lstStyle/>
          <a:p>
            <a:r>
              <a:rPr lang="ru-RU" sz="1800" b="1" dirty="0">
                <a:solidFill>
                  <a:srgbClr val="C00000"/>
                </a:solidFill>
                <a:latin typeface="Cambria" pitchFamily="18" charset="0"/>
              </a:rPr>
              <a:t>Составление интеллект-карты </a:t>
            </a:r>
            <a:r>
              <a:rPr lang="ru-RU" sz="1800" b="1" dirty="0" smtClean="0">
                <a:solidFill>
                  <a:srgbClr val="C00000"/>
                </a:solidFill>
                <a:latin typeface="Cambria" pitchFamily="18" charset="0"/>
              </a:rPr>
              <a:t/>
            </a:r>
            <a:br>
              <a:rPr lang="ru-RU" sz="1800" b="1" dirty="0" smtClean="0">
                <a:solidFill>
                  <a:srgbClr val="C00000"/>
                </a:solidFill>
                <a:latin typeface="Cambria" pitchFamily="18" charset="0"/>
              </a:rPr>
            </a:br>
            <a:r>
              <a:rPr lang="ru-RU" sz="1600" b="1" dirty="0" smtClean="0">
                <a:solidFill>
                  <a:srgbClr val="002060"/>
                </a:solidFill>
                <a:latin typeface="Cambria" pitchFamily="18" charset="0"/>
              </a:rPr>
              <a:t>Интеллект-карта </a:t>
            </a:r>
            <a:r>
              <a:rPr lang="ru-RU" sz="1600" b="1" dirty="0">
                <a:solidFill>
                  <a:srgbClr val="002060"/>
                </a:solidFill>
                <a:latin typeface="Cambria" pitchFamily="18" charset="0"/>
              </a:rPr>
              <a:t>— это инструмент, позволяющий: эффективно структурировать и обрабатывать </a:t>
            </a:r>
            <a:r>
              <a:rPr lang="ru-RU" sz="1600" b="1" dirty="0" smtClean="0">
                <a:solidFill>
                  <a:srgbClr val="002060"/>
                </a:solidFill>
                <a:latin typeface="Cambria" pitchFamily="18" charset="0"/>
              </a:rPr>
              <a:t>информацию</a:t>
            </a:r>
            <a:r>
              <a:rPr lang="ru-RU" sz="1600" b="1" dirty="0">
                <a:solidFill>
                  <a:srgbClr val="002060"/>
                </a:solidFill>
                <a:latin typeface="Cambria" pitchFamily="18" charset="0"/>
              </a:rPr>
              <a:t>; мыслить, используя весь свой творческий и интеллектуальный потенциал.</a:t>
            </a:r>
            <a:br>
              <a:rPr lang="ru-RU" sz="1600" b="1" dirty="0">
                <a:solidFill>
                  <a:srgbClr val="002060"/>
                </a:solidFill>
                <a:latin typeface="Cambria" pitchFamily="18" charset="0"/>
              </a:rPr>
            </a:br>
            <a:r>
              <a:rPr lang="ru-RU" sz="1600" b="1" dirty="0">
                <a:solidFill>
                  <a:srgbClr val="002060"/>
                </a:solidFill>
                <a:latin typeface="Cambria" pitchFamily="18" charset="0"/>
              </a:rPr>
              <a:t>Демонстрация одного из возможных вариантов создания интеллект-карты на примере использования карандаша </a:t>
            </a:r>
            <a:r>
              <a:rPr lang="ru-RU" sz="1600" b="1" dirty="0" smtClean="0">
                <a:solidFill>
                  <a:srgbClr val="002060"/>
                </a:solidFill>
                <a:latin typeface="Cambria" pitchFamily="18" charset="0"/>
              </a:rPr>
              <a:t>.</a:t>
            </a:r>
            <a:br>
              <a:rPr lang="ru-RU" sz="1600" b="1" dirty="0" smtClean="0">
                <a:solidFill>
                  <a:srgbClr val="002060"/>
                </a:solidFill>
                <a:latin typeface="Cambria" pitchFamily="18" charset="0"/>
              </a:rPr>
            </a:br>
            <a:r>
              <a:rPr lang="ru-RU" sz="1600" b="1" dirty="0">
                <a:solidFill>
                  <a:srgbClr val="002060"/>
                </a:solidFill>
                <a:latin typeface="Cambria" pitchFamily="18" charset="0"/>
              </a:rPr>
              <a:t/>
            </a:r>
            <a:br>
              <a:rPr lang="ru-RU" sz="1600" b="1" dirty="0">
                <a:solidFill>
                  <a:srgbClr val="002060"/>
                </a:solidFill>
                <a:latin typeface="Cambria" pitchFamily="18" charset="0"/>
              </a:rPr>
            </a:br>
            <a:r>
              <a:rPr lang="ru-RU" sz="1600" b="1" dirty="0" smtClean="0">
                <a:solidFill>
                  <a:srgbClr val="002060"/>
                </a:solidFill>
                <a:latin typeface="Cambria" pitchFamily="18" charset="0"/>
              </a:rPr>
              <a:t/>
            </a:r>
            <a:br>
              <a:rPr lang="ru-RU" sz="1600" b="1" dirty="0" smtClean="0">
                <a:solidFill>
                  <a:srgbClr val="002060"/>
                </a:solidFill>
                <a:latin typeface="Cambria" pitchFamily="18" charset="0"/>
              </a:rPr>
            </a:br>
            <a:r>
              <a:rPr lang="ru-RU" sz="1600" b="1" dirty="0" smtClean="0">
                <a:solidFill>
                  <a:srgbClr val="002060"/>
                </a:solidFill>
                <a:latin typeface="Cambria" pitchFamily="18" charset="0"/>
              </a:rPr>
              <a:t/>
            </a:r>
            <a:br>
              <a:rPr lang="ru-RU" sz="1600" b="1" dirty="0" smtClean="0">
                <a:solidFill>
                  <a:srgbClr val="002060"/>
                </a:solidFill>
                <a:latin typeface="Cambria" pitchFamily="18" charset="0"/>
              </a:rPr>
            </a:br>
            <a:r>
              <a:rPr lang="ru-RU" sz="1600" b="1" dirty="0">
                <a:solidFill>
                  <a:srgbClr val="002060"/>
                </a:solidFill>
                <a:latin typeface="Cambria" pitchFamily="18" charset="0"/>
              </a:rPr>
              <a:t/>
            </a:r>
            <a:br>
              <a:rPr lang="ru-RU" sz="1600" b="1" dirty="0">
                <a:solidFill>
                  <a:srgbClr val="002060"/>
                </a:solidFill>
                <a:latin typeface="Cambria" pitchFamily="18" charset="0"/>
              </a:rPr>
            </a:br>
            <a:r>
              <a:rPr lang="ru-RU" sz="1600" b="1" dirty="0" smtClean="0">
                <a:solidFill>
                  <a:srgbClr val="002060"/>
                </a:solidFill>
                <a:latin typeface="Cambria" pitchFamily="18" charset="0"/>
              </a:rPr>
              <a:t/>
            </a:r>
            <a:br>
              <a:rPr lang="ru-RU" sz="1600" b="1" dirty="0" smtClean="0">
                <a:solidFill>
                  <a:srgbClr val="002060"/>
                </a:solidFill>
                <a:latin typeface="Cambria" pitchFamily="18" charset="0"/>
              </a:rPr>
            </a:br>
            <a:r>
              <a:rPr lang="ru-RU" sz="1600" b="1" dirty="0">
                <a:solidFill>
                  <a:srgbClr val="002060"/>
                </a:solidFill>
                <a:latin typeface="Cambria" pitchFamily="18" charset="0"/>
              </a:rPr>
              <a:t/>
            </a:r>
            <a:br>
              <a:rPr lang="ru-RU" sz="1600" b="1" dirty="0">
                <a:solidFill>
                  <a:srgbClr val="002060"/>
                </a:solidFill>
                <a:latin typeface="Cambria" pitchFamily="18" charset="0"/>
              </a:rPr>
            </a:br>
            <a:r>
              <a:rPr lang="ru-RU" sz="1600" b="1" dirty="0" smtClean="0">
                <a:solidFill>
                  <a:srgbClr val="002060"/>
                </a:solidFill>
                <a:latin typeface="Cambria" pitchFamily="18" charset="0"/>
              </a:rPr>
              <a:t/>
            </a:r>
            <a:br>
              <a:rPr lang="ru-RU" sz="1600" b="1" dirty="0" smtClean="0">
                <a:solidFill>
                  <a:srgbClr val="002060"/>
                </a:solidFill>
                <a:latin typeface="Cambria" pitchFamily="18" charset="0"/>
              </a:rPr>
            </a:br>
            <a:r>
              <a:rPr lang="ru-RU" sz="1600" b="1" dirty="0">
                <a:solidFill>
                  <a:srgbClr val="002060"/>
                </a:solidFill>
                <a:latin typeface="Cambria" pitchFamily="18" charset="0"/>
              </a:rPr>
              <a:t/>
            </a:r>
            <a:br>
              <a:rPr lang="ru-RU" sz="1600" b="1" dirty="0">
                <a:solidFill>
                  <a:srgbClr val="002060"/>
                </a:solidFill>
                <a:latin typeface="Cambria" pitchFamily="18" charset="0"/>
              </a:rPr>
            </a:br>
            <a:r>
              <a:rPr lang="ru-RU" sz="1600" b="1" dirty="0" smtClean="0">
                <a:solidFill>
                  <a:srgbClr val="002060"/>
                </a:solidFill>
                <a:latin typeface="Cambria" pitchFamily="18" charset="0"/>
              </a:rPr>
              <a:t/>
            </a:r>
            <a:br>
              <a:rPr lang="ru-RU" sz="1600" b="1" dirty="0" smtClean="0">
                <a:solidFill>
                  <a:srgbClr val="002060"/>
                </a:solidFill>
                <a:latin typeface="Cambria" pitchFamily="18" charset="0"/>
              </a:rPr>
            </a:br>
            <a:r>
              <a:rPr lang="ru-RU" sz="1600" b="1" dirty="0">
                <a:solidFill>
                  <a:srgbClr val="002060"/>
                </a:solidFill>
                <a:latin typeface="Cambria" pitchFamily="18" charset="0"/>
              </a:rPr>
              <a:t/>
            </a:r>
            <a:br>
              <a:rPr lang="ru-RU" sz="1600" b="1" dirty="0">
                <a:solidFill>
                  <a:srgbClr val="002060"/>
                </a:solidFill>
                <a:latin typeface="Cambria" pitchFamily="18" charset="0"/>
              </a:rPr>
            </a:br>
            <a:r>
              <a:rPr lang="ru-RU" sz="1600" b="1" dirty="0" smtClean="0">
                <a:solidFill>
                  <a:srgbClr val="002060"/>
                </a:solidFill>
                <a:latin typeface="Cambria" pitchFamily="18" charset="0"/>
              </a:rPr>
              <a:t/>
            </a:r>
            <a:br>
              <a:rPr lang="ru-RU" sz="1600" b="1" dirty="0" smtClean="0">
                <a:solidFill>
                  <a:srgbClr val="002060"/>
                </a:solidFill>
                <a:latin typeface="Cambria" pitchFamily="18" charset="0"/>
              </a:rPr>
            </a:br>
            <a:r>
              <a:rPr lang="ru-RU" sz="1600" b="1" dirty="0">
                <a:solidFill>
                  <a:srgbClr val="002060"/>
                </a:solidFill>
                <a:latin typeface="Cambria" pitchFamily="18" charset="0"/>
              </a:rPr>
              <a:t/>
            </a:r>
            <a:br>
              <a:rPr lang="ru-RU" sz="1600" b="1" dirty="0">
                <a:solidFill>
                  <a:srgbClr val="002060"/>
                </a:solidFill>
                <a:latin typeface="Cambria" pitchFamily="18" charset="0"/>
              </a:rPr>
            </a:br>
            <a:r>
              <a:rPr lang="ru-RU" sz="1600" b="1" dirty="0" smtClean="0">
                <a:solidFill>
                  <a:srgbClr val="002060"/>
                </a:solidFill>
                <a:latin typeface="Cambria" pitchFamily="18" charset="0"/>
              </a:rPr>
              <a:t/>
            </a:r>
            <a:br>
              <a:rPr lang="ru-RU" sz="1600" b="1" dirty="0" smtClean="0">
                <a:solidFill>
                  <a:srgbClr val="002060"/>
                </a:solidFill>
                <a:latin typeface="Cambria" pitchFamily="18" charset="0"/>
              </a:rPr>
            </a:br>
            <a:r>
              <a:rPr lang="ru-RU" sz="1600" b="1" dirty="0">
                <a:solidFill>
                  <a:srgbClr val="002060"/>
                </a:solidFill>
                <a:latin typeface="Cambria" pitchFamily="18" charset="0"/>
              </a:rPr>
              <a:t/>
            </a:r>
            <a:br>
              <a:rPr lang="ru-RU" sz="1600" b="1" dirty="0">
                <a:solidFill>
                  <a:srgbClr val="002060"/>
                </a:solidFill>
                <a:latin typeface="Cambria" pitchFamily="18" charset="0"/>
              </a:rPr>
            </a:br>
            <a:r>
              <a:rPr lang="ru-RU" sz="1600" b="1" dirty="0" smtClean="0">
                <a:solidFill>
                  <a:srgbClr val="002060"/>
                </a:solidFill>
                <a:latin typeface="Cambria" pitchFamily="18" charset="0"/>
              </a:rPr>
              <a:t/>
            </a:r>
            <a:br>
              <a:rPr lang="ru-RU" sz="1600" b="1" dirty="0" smtClean="0">
                <a:solidFill>
                  <a:srgbClr val="002060"/>
                </a:solidFill>
                <a:latin typeface="Cambria" pitchFamily="18" charset="0"/>
              </a:rPr>
            </a:br>
            <a:r>
              <a:rPr lang="ru-RU" sz="1600" b="1" dirty="0">
                <a:solidFill>
                  <a:srgbClr val="002060"/>
                </a:solidFill>
                <a:latin typeface="Cambria" pitchFamily="18" charset="0"/>
              </a:rPr>
              <a:t/>
            </a:r>
            <a:br>
              <a:rPr lang="ru-RU" sz="1600" b="1" dirty="0">
                <a:solidFill>
                  <a:srgbClr val="002060"/>
                </a:solidFill>
                <a:latin typeface="Cambria" pitchFamily="18" charset="0"/>
              </a:rPr>
            </a:br>
            <a:r>
              <a:rPr lang="ru-RU" sz="1600" dirty="0">
                <a:solidFill>
                  <a:srgbClr val="002060"/>
                </a:solidFill>
                <a:latin typeface="Cambria" pitchFamily="18" charset="0"/>
              </a:rPr>
              <a:t/>
            </a:r>
            <a:br>
              <a:rPr lang="ru-RU" sz="1600" dirty="0">
                <a:solidFill>
                  <a:srgbClr val="002060"/>
                </a:solidFill>
                <a:latin typeface="Cambria" pitchFamily="18" charset="0"/>
              </a:rPr>
            </a:br>
            <a:endParaRPr lang="ru-RU" sz="1600" dirty="0">
              <a:solidFill>
                <a:srgbClr val="002060"/>
              </a:solidFill>
              <a:latin typeface="Cambria" pitchFamily="18" charset="0"/>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683118"/>
            <a:ext cx="8260776" cy="5062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descr="https://onlineflowersworld.com/wp-content/uploads/parser/navy-flowers-6.jpg"/>
          <p:cNvPicPr>
            <a:picLocks noChangeAspect="1" noChangeArrowheads="1"/>
          </p:cNvPicPr>
          <p:nvPr/>
        </p:nvPicPr>
        <p:blipFill rotWithShape="1">
          <a:blip r:embed="rId3">
            <a:extLst>
              <a:ext uri="{28A0092B-C50C-407E-A947-70E740481C1C}">
                <a14:useLocalDpi xmlns:a14="http://schemas.microsoft.com/office/drawing/2010/main" val="0"/>
              </a:ext>
            </a:extLst>
          </a:blip>
          <a:srcRect l="88963"/>
          <a:stretch/>
        </p:blipFill>
        <p:spPr bwMode="auto">
          <a:xfrm>
            <a:off x="-2138" y="0"/>
            <a:ext cx="82972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41618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562074"/>
          </a:xfrm>
        </p:spPr>
        <p:txBody>
          <a:bodyPr>
            <a:normAutofit/>
          </a:bodyPr>
          <a:lstStyle/>
          <a:p>
            <a:r>
              <a:rPr lang="ru-RU" sz="2400" b="1" dirty="0" smtClean="0">
                <a:solidFill>
                  <a:srgbClr val="002060"/>
                </a:solidFill>
                <a:latin typeface="Cambria" panose="02040503050406030204" pitchFamily="18" charset="0"/>
              </a:rPr>
              <a:t>БАЗОВЫЕ ХАРАКТЕРИСТИКИ ЗАНЯТИЯ </a:t>
            </a:r>
            <a:endParaRPr lang="ru-RU" sz="2400" b="1" dirty="0">
              <a:solidFill>
                <a:srgbClr val="002060"/>
              </a:solidFill>
              <a:latin typeface="Cambria" panose="02040503050406030204" pitchFamily="18" charset="0"/>
            </a:endParaRPr>
          </a:p>
        </p:txBody>
      </p:sp>
      <p:sp>
        <p:nvSpPr>
          <p:cNvPr id="4" name="Объект 3"/>
          <p:cNvSpPr>
            <a:spLocks noGrp="1"/>
          </p:cNvSpPr>
          <p:nvPr>
            <p:ph idx="1"/>
          </p:nvPr>
        </p:nvSpPr>
        <p:spPr>
          <a:xfrm>
            <a:off x="1115616" y="1196752"/>
            <a:ext cx="7848872" cy="4525963"/>
          </a:xfrm>
        </p:spPr>
        <p:txBody>
          <a:bodyPr>
            <a:normAutofit lnSpcReduction="10000"/>
          </a:bodyPr>
          <a:lstStyle/>
          <a:p>
            <a:pPr algn="just"/>
            <a:r>
              <a:rPr lang="ru-RU" sz="1800" dirty="0" smtClean="0">
                <a:solidFill>
                  <a:schemeClr val="tx1">
                    <a:lumMod val="85000"/>
                    <a:lumOff val="15000"/>
                  </a:schemeClr>
                </a:solidFill>
                <a:latin typeface="Cambria" panose="02040503050406030204" pitchFamily="18" charset="0"/>
              </a:rPr>
              <a:t>1.	Постановка перед детьми проблемы с учётом типов мотивации</a:t>
            </a:r>
          </a:p>
          <a:p>
            <a:pPr algn="just"/>
            <a:r>
              <a:rPr lang="ru-RU" sz="1800" dirty="0" smtClean="0">
                <a:solidFill>
                  <a:schemeClr val="tx1">
                    <a:lumMod val="85000"/>
                    <a:lumOff val="15000"/>
                  </a:schemeClr>
                </a:solidFill>
                <a:latin typeface="Cambria" panose="02040503050406030204" pitchFamily="18" charset="0"/>
              </a:rPr>
              <a:t>2.	Опора на внутренние мотивы («Кто хочет?» « Кто будет с нами?»)</a:t>
            </a:r>
          </a:p>
          <a:p>
            <a:pPr algn="just"/>
            <a:r>
              <a:rPr lang="ru-RU" sz="1800" dirty="0" smtClean="0">
                <a:solidFill>
                  <a:schemeClr val="tx1">
                    <a:lumMod val="85000"/>
                    <a:lumOff val="15000"/>
                  </a:schemeClr>
                </a:solidFill>
                <a:latin typeface="Cambria" panose="02040503050406030204" pitchFamily="18" charset="0"/>
              </a:rPr>
              <a:t>3.	Создание условий для вариативной деятельности (дифференциация заданий, условия выбора, работа в подгруппах (парах, тройках и т.д.), приёмы поддержки самостоятельности и инициативности детей); постановка нескольких образовательных задач на выбор, например,  кто хочет строить мост из кубиков…кто хочет из бумаги…кто хочет из конструктора… Возможность индивидуального выбора. Задача педагога – обеспечить ребёнку эту возможность.</a:t>
            </a:r>
          </a:p>
          <a:p>
            <a:pPr algn="just"/>
            <a:r>
              <a:rPr lang="ru-RU" sz="1800" dirty="0" smtClean="0">
                <a:solidFill>
                  <a:schemeClr val="tx1">
                    <a:lumMod val="85000"/>
                    <a:lumOff val="15000"/>
                  </a:schemeClr>
                </a:solidFill>
                <a:latin typeface="Cambria" panose="02040503050406030204" pitchFamily="18" charset="0"/>
              </a:rPr>
              <a:t>4.	Обсуждение полученного образовательного результата (Зачем он был нужен? Для чего мы это делали? Что мы будем делать с этим дальше? Как можно это использовать в самостоятельной деятельности?)</a:t>
            </a:r>
          </a:p>
          <a:p>
            <a:pPr algn="just"/>
            <a:r>
              <a:rPr lang="ru-RU" sz="1800" dirty="0" smtClean="0">
                <a:solidFill>
                  <a:schemeClr val="tx1">
                    <a:lumMod val="85000"/>
                    <a:lumOff val="15000"/>
                  </a:schemeClr>
                </a:solidFill>
                <a:latin typeface="Cambria" panose="02040503050406030204" pitchFamily="18" charset="0"/>
              </a:rPr>
              <a:t>5.	Подведение итогов. Рефлексия.</a:t>
            </a:r>
          </a:p>
          <a:p>
            <a:pPr algn="just"/>
            <a:endParaRPr lang="ru-RU" sz="1800" dirty="0">
              <a:solidFill>
                <a:schemeClr val="tx1">
                  <a:lumMod val="85000"/>
                  <a:lumOff val="15000"/>
                </a:schemeClr>
              </a:solidFill>
              <a:latin typeface="Cambria" panose="02040503050406030204" pitchFamily="18" charset="0"/>
            </a:endParaRPr>
          </a:p>
        </p:txBody>
      </p:sp>
      <p:pic>
        <p:nvPicPr>
          <p:cNvPr id="5"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l="88963"/>
          <a:stretch/>
        </p:blipFill>
        <p:spPr bwMode="auto">
          <a:xfrm>
            <a:off x="-2138" y="0"/>
            <a:ext cx="82972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32866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27584" y="6168"/>
            <a:ext cx="8316416" cy="7294305"/>
          </a:xfrm>
          <a:prstGeom prst="rect">
            <a:avLst/>
          </a:prstGeom>
        </p:spPr>
        <p:txBody>
          <a:bodyPr wrap="square">
            <a:spAutoFit/>
          </a:bodyPr>
          <a:lstStyle/>
          <a:p>
            <a:pPr algn="ctr">
              <a:spcAft>
                <a:spcPts val="0"/>
              </a:spcAft>
            </a:pPr>
            <a:r>
              <a:rPr lang="ru-RU" sz="1300" b="1" u="sng" dirty="0">
                <a:solidFill>
                  <a:srgbClr val="800000"/>
                </a:solidFill>
                <a:latin typeface="Cambria" panose="02040503050406030204" pitchFamily="18" charset="0"/>
                <a:ea typeface="Calibri"/>
                <a:cs typeface="Times New Roman"/>
              </a:rPr>
              <a:t>ПАМЯТКА «АНАЛИЗ ЗАНЯТИЯ»</a:t>
            </a:r>
            <a:endParaRPr lang="ru-RU" sz="1300" b="1" dirty="0">
              <a:solidFill>
                <a:srgbClr val="800000"/>
              </a:solidFill>
              <a:latin typeface="Cambria" panose="02040503050406030204" pitchFamily="18" charset="0"/>
              <a:ea typeface="Calibri"/>
              <a:cs typeface="Times New Roman"/>
            </a:endParaRPr>
          </a:p>
          <a:p>
            <a:pPr>
              <a:spcAft>
                <a:spcPts val="0"/>
              </a:spcAft>
            </a:pPr>
            <a:r>
              <a:rPr lang="ru-RU" sz="1300" dirty="0">
                <a:latin typeface="Cambria" panose="02040503050406030204" pitchFamily="18" charset="0"/>
                <a:ea typeface="Calibri"/>
                <a:cs typeface="Times New Roman"/>
              </a:rPr>
              <a:t> </a:t>
            </a:r>
            <a:r>
              <a:rPr lang="ru-RU" sz="1300" b="1" dirty="0" smtClean="0">
                <a:latin typeface="Cambria" panose="02040503050406030204" pitchFamily="18" charset="0"/>
                <a:ea typeface="Calibri"/>
                <a:cs typeface="Times New Roman"/>
              </a:rPr>
              <a:t>Вводная </a:t>
            </a:r>
            <a:r>
              <a:rPr lang="ru-RU" sz="1300" b="1" dirty="0">
                <a:latin typeface="Cambria" panose="02040503050406030204" pitchFamily="18" charset="0"/>
                <a:ea typeface="Calibri"/>
                <a:cs typeface="Times New Roman"/>
              </a:rPr>
              <a:t>часть</a:t>
            </a:r>
          </a:p>
          <a:p>
            <a:pPr>
              <a:spcAft>
                <a:spcPts val="0"/>
              </a:spcAft>
            </a:pPr>
            <a:r>
              <a:rPr lang="ru-RU" sz="1300" dirty="0">
                <a:latin typeface="Cambria" panose="02040503050406030204" pitchFamily="18" charset="0"/>
                <a:ea typeface="Calibri"/>
                <a:cs typeface="Times New Roman"/>
              </a:rPr>
              <a:t>Присутствовало ли создание проблемной ситуации?</a:t>
            </a:r>
          </a:p>
          <a:p>
            <a:pPr>
              <a:spcAft>
                <a:spcPts val="0"/>
              </a:spcAft>
            </a:pPr>
            <a:r>
              <a:rPr lang="ru-RU" sz="1300" dirty="0" smtClean="0">
                <a:latin typeface="Cambria" panose="02040503050406030204" pitchFamily="18" charset="0"/>
                <a:ea typeface="Calibri"/>
                <a:cs typeface="Times New Roman"/>
              </a:rPr>
              <a:t>Целевая </a:t>
            </a:r>
            <a:r>
              <a:rPr lang="ru-RU" sz="1300" dirty="0">
                <a:latin typeface="Cambria" panose="02040503050406030204" pitchFamily="18" charset="0"/>
                <a:ea typeface="Calibri"/>
                <a:cs typeface="Times New Roman"/>
              </a:rPr>
              <a:t>установка. Мотивирование к деятельности</a:t>
            </a:r>
          </a:p>
          <a:p>
            <a:pPr>
              <a:spcAft>
                <a:spcPts val="0"/>
              </a:spcAft>
            </a:pPr>
            <a:r>
              <a:rPr lang="ru-RU" sz="1300" dirty="0">
                <a:latin typeface="Cambria" panose="02040503050406030204" pitchFamily="18" charset="0"/>
                <a:ea typeface="Calibri"/>
                <a:cs typeface="Times New Roman"/>
              </a:rPr>
              <a:t>Какой тип мотивации в соответствии с возрастом детей выбрал педагог (игровая, общения в условиях помощи взрослому, личной заинтересованности)?</a:t>
            </a:r>
          </a:p>
          <a:p>
            <a:pPr>
              <a:spcAft>
                <a:spcPts val="0"/>
              </a:spcAft>
            </a:pPr>
            <a:r>
              <a:rPr lang="ru-RU" sz="1300" dirty="0">
                <a:latin typeface="Cambria" panose="02040503050406030204" pitchFamily="18" charset="0"/>
                <a:ea typeface="Calibri"/>
                <a:cs typeface="Times New Roman"/>
              </a:rPr>
              <a:t>Привлекал ли педагог детей к постановке цели, обеспечивая ее принятие детьми?</a:t>
            </a:r>
          </a:p>
          <a:p>
            <a:pPr>
              <a:spcAft>
                <a:spcPts val="0"/>
              </a:spcAft>
            </a:pPr>
            <a:r>
              <a:rPr lang="ru-RU" sz="1300" dirty="0">
                <a:latin typeface="Cambria" panose="02040503050406030204" pitchFamily="18" charset="0"/>
                <a:ea typeface="Calibri"/>
                <a:cs typeface="Times New Roman"/>
              </a:rPr>
              <a:t>Включение детей в деятельность на занятии было связано с желанием и обоюдным договором?</a:t>
            </a:r>
          </a:p>
          <a:p>
            <a:pPr>
              <a:spcAft>
                <a:spcPts val="0"/>
              </a:spcAft>
            </a:pPr>
            <a:r>
              <a:rPr lang="ru-RU" sz="1300" b="1" dirty="0">
                <a:latin typeface="Cambria" panose="02040503050406030204" pitchFamily="18" charset="0"/>
                <a:ea typeface="Calibri"/>
                <a:cs typeface="Times New Roman"/>
              </a:rPr>
              <a:t>Основная часть</a:t>
            </a:r>
          </a:p>
          <a:p>
            <a:pPr>
              <a:spcAft>
                <a:spcPts val="0"/>
              </a:spcAft>
            </a:pPr>
            <a:r>
              <a:rPr lang="ru-RU" sz="1300" dirty="0">
                <a:latin typeface="Cambria" panose="02040503050406030204" pitchFamily="18" charset="0"/>
                <a:ea typeface="Calibri"/>
                <a:cs typeface="Times New Roman"/>
              </a:rPr>
              <a:t>Организация педагогом совместной деятельности по проектированию решений проблемной ситуации.</a:t>
            </a:r>
          </a:p>
          <a:p>
            <a:pPr>
              <a:spcAft>
                <a:spcPts val="0"/>
              </a:spcAft>
            </a:pPr>
            <a:r>
              <a:rPr lang="ru-RU" sz="1300" dirty="0">
                <a:latin typeface="Cambria" panose="02040503050406030204" pitchFamily="18" charset="0"/>
                <a:ea typeface="Calibri"/>
                <a:cs typeface="Times New Roman"/>
              </a:rPr>
              <a:t>Можно ли сказать, что педагог поддерживал выдвижение детьми различных вариантов решения проблемы? Как?</a:t>
            </a:r>
          </a:p>
          <a:p>
            <a:pPr>
              <a:spcAft>
                <a:spcPts val="0"/>
              </a:spcAft>
            </a:pPr>
            <a:r>
              <a:rPr lang="ru-RU" sz="1300" dirty="0">
                <a:latin typeface="Cambria" panose="02040503050406030204" pitchFamily="18" charset="0"/>
                <a:ea typeface="Calibri"/>
                <a:cs typeface="Times New Roman"/>
              </a:rPr>
              <a:t>Использовал ли педагог эффективные формы и методы совместного проектирования решения проблемной ситуации? Какие?</a:t>
            </a:r>
          </a:p>
          <a:p>
            <a:pPr>
              <a:spcAft>
                <a:spcPts val="0"/>
              </a:spcAft>
            </a:pPr>
            <a:r>
              <a:rPr lang="ru-RU" sz="1300" dirty="0">
                <a:latin typeface="Cambria" panose="02040503050406030204" pitchFamily="18" charset="0"/>
                <a:ea typeface="Calibri"/>
                <a:cs typeface="Times New Roman"/>
              </a:rPr>
              <a:t>Выполнение действий. Создание условий для разнообразной вариативной деятельности детей: </a:t>
            </a:r>
          </a:p>
          <a:p>
            <a:pPr>
              <a:spcAft>
                <a:spcPts val="0"/>
              </a:spcAft>
            </a:pPr>
            <a:r>
              <a:rPr lang="ru-RU" sz="1300" dirty="0" smtClean="0">
                <a:latin typeface="Cambria" panose="02040503050406030204" pitchFamily="18" charset="0"/>
                <a:ea typeface="Calibri"/>
                <a:cs typeface="Times New Roman"/>
              </a:rPr>
              <a:t>- дифференциация </a:t>
            </a:r>
            <a:r>
              <a:rPr lang="ru-RU" sz="1300" dirty="0">
                <a:latin typeface="Cambria" panose="02040503050406030204" pitchFamily="18" charset="0"/>
                <a:ea typeface="Calibri"/>
                <a:cs typeface="Times New Roman"/>
              </a:rPr>
              <a:t>заданий;</a:t>
            </a:r>
          </a:p>
          <a:p>
            <a:pPr>
              <a:spcAft>
                <a:spcPts val="0"/>
              </a:spcAft>
            </a:pPr>
            <a:r>
              <a:rPr lang="ru-RU" sz="1300" dirty="0" smtClean="0">
                <a:latin typeface="Cambria" panose="02040503050406030204" pitchFamily="18" charset="0"/>
                <a:ea typeface="Calibri"/>
                <a:cs typeface="Times New Roman"/>
              </a:rPr>
              <a:t>- условия </a:t>
            </a:r>
            <a:r>
              <a:rPr lang="ru-RU" sz="1300" dirty="0">
                <a:latin typeface="Cambria" panose="02040503050406030204" pitchFamily="18" charset="0"/>
                <a:ea typeface="Calibri"/>
                <a:cs typeface="Times New Roman"/>
              </a:rPr>
              <a:t>выбора (способа, материала, партнеров деятельности);</a:t>
            </a:r>
          </a:p>
          <a:p>
            <a:pPr>
              <a:spcAft>
                <a:spcPts val="0"/>
              </a:spcAft>
            </a:pPr>
            <a:r>
              <a:rPr lang="ru-RU" sz="1300" dirty="0" smtClean="0">
                <a:latin typeface="Cambria" panose="02040503050406030204" pitchFamily="18" charset="0"/>
                <a:ea typeface="Calibri"/>
                <a:cs typeface="Times New Roman"/>
              </a:rPr>
              <a:t>- работа </a:t>
            </a:r>
            <a:r>
              <a:rPr lang="ru-RU" sz="1300" dirty="0">
                <a:latin typeface="Cambria" panose="02040503050406030204" pitchFamily="18" charset="0"/>
                <a:ea typeface="Calibri"/>
                <a:cs typeface="Times New Roman"/>
              </a:rPr>
              <a:t>в подгруппах (парах, тройках и т.д.).</a:t>
            </a:r>
          </a:p>
          <a:p>
            <a:pPr>
              <a:spcAft>
                <a:spcPts val="0"/>
              </a:spcAft>
            </a:pPr>
            <a:r>
              <a:rPr lang="ru-RU" sz="1300" dirty="0">
                <a:latin typeface="Cambria" panose="02040503050406030204" pitchFamily="18" charset="0"/>
                <a:ea typeface="Calibri"/>
                <a:cs typeface="Times New Roman"/>
              </a:rPr>
              <a:t>Какие приёмы поддержки самостоятельности и инициативности детей использовал педагог? Использовал ли постановку нескольких образовательных задач на выбор (например,  кто хочет строить мост из кубиков…кто хочет из бумаги…кто хочет из конструктора…) </a:t>
            </a:r>
          </a:p>
          <a:p>
            <a:pPr>
              <a:spcAft>
                <a:spcPts val="0"/>
              </a:spcAft>
            </a:pPr>
            <a:r>
              <a:rPr lang="ru-RU" sz="1300" dirty="0">
                <a:latin typeface="Cambria" panose="02040503050406030204" pitchFamily="18" charset="0"/>
                <a:ea typeface="Calibri"/>
                <a:cs typeface="Times New Roman"/>
              </a:rPr>
              <a:t>Имелась ли для детей возможность индивидуального выбора</a:t>
            </a:r>
            <a:r>
              <a:rPr lang="ru-RU" sz="1300" dirty="0" smtClean="0">
                <a:latin typeface="Cambria" panose="02040503050406030204" pitchFamily="18" charset="0"/>
                <a:ea typeface="Calibri"/>
                <a:cs typeface="Times New Roman"/>
              </a:rPr>
              <a:t>?</a:t>
            </a:r>
          </a:p>
          <a:p>
            <a:pPr>
              <a:spcAft>
                <a:spcPts val="0"/>
              </a:spcAft>
            </a:pPr>
            <a:r>
              <a:rPr lang="ru-RU" sz="1300" dirty="0">
                <a:latin typeface="Cambria" panose="02040503050406030204" pitchFamily="18" charset="0"/>
                <a:ea typeface="Calibri"/>
                <a:cs typeface="Times New Roman"/>
              </a:rPr>
              <a:t>Какие формы взаимодействия взрослого с детьми, детей друг с другом присутствовали на занятии? Было ли их соотношение целесообразным? (групповые, подгрупповые и индивидуальные формы работы);</a:t>
            </a:r>
          </a:p>
          <a:p>
            <a:pPr>
              <a:spcAft>
                <a:spcPts val="0"/>
              </a:spcAft>
            </a:pPr>
            <a:r>
              <a:rPr lang="ru-RU" sz="1300" dirty="0">
                <a:latin typeface="Cambria" panose="02040503050406030204" pitchFamily="18" charset="0"/>
                <a:ea typeface="Calibri"/>
                <a:cs typeface="Times New Roman"/>
              </a:rPr>
              <a:t>Каково соотношение репродуктивных и продуктивных методов и приемов?</a:t>
            </a:r>
          </a:p>
          <a:p>
            <a:pPr>
              <a:spcAft>
                <a:spcPts val="0"/>
              </a:spcAft>
            </a:pPr>
            <a:r>
              <a:rPr lang="ru-RU" sz="1300" b="1" dirty="0" smtClean="0">
                <a:latin typeface="Cambria" panose="02040503050406030204" pitchFamily="18" charset="0"/>
                <a:ea typeface="Calibri"/>
                <a:cs typeface="Times New Roman"/>
              </a:rPr>
              <a:t>Заключительная </a:t>
            </a:r>
            <a:r>
              <a:rPr lang="ru-RU" sz="1300" b="1" dirty="0">
                <a:latin typeface="Cambria" panose="02040503050406030204" pitchFamily="18" charset="0"/>
                <a:ea typeface="Calibri"/>
                <a:cs typeface="Times New Roman"/>
              </a:rPr>
              <a:t>часть</a:t>
            </a:r>
          </a:p>
          <a:p>
            <a:pPr>
              <a:spcAft>
                <a:spcPts val="0"/>
              </a:spcAft>
            </a:pPr>
            <a:r>
              <a:rPr lang="ru-RU" sz="1300" dirty="0">
                <a:latin typeface="Cambria" panose="02040503050406030204" pitchFamily="18" charset="0"/>
                <a:ea typeface="Calibri"/>
                <a:cs typeface="Times New Roman"/>
              </a:rPr>
              <a:t>«Открытый» конец занятия – учет индивидуального темпа деятельности ребенка.</a:t>
            </a:r>
          </a:p>
          <a:p>
            <a:pPr>
              <a:spcAft>
                <a:spcPts val="0"/>
              </a:spcAft>
            </a:pPr>
            <a:r>
              <a:rPr lang="ru-RU" sz="1300" dirty="0" smtClean="0">
                <a:latin typeface="Cambria" panose="02040503050406030204" pitchFamily="18" charset="0"/>
                <a:ea typeface="Calibri"/>
                <a:cs typeface="Times New Roman"/>
              </a:rPr>
              <a:t>Анализ </a:t>
            </a:r>
            <a:r>
              <a:rPr lang="ru-RU" sz="1300" dirty="0">
                <a:latin typeface="Cambria" panose="02040503050406030204" pitchFamily="18" charset="0"/>
                <a:ea typeface="Calibri"/>
                <a:cs typeface="Times New Roman"/>
              </a:rPr>
              <a:t>результатов деятельности. Подведение итогов.</a:t>
            </a:r>
          </a:p>
          <a:p>
            <a:pPr>
              <a:spcAft>
                <a:spcPts val="0"/>
              </a:spcAft>
            </a:pPr>
            <a:r>
              <a:rPr lang="ru-RU" sz="1300" dirty="0">
                <a:latin typeface="Cambria" panose="02040503050406030204" pitchFamily="18" charset="0"/>
                <a:ea typeface="Calibri"/>
                <a:cs typeface="Times New Roman"/>
              </a:rPr>
              <a:t>Как было организовано обсуждение полученного образовательного результата?</a:t>
            </a:r>
          </a:p>
          <a:p>
            <a:pPr>
              <a:spcAft>
                <a:spcPts val="0"/>
              </a:spcAft>
            </a:pPr>
            <a:r>
              <a:rPr lang="ru-RU" sz="1300" dirty="0">
                <a:latin typeface="Cambria" panose="02040503050406030204" pitchFamily="18" charset="0"/>
                <a:ea typeface="Calibri"/>
                <a:cs typeface="Times New Roman"/>
              </a:rPr>
              <a:t>Какие приемы использовал педагог?</a:t>
            </a:r>
          </a:p>
          <a:p>
            <a:pPr>
              <a:spcAft>
                <a:spcPts val="0"/>
              </a:spcAft>
            </a:pPr>
            <a:r>
              <a:rPr lang="ru-RU" sz="1300" dirty="0">
                <a:latin typeface="Cambria" panose="02040503050406030204" pitchFamily="18" charset="0"/>
                <a:ea typeface="Calibri"/>
                <a:cs typeface="Times New Roman"/>
              </a:rPr>
              <a:t>Создавал ли педагог условия для детской самооценки личных достижений?</a:t>
            </a:r>
          </a:p>
          <a:p>
            <a:pPr>
              <a:spcAft>
                <a:spcPts val="0"/>
              </a:spcAft>
            </a:pPr>
            <a:r>
              <a:rPr lang="ru-RU" sz="1300" dirty="0">
                <a:latin typeface="Cambria" panose="02040503050406030204" pitchFamily="18" charset="0"/>
                <a:ea typeface="Calibri"/>
                <a:cs typeface="Times New Roman"/>
              </a:rPr>
              <a:t>Были ли созданы условия для возможного перехода к самостоятельной деятельности при желании детей?</a:t>
            </a:r>
          </a:p>
          <a:p>
            <a:pPr>
              <a:spcAft>
                <a:spcPts val="0"/>
              </a:spcAft>
            </a:pPr>
            <a:endParaRPr lang="ru-RU" sz="1300" dirty="0">
              <a:latin typeface="Cambria" panose="02040503050406030204" pitchFamily="18" charset="0"/>
              <a:ea typeface="Calibri"/>
              <a:cs typeface="Times New Roman"/>
            </a:endParaRPr>
          </a:p>
          <a:p>
            <a:pPr>
              <a:spcAft>
                <a:spcPts val="0"/>
              </a:spcAft>
            </a:pPr>
            <a:endParaRPr lang="ru-RU" sz="1300" dirty="0">
              <a:latin typeface="Cambria" panose="02040503050406030204" pitchFamily="18" charset="0"/>
              <a:ea typeface="Calibri"/>
              <a:cs typeface="Times New Roman"/>
            </a:endParaRPr>
          </a:p>
          <a:p>
            <a:pPr>
              <a:spcAft>
                <a:spcPts val="0"/>
              </a:spcAft>
            </a:pPr>
            <a:endParaRPr lang="ru-RU" sz="1300" dirty="0">
              <a:latin typeface="Cambria" panose="02040503050406030204" pitchFamily="18" charset="0"/>
              <a:ea typeface="Calibri"/>
              <a:cs typeface="Times New Roman"/>
            </a:endParaRPr>
          </a:p>
          <a:p>
            <a:pPr>
              <a:spcAft>
                <a:spcPts val="0"/>
              </a:spcAft>
            </a:pPr>
            <a:endParaRPr lang="ru-RU" sz="1300" dirty="0">
              <a:latin typeface="Cambria" panose="02040503050406030204" pitchFamily="18" charset="0"/>
              <a:ea typeface="Calibri"/>
              <a:cs typeface="Times New Roman"/>
            </a:endParaRPr>
          </a:p>
        </p:txBody>
      </p:sp>
      <p:pic>
        <p:nvPicPr>
          <p:cNvPr id="5"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l="88963"/>
          <a:stretch/>
        </p:blipFill>
        <p:spPr bwMode="auto">
          <a:xfrm>
            <a:off x="-2138" y="0"/>
            <a:ext cx="82972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00284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35696" y="260648"/>
            <a:ext cx="6174432" cy="1384995"/>
          </a:xfrm>
          <a:prstGeom prst="rect">
            <a:avLst/>
          </a:prstGeom>
        </p:spPr>
        <p:txBody>
          <a:bodyPr wrap="square">
            <a:spAutoFit/>
          </a:bodyPr>
          <a:lstStyle/>
          <a:p>
            <a:pPr algn="ctr"/>
            <a:r>
              <a:rPr lang="ru-RU" sz="2800" b="1" dirty="0">
                <a:solidFill>
                  <a:srgbClr val="000099"/>
                </a:solidFill>
                <a:latin typeface="Cambria" panose="02040503050406030204" pitchFamily="18" charset="0"/>
                <a:cs typeface="Times New Roman" panose="02020603050405020304" pitchFamily="18" charset="0"/>
              </a:rPr>
              <a:t>Дошкольник – это прежде всего </a:t>
            </a:r>
            <a:r>
              <a:rPr lang="ru-RU" sz="2800" b="1" u="sng" dirty="0">
                <a:solidFill>
                  <a:srgbClr val="C00000"/>
                </a:solidFill>
                <a:latin typeface="Cambria" panose="02040503050406030204" pitchFamily="18" charset="0"/>
                <a:cs typeface="Times New Roman" panose="02020603050405020304" pitchFamily="18" charset="0"/>
              </a:rPr>
              <a:t>деятель</a:t>
            </a:r>
            <a:r>
              <a:rPr lang="ru-RU" sz="2800" b="1" dirty="0">
                <a:solidFill>
                  <a:srgbClr val="000099"/>
                </a:solidFill>
                <a:latin typeface="Cambria" panose="02040503050406030204" pitchFamily="18" charset="0"/>
                <a:cs typeface="Times New Roman" panose="02020603050405020304" pitchFamily="18" charset="0"/>
              </a:rPr>
              <a:t>, стремящийся познать и </a:t>
            </a:r>
            <a:r>
              <a:rPr lang="ru-RU" sz="2800" b="1" dirty="0" smtClean="0">
                <a:solidFill>
                  <a:srgbClr val="000099"/>
                </a:solidFill>
                <a:latin typeface="Cambria" panose="02040503050406030204" pitchFamily="18" charset="0"/>
                <a:cs typeface="Times New Roman" panose="02020603050405020304" pitchFamily="18" charset="0"/>
              </a:rPr>
              <a:t>преобразовать! </a:t>
            </a:r>
            <a:endParaRPr lang="ru-RU" sz="2800" b="1" dirty="0">
              <a:solidFill>
                <a:srgbClr val="000099"/>
              </a:solidFill>
              <a:latin typeface="Cambria" panose="02040503050406030204" pitchFamily="18" charset="0"/>
              <a:cs typeface="Times New Roman" panose="02020603050405020304" pitchFamily="18" charset="0"/>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19672" y="1772816"/>
            <a:ext cx="2720759" cy="20405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descr="http://rodnischok.ru/images/news/2014-12-17/poznavatelno-issledovatelskaya-deyatelno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1772816"/>
            <a:ext cx="3528392" cy="264629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russkiymir.ru/upload/iblock/961/961ff508f4d713c4f6b3510afbebf6c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79912" y="3789040"/>
            <a:ext cx="2808312" cy="210623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onlineflowersworld.com/wp-content/uploads/parser/navy-flowers-6.jpg"/>
          <p:cNvPicPr>
            <a:picLocks noChangeAspect="1" noChangeArrowheads="1"/>
          </p:cNvPicPr>
          <p:nvPr/>
        </p:nvPicPr>
        <p:blipFill rotWithShape="1">
          <a:blip r:embed="rId5">
            <a:extLst>
              <a:ext uri="{28A0092B-C50C-407E-A947-70E740481C1C}">
                <a14:useLocalDpi xmlns:a14="http://schemas.microsoft.com/office/drawing/2010/main" val="0"/>
              </a:ext>
            </a:extLst>
          </a:blip>
          <a:srcRect l="88963"/>
          <a:stretch/>
        </p:blipFill>
        <p:spPr bwMode="auto">
          <a:xfrm>
            <a:off x="-2138" y="0"/>
            <a:ext cx="82972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1101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000" b="1" dirty="0" smtClean="0">
                <a:solidFill>
                  <a:srgbClr val="002060"/>
                </a:solidFill>
                <a:latin typeface="Cambria" panose="02040503050406030204" pitchFamily="18" charset="0"/>
              </a:rPr>
              <a:t>Используемая литература:</a:t>
            </a:r>
            <a:endParaRPr lang="ru-RU" sz="2000" b="1" dirty="0">
              <a:solidFill>
                <a:srgbClr val="002060"/>
              </a:solidFill>
              <a:latin typeface="Cambria" panose="02040503050406030204" pitchFamily="18" charset="0"/>
            </a:endParaRPr>
          </a:p>
        </p:txBody>
      </p:sp>
      <p:sp>
        <p:nvSpPr>
          <p:cNvPr id="3" name="Объект 2"/>
          <p:cNvSpPr>
            <a:spLocks noGrp="1"/>
          </p:cNvSpPr>
          <p:nvPr>
            <p:ph idx="1"/>
          </p:nvPr>
        </p:nvSpPr>
        <p:spPr>
          <a:xfrm>
            <a:off x="467544" y="1124744"/>
            <a:ext cx="8229600" cy="4525963"/>
          </a:xfrm>
        </p:spPr>
        <p:txBody>
          <a:bodyPr>
            <a:normAutofit/>
          </a:bodyPr>
          <a:lstStyle/>
          <a:p>
            <a:r>
              <a:rPr lang="ru-RU" sz="2000" dirty="0" smtClean="0">
                <a:latin typeface="Cambria" panose="02040503050406030204" pitchFamily="18" charset="0"/>
              </a:rPr>
              <a:t>Васюкова Н.Е., Чехонина О.И. Интеграция содержания образования через планирование педагогической деятельности // Детский сад от А до Я. – 2004. - №6.</a:t>
            </a:r>
          </a:p>
          <a:p>
            <a:r>
              <a:rPr lang="ru-RU" sz="2000" dirty="0" smtClean="0">
                <a:latin typeface="Cambria" panose="02040503050406030204" pitchFamily="18" charset="0"/>
              </a:rPr>
              <a:t>Сажина С.Д. Технология интегрированного занятия в ДОУ. Методическое пособие. – М.: ТЦ Сфера, 2008 (серия: Приложение к журналу «Управление ДОУ»)</a:t>
            </a:r>
          </a:p>
          <a:p>
            <a:r>
              <a:rPr lang="ru-RU" sz="2000" dirty="0" smtClean="0">
                <a:latin typeface="Cambria" panose="02040503050406030204" pitchFamily="18" charset="0"/>
              </a:rPr>
              <a:t>Современное занятие в дошкольном учреждении (учебно-методическое пособие):/ под ред. Н.В. Гавриш; авт. кол.: Н.В. Гавриш, О.О. Линник, Н.В. Губанова – Луганск: Альма-матер, 2007.</a:t>
            </a:r>
          </a:p>
          <a:p>
            <a:r>
              <a:rPr lang="ru-RU" sz="2000" dirty="0" smtClean="0">
                <a:latin typeface="Cambria" panose="02040503050406030204" pitchFamily="18" charset="0"/>
              </a:rPr>
              <a:t>Материалы вебинара Зайцевой О.Ю. «Игровые и проектные технологии обучения как приоритет ФГОС дошкольного образования»</a:t>
            </a:r>
            <a:endParaRPr lang="ru-RU" sz="2000" dirty="0">
              <a:latin typeface="Cambria" panose="02040503050406030204" pitchFamily="18" charset="0"/>
            </a:endParaRPr>
          </a:p>
        </p:txBody>
      </p:sp>
    </p:spTree>
    <p:extLst>
      <p:ext uri="{BB962C8B-B14F-4D97-AF65-F5344CB8AC3E}">
        <p14:creationId xmlns:p14="http://schemas.microsoft.com/office/powerpoint/2010/main" val="315386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t="-1868" r="85889"/>
          <a:stretch/>
        </p:blipFill>
        <p:spPr bwMode="auto">
          <a:xfrm>
            <a:off x="12558" y="-99392"/>
            <a:ext cx="1266605" cy="6957392"/>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1475656" y="260648"/>
            <a:ext cx="7581528" cy="1359024"/>
          </a:xfrm>
        </p:spPr>
        <p:txBody>
          <a:bodyPr>
            <a:noAutofit/>
          </a:bodyPr>
          <a:lstStyle/>
          <a:p>
            <a:r>
              <a:rPr lang="ru-RU" sz="2400" b="1" dirty="0" smtClean="0">
                <a:solidFill>
                  <a:schemeClr val="tx1">
                    <a:lumMod val="85000"/>
                    <a:lumOff val="15000"/>
                  </a:schemeClr>
                </a:solidFill>
                <a:latin typeface="Cambria" panose="02040503050406030204" pitchFamily="18" charset="0"/>
              </a:rPr>
              <a:t>«Технология» </a:t>
            </a:r>
            <a:r>
              <a:rPr lang="ru-RU" sz="2400" dirty="0" smtClean="0">
                <a:solidFill>
                  <a:schemeClr val="tx1">
                    <a:lumMod val="85000"/>
                    <a:lumOff val="15000"/>
                  </a:schemeClr>
                </a:solidFill>
                <a:latin typeface="Cambria" panose="02040503050406030204" pitchFamily="18" charset="0"/>
              </a:rPr>
              <a:t>– это сочетание двух греческих слов: «техно» – мастерство, умение, и «логос» – слово, учение, наука. </a:t>
            </a:r>
            <a:endParaRPr lang="ru-RU" sz="2400" dirty="0">
              <a:solidFill>
                <a:schemeClr val="tx1">
                  <a:lumMod val="85000"/>
                  <a:lumOff val="15000"/>
                </a:schemeClr>
              </a:solidFill>
              <a:latin typeface="Cambria" panose="02040503050406030204" pitchFamily="18" charset="0"/>
            </a:endParaRPr>
          </a:p>
        </p:txBody>
      </p:sp>
      <p:sp>
        <p:nvSpPr>
          <p:cNvPr id="6" name="Прямоугольник 5"/>
          <p:cNvSpPr/>
          <p:nvPr/>
        </p:nvSpPr>
        <p:spPr>
          <a:xfrm>
            <a:off x="1279163" y="2274838"/>
            <a:ext cx="7757333" cy="3046988"/>
          </a:xfrm>
          <a:prstGeom prst="rect">
            <a:avLst/>
          </a:prstGeom>
        </p:spPr>
        <p:txBody>
          <a:bodyPr wrap="square">
            <a:spAutoFit/>
          </a:bodyPr>
          <a:lstStyle/>
          <a:p>
            <a:pPr algn="just"/>
            <a:r>
              <a:rPr lang="ru-RU" sz="2400" b="1" dirty="0" smtClean="0">
                <a:solidFill>
                  <a:schemeClr val="tx1">
                    <a:lumMod val="85000"/>
                    <a:lumOff val="15000"/>
                  </a:schemeClr>
                </a:solidFill>
                <a:latin typeface="Cambria" panose="02040503050406030204" pitchFamily="18" charset="0"/>
              </a:rPr>
              <a:t>Педагогическая технология </a:t>
            </a:r>
            <a:r>
              <a:rPr lang="ru-RU" sz="2400" dirty="0" smtClean="0">
                <a:solidFill>
                  <a:schemeClr val="tx1">
                    <a:lumMod val="85000"/>
                    <a:lumOff val="15000"/>
                  </a:schemeClr>
                </a:solidFill>
                <a:latin typeface="Cambria" panose="02040503050406030204" pitchFamily="18" charset="0"/>
              </a:rPr>
              <a:t>– последовательно взаимосвязанная система действий педагога, направленная на решение педагогических задач, планомерное и последовательное воплощение на практике заранее спроектированного педагогического процесса. </a:t>
            </a:r>
          </a:p>
          <a:p>
            <a:pPr algn="r"/>
            <a:endParaRPr lang="ru-RU" sz="2400" i="1" dirty="0" smtClean="0">
              <a:solidFill>
                <a:schemeClr val="tx1">
                  <a:lumMod val="85000"/>
                  <a:lumOff val="15000"/>
                </a:schemeClr>
              </a:solidFill>
              <a:latin typeface="Cambria" panose="02040503050406030204" pitchFamily="18" charset="0"/>
            </a:endParaRPr>
          </a:p>
          <a:p>
            <a:pPr algn="r"/>
            <a:r>
              <a:rPr lang="ru-RU" sz="2400" i="1" dirty="0" smtClean="0">
                <a:solidFill>
                  <a:schemeClr val="tx1">
                    <a:lumMod val="85000"/>
                    <a:lumOff val="15000"/>
                  </a:schemeClr>
                </a:solidFill>
                <a:latin typeface="Cambria" panose="02040503050406030204" pitchFamily="18" charset="0"/>
              </a:rPr>
              <a:t>Сластенин Виталий Александрович</a:t>
            </a:r>
            <a:endParaRPr lang="ru-RU" sz="2400" i="1" dirty="0">
              <a:solidFill>
                <a:schemeClr val="tx1">
                  <a:lumMod val="85000"/>
                  <a:lumOff val="15000"/>
                </a:schemeClr>
              </a:solidFill>
              <a:latin typeface="Cambria" panose="02040503050406030204" pitchFamily="18" charset="0"/>
            </a:endParaRPr>
          </a:p>
        </p:txBody>
      </p:sp>
    </p:spTree>
    <p:extLst>
      <p:ext uri="{BB962C8B-B14F-4D97-AF65-F5344CB8AC3E}">
        <p14:creationId xmlns:p14="http://schemas.microsoft.com/office/powerpoint/2010/main" val="3906616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a:bodyPr>
          <a:lstStyle/>
          <a:p>
            <a:r>
              <a:rPr lang="ru-RU" sz="2800" b="1" dirty="0">
                <a:solidFill>
                  <a:srgbClr val="002060"/>
                </a:solidFill>
                <a:latin typeface="Cambria" panose="02040503050406030204" pitchFamily="18" charset="0"/>
                <a:ea typeface="+mn-ea"/>
                <a:cs typeface="+mn-cs"/>
              </a:rPr>
              <a:t>Педагогическое проектирование</a:t>
            </a:r>
            <a:endParaRPr lang="ru-RU" sz="2800" dirty="0">
              <a:solidFill>
                <a:srgbClr val="002060"/>
              </a:solidFill>
            </a:endParaRPr>
          </a:p>
        </p:txBody>
      </p:sp>
      <p:sp>
        <p:nvSpPr>
          <p:cNvPr id="3" name="Прямоугольник 2"/>
          <p:cNvSpPr/>
          <p:nvPr/>
        </p:nvSpPr>
        <p:spPr>
          <a:xfrm>
            <a:off x="1763688" y="2690336"/>
            <a:ext cx="6912768" cy="1938992"/>
          </a:xfrm>
          <a:prstGeom prst="rect">
            <a:avLst/>
          </a:prstGeom>
        </p:spPr>
        <p:txBody>
          <a:bodyPr wrap="square">
            <a:spAutoFit/>
          </a:bodyPr>
          <a:lstStyle/>
          <a:p>
            <a:pPr algn="just"/>
            <a:r>
              <a:rPr lang="ru-RU" sz="2400" b="1" dirty="0" smtClean="0">
                <a:solidFill>
                  <a:schemeClr val="tx1">
                    <a:lumMod val="85000"/>
                    <a:lumOff val="15000"/>
                  </a:schemeClr>
                </a:solidFill>
                <a:latin typeface="Cambria" panose="02040503050406030204" pitchFamily="18" charset="0"/>
              </a:rPr>
              <a:t>Педагогическое проектирование </a:t>
            </a:r>
            <a:r>
              <a:rPr lang="ru-RU" sz="2400" dirty="0" smtClean="0">
                <a:solidFill>
                  <a:schemeClr val="tx1">
                    <a:lumMod val="85000"/>
                    <a:lumOff val="15000"/>
                  </a:schemeClr>
                </a:solidFill>
                <a:latin typeface="Cambria" panose="02040503050406030204" pitchFamily="18" charset="0"/>
              </a:rPr>
              <a:t>- предварительная разработка основных деталей предстоящей деятельности педагога и воспитанников и прогнозирование ее результатов.</a:t>
            </a:r>
            <a:endParaRPr lang="ru-RU" sz="2400" dirty="0">
              <a:solidFill>
                <a:schemeClr val="tx1">
                  <a:lumMod val="85000"/>
                  <a:lumOff val="15000"/>
                </a:schemeClr>
              </a:solidFill>
              <a:latin typeface="Cambria" panose="02040503050406030204" pitchFamily="18" charset="0"/>
            </a:endParaRPr>
          </a:p>
        </p:txBody>
      </p:sp>
      <p:pic>
        <p:nvPicPr>
          <p:cNvPr id="4"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t="-1868" r="85889"/>
          <a:stretch/>
        </p:blipFill>
        <p:spPr bwMode="auto">
          <a:xfrm>
            <a:off x="12558" y="-99392"/>
            <a:ext cx="1266605" cy="6957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4021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1063" y="2963"/>
            <a:ext cx="5915953" cy="868958"/>
          </a:xfrm>
        </p:spPr>
        <p:txBody>
          <a:bodyPr>
            <a:normAutofit/>
          </a:bodyPr>
          <a:lstStyle/>
          <a:p>
            <a:r>
              <a:rPr lang="ru-RU" sz="2800" b="1" dirty="0" smtClean="0">
                <a:solidFill>
                  <a:srgbClr val="002060"/>
                </a:solidFill>
                <a:latin typeface="Cambria" panose="02040503050406030204" pitchFamily="18" charset="0"/>
              </a:rPr>
              <a:t>Занятие</a:t>
            </a:r>
            <a:endParaRPr lang="ru-RU" sz="2800" b="1" dirty="0">
              <a:solidFill>
                <a:srgbClr val="002060"/>
              </a:solidFill>
              <a:latin typeface="Cambria" panose="02040503050406030204" pitchFamily="18" charset="0"/>
            </a:endParaRPr>
          </a:p>
        </p:txBody>
      </p:sp>
      <p:pic>
        <p:nvPicPr>
          <p:cNvPr id="3"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l="88963"/>
          <a:stretch/>
        </p:blipFill>
        <p:spPr bwMode="auto">
          <a:xfrm>
            <a:off x="-2138" y="0"/>
            <a:ext cx="1009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007126" y="836712"/>
            <a:ext cx="7843829" cy="5909310"/>
          </a:xfrm>
          <a:prstGeom prst="rect">
            <a:avLst/>
          </a:prstGeom>
        </p:spPr>
        <p:txBody>
          <a:bodyPr wrap="square">
            <a:spAutoFit/>
          </a:bodyPr>
          <a:lstStyle/>
          <a:p>
            <a:pPr marL="342900" lvl="0" indent="-342900" algn="just" fontAlgn="base">
              <a:spcAft>
                <a:spcPts val="0"/>
              </a:spcAft>
              <a:buFont typeface="Wingdings"/>
              <a:buChar char=""/>
            </a:pPr>
            <a:r>
              <a:rPr lang="ru-RU" dirty="0" smtClean="0">
                <a:solidFill>
                  <a:schemeClr val="tx1">
                    <a:lumMod val="85000"/>
                    <a:lumOff val="15000"/>
                  </a:schemeClr>
                </a:solidFill>
                <a:effectLst/>
                <a:latin typeface="Cambria" panose="02040503050406030204" pitchFamily="18" charset="0"/>
              </a:rPr>
              <a:t>«Занятие – занимательное  дело – способное  занять внимание, интересное»</a:t>
            </a:r>
            <a:endParaRPr lang="ru-RU" sz="1600" dirty="0" smtClean="0">
              <a:solidFill>
                <a:schemeClr val="tx1">
                  <a:lumMod val="85000"/>
                  <a:lumOff val="15000"/>
                </a:schemeClr>
              </a:solidFill>
              <a:effectLst/>
              <a:latin typeface="Cambria" panose="02040503050406030204" pitchFamily="18" charset="0"/>
              <a:ea typeface="Times New Roman"/>
            </a:endParaRPr>
          </a:p>
          <a:p>
            <a:pPr indent="450215" algn="r" fontAlgn="base">
              <a:spcAft>
                <a:spcPts val="0"/>
              </a:spcAft>
            </a:pPr>
            <a:r>
              <a:rPr lang="ru-RU" i="1" dirty="0" smtClean="0">
                <a:solidFill>
                  <a:schemeClr val="tx1">
                    <a:lumMod val="85000"/>
                    <a:lumOff val="15000"/>
                  </a:schemeClr>
                </a:solidFill>
                <a:effectLst/>
                <a:latin typeface="Cambria" panose="02040503050406030204" pitchFamily="18" charset="0"/>
              </a:rPr>
              <a:t>Толковый словарь</a:t>
            </a:r>
            <a:endParaRPr lang="ru-RU" sz="1600" dirty="0" smtClean="0">
              <a:solidFill>
                <a:schemeClr val="tx1">
                  <a:lumMod val="85000"/>
                  <a:lumOff val="15000"/>
                </a:schemeClr>
              </a:solidFill>
              <a:effectLst/>
              <a:latin typeface="Cambria" panose="02040503050406030204" pitchFamily="18" charset="0"/>
              <a:ea typeface="Times New Roman"/>
            </a:endParaRPr>
          </a:p>
          <a:p>
            <a:pPr marL="342900" lvl="0" indent="-342900" algn="just" fontAlgn="base">
              <a:spcAft>
                <a:spcPts val="0"/>
              </a:spcAft>
              <a:buFont typeface="Wingdings"/>
              <a:buChar char=""/>
            </a:pPr>
            <a:r>
              <a:rPr lang="ru-RU" dirty="0" smtClean="0">
                <a:solidFill>
                  <a:schemeClr val="tx1">
                    <a:lumMod val="85000"/>
                    <a:lumOff val="15000"/>
                  </a:schemeClr>
                </a:solidFill>
                <a:effectLst/>
                <a:latin typeface="Cambria" panose="02040503050406030204" pitchFamily="18" charset="0"/>
              </a:rPr>
              <a:t>«…</a:t>
            </a:r>
            <a:r>
              <a:rPr lang="ru-RU" i="1" dirty="0" smtClean="0">
                <a:solidFill>
                  <a:schemeClr val="tx1">
                    <a:lumMod val="85000"/>
                    <a:lumOff val="15000"/>
                  </a:schemeClr>
                </a:solidFill>
                <a:effectLst/>
                <a:latin typeface="Cambria" panose="02040503050406030204" pitchFamily="18" charset="0"/>
              </a:rPr>
              <a:t>занятие </a:t>
            </a:r>
            <a:r>
              <a:rPr lang="ru-RU" dirty="0" smtClean="0">
                <a:solidFill>
                  <a:schemeClr val="tx1">
                    <a:lumMod val="85000"/>
                    <a:lumOff val="15000"/>
                  </a:schemeClr>
                </a:solidFill>
                <a:effectLst/>
                <a:latin typeface="Cambria" panose="02040503050406030204" pitchFamily="18" charset="0"/>
              </a:rPr>
              <a:t>как занимательное дело, основанное на одной (или нескольких) из специфических детских деятельностей, осуществляемых совместно со взрослым, и направленное на освоение детьми одной или нескольких образовательных областей, сохраняется»</a:t>
            </a:r>
            <a:endParaRPr lang="ru-RU" sz="1600" dirty="0" smtClean="0">
              <a:solidFill>
                <a:schemeClr val="tx1">
                  <a:lumMod val="85000"/>
                  <a:lumOff val="15000"/>
                </a:schemeClr>
              </a:solidFill>
              <a:effectLst/>
              <a:latin typeface="Cambria" panose="02040503050406030204" pitchFamily="18" charset="0"/>
              <a:ea typeface="Times New Roman"/>
            </a:endParaRPr>
          </a:p>
          <a:p>
            <a:pPr indent="450215" algn="r" fontAlgn="base">
              <a:spcAft>
                <a:spcPts val="0"/>
              </a:spcAft>
            </a:pPr>
            <a:r>
              <a:rPr lang="ru-RU" i="1" dirty="0" smtClean="0">
                <a:solidFill>
                  <a:schemeClr val="tx1">
                    <a:lumMod val="85000"/>
                    <a:lumOff val="15000"/>
                  </a:schemeClr>
                </a:solidFill>
                <a:effectLst/>
                <a:latin typeface="Cambria" panose="02040503050406030204" pitchFamily="18" charset="0"/>
              </a:rPr>
              <a:t>К.Ю. Белая</a:t>
            </a:r>
            <a:endParaRPr lang="ru-RU" sz="1600" dirty="0" smtClean="0">
              <a:solidFill>
                <a:schemeClr val="tx1">
                  <a:lumMod val="85000"/>
                  <a:lumOff val="15000"/>
                </a:schemeClr>
              </a:solidFill>
              <a:effectLst/>
              <a:latin typeface="Cambria" panose="02040503050406030204" pitchFamily="18" charset="0"/>
              <a:ea typeface="Times New Roman"/>
            </a:endParaRPr>
          </a:p>
          <a:p>
            <a:pPr marL="342900" lvl="0" indent="-342900" algn="just" fontAlgn="base">
              <a:spcAft>
                <a:spcPts val="0"/>
              </a:spcAft>
              <a:buFont typeface="Wingdings"/>
              <a:buChar char=""/>
            </a:pPr>
            <a:r>
              <a:rPr lang="ru-RU" dirty="0" smtClean="0">
                <a:solidFill>
                  <a:schemeClr val="tx1">
                    <a:lumMod val="85000"/>
                    <a:lumOff val="15000"/>
                  </a:schemeClr>
                </a:solidFill>
                <a:effectLst/>
                <a:latin typeface="Cambria" panose="02040503050406030204" pitchFamily="18" charset="0"/>
              </a:rPr>
              <a:t>Занятие — это организованная форма обучения и временной отрезок процесса обучения, способный отразить все его структурные компоненты (общую педагогическую цель, дидактические задачи, содержание, методы и средства обучения).</a:t>
            </a:r>
            <a:endParaRPr lang="ru-RU" sz="1600" dirty="0" smtClean="0">
              <a:solidFill>
                <a:schemeClr val="tx1">
                  <a:lumMod val="85000"/>
                  <a:lumOff val="15000"/>
                </a:schemeClr>
              </a:solidFill>
              <a:effectLst/>
              <a:latin typeface="Cambria" panose="02040503050406030204" pitchFamily="18" charset="0"/>
              <a:ea typeface="Times New Roman"/>
            </a:endParaRPr>
          </a:p>
          <a:p>
            <a:pPr marL="342900" lvl="0" indent="-342900" algn="just" fontAlgn="base">
              <a:spcAft>
                <a:spcPts val="0"/>
              </a:spcAft>
              <a:buFont typeface="Wingdings"/>
              <a:buChar char=""/>
            </a:pPr>
            <a:r>
              <a:rPr lang="ru-RU" dirty="0" smtClean="0">
                <a:solidFill>
                  <a:schemeClr val="tx1">
                    <a:lumMod val="85000"/>
                    <a:lumOff val="15000"/>
                  </a:schemeClr>
                </a:solidFill>
                <a:effectLst/>
                <a:latin typeface="Cambria" panose="02040503050406030204" pitchFamily="18" charset="0"/>
              </a:rPr>
              <a:t>«Мы все включены в деятельность, не связанную обязательными отношениями, а только желанием и обоюдным договором: мы все хотим делать это»</a:t>
            </a:r>
            <a:endParaRPr lang="ru-RU" sz="1600" dirty="0" smtClean="0">
              <a:solidFill>
                <a:schemeClr val="tx1">
                  <a:lumMod val="85000"/>
                  <a:lumOff val="15000"/>
                </a:schemeClr>
              </a:solidFill>
              <a:effectLst/>
              <a:latin typeface="Cambria" panose="02040503050406030204" pitchFamily="18" charset="0"/>
              <a:ea typeface="Times New Roman"/>
            </a:endParaRPr>
          </a:p>
          <a:p>
            <a:pPr indent="450215" algn="r" fontAlgn="base">
              <a:spcAft>
                <a:spcPts val="0"/>
              </a:spcAft>
            </a:pPr>
            <a:r>
              <a:rPr lang="ru-RU" i="1" dirty="0" smtClean="0">
                <a:solidFill>
                  <a:schemeClr val="tx1">
                    <a:lumMod val="85000"/>
                    <a:lumOff val="15000"/>
                  </a:schemeClr>
                </a:solidFill>
                <a:effectLst/>
                <a:latin typeface="Cambria" panose="02040503050406030204" pitchFamily="18" charset="0"/>
              </a:rPr>
              <a:t>Н.А. Короткова</a:t>
            </a:r>
            <a:endParaRPr lang="ru-RU" sz="1600" dirty="0" smtClean="0">
              <a:solidFill>
                <a:schemeClr val="tx1">
                  <a:lumMod val="85000"/>
                  <a:lumOff val="15000"/>
                </a:schemeClr>
              </a:solidFill>
              <a:effectLst/>
              <a:latin typeface="Cambria" panose="02040503050406030204" pitchFamily="18" charset="0"/>
              <a:ea typeface="Times New Roman"/>
            </a:endParaRPr>
          </a:p>
          <a:p>
            <a:pPr marL="342900" lvl="0" indent="-342900" algn="just" fontAlgn="base">
              <a:spcAft>
                <a:spcPts val="0"/>
              </a:spcAft>
              <a:buFont typeface="Wingdings"/>
              <a:buChar char=""/>
            </a:pPr>
            <a:r>
              <a:rPr lang="ru-RU" dirty="0" smtClean="0">
                <a:solidFill>
                  <a:schemeClr val="tx1">
                    <a:lumMod val="85000"/>
                    <a:lumOff val="15000"/>
                  </a:schemeClr>
                </a:solidFill>
                <a:effectLst/>
                <a:latin typeface="Cambria" panose="02040503050406030204" pitchFamily="18" charset="0"/>
              </a:rPr>
              <a:t>«Обучение это – организованный (мульти направленный) процесс, включающий взаимодействие и общение взрослого с детьми, а также детей между собой, направленный на развитие каждого ребёнка»</a:t>
            </a:r>
            <a:endParaRPr lang="ru-RU" sz="1600" dirty="0" smtClean="0">
              <a:solidFill>
                <a:schemeClr val="tx1">
                  <a:lumMod val="85000"/>
                  <a:lumOff val="15000"/>
                </a:schemeClr>
              </a:solidFill>
              <a:effectLst/>
              <a:latin typeface="Cambria" panose="02040503050406030204" pitchFamily="18" charset="0"/>
              <a:ea typeface="Times New Roman"/>
            </a:endParaRPr>
          </a:p>
          <a:p>
            <a:pPr indent="450215" algn="r" fontAlgn="base">
              <a:spcAft>
                <a:spcPts val="0"/>
              </a:spcAft>
            </a:pPr>
            <a:r>
              <a:rPr lang="ru-RU" i="1" dirty="0" smtClean="0">
                <a:solidFill>
                  <a:schemeClr val="tx1">
                    <a:lumMod val="85000"/>
                    <a:lumOff val="15000"/>
                  </a:schemeClr>
                </a:solidFill>
                <a:effectLst/>
                <a:latin typeface="Cambria" panose="02040503050406030204" pitchFamily="18" charset="0"/>
              </a:rPr>
              <a:t>А. Н. Давидчук</a:t>
            </a:r>
            <a:endParaRPr lang="ru-RU" sz="1600" dirty="0">
              <a:solidFill>
                <a:schemeClr val="tx1">
                  <a:lumMod val="85000"/>
                  <a:lumOff val="15000"/>
                </a:schemeClr>
              </a:solidFill>
              <a:effectLst/>
              <a:latin typeface="Cambria" panose="02040503050406030204" pitchFamily="18" charset="0"/>
              <a:ea typeface="Times New Roman"/>
            </a:endParaRPr>
          </a:p>
        </p:txBody>
      </p:sp>
    </p:spTree>
    <p:extLst>
      <p:ext uri="{BB962C8B-B14F-4D97-AF65-F5344CB8AC3E}">
        <p14:creationId xmlns:p14="http://schemas.microsoft.com/office/powerpoint/2010/main" val="34112969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260648"/>
            <a:ext cx="8229600" cy="644516"/>
          </a:xfrm>
        </p:spPr>
        <p:txBody>
          <a:bodyPr>
            <a:normAutofit/>
          </a:bodyPr>
          <a:lstStyle/>
          <a:p>
            <a:r>
              <a:rPr lang="ru-RU" sz="2800" b="1" dirty="0" smtClean="0">
                <a:solidFill>
                  <a:srgbClr val="002060"/>
                </a:solidFill>
                <a:latin typeface="Cambria" panose="02040503050406030204" pitchFamily="18" charset="0"/>
              </a:rPr>
              <a:t>Типы занятий в ДОУ</a:t>
            </a:r>
            <a:endParaRPr lang="ru-RU" sz="2800" b="1" dirty="0">
              <a:solidFill>
                <a:srgbClr val="002060"/>
              </a:solidFill>
              <a:latin typeface="Cambria" panose="02040503050406030204" pitchFamily="18" charset="0"/>
            </a:endParaRPr>
          </a:p>
        </p:txBody>
      </p:sp>
      <p:pic>
        <p:nvPicPr>
          <p:cNvPr id="3"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l="88963"/>
          <a:stretch/>
        </p:blipFill>
        <p:spPr bwMode="auto">
          <a:xfrm>
            <a:off x="-2138" y="0"/>
            <a:ext cx="1009264"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Схема 4"/>
          <p:cNvGraphicFramePr/>
          <p:nvPr>
            <p:extLst>
              <p:ext uri="{D42A27DB-BD31-4B8C-83A1-F6EECF244321}">
                <p14:modId xmlns:p14="http://schemas.microsoft.com/office/powerpoint/2010/main" val="4120055069"/>
              </p:ext>
            </p:extLst>
          </p:nvPr>
        </p:nvGraphicFramePr>
        <p:xfrm>
          <a:off x="1187624" y="980728"/>
          <a:ext cx="7632848"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9208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15616" y="116632"/>
            <a:ext cx="7416824" cy="2357568"/>
          </a:xfrm>
          <a:prstGeom prst="rect">
            <a:avLst/>
          </a:prstGeom>
        </p:spPr>
        <p:txBody>
          <a:bodyPr wrap="square">
            <a:spAutoFit/>
          </a:bodyPr>
          <a:lstStyle/>
          <a:p>
            <a:pPr indent="450215" algn="just">
              <a:lnSpc>
                <a:spcPct val="115000"/>
              </a:lnSpc>
              <a:spcAft>
                <a:spcPts val="0"/>
              </a:spcAft>
            </a:pPr>
            <a:r>
              <a:rPr lang="ru-RU" sz="1600" dirty="0" smtClean="0">
                <a:effectLst/>
                <a:latin typeface="Cambria" panose="02040503050406030204" pitchFamily="18" charset="0"/>
                <a:ea typeface="Calibri"/>
                <a:cs typeface="Times New Roman"/>
              </a:rPr>
              <a:t>По определению Н. Гавриш:</a:t>
            </a:r>
            <a:endParaRPr lang="ru-RU" sz="1600" dirty="0">
              <a:latin typeface="Cambria" panose="02040503050406030204" pitchFamily="18" charset="0"/>
              <a:ea typeface="Calibri"/>
              <a:cs typeface="Times New Roman"/>
            </a:endParaRPr>
          </a:p>
          <a:p>
            <a:pPr indent="450215" algn="just">
              <a:lnSpc>
                <a:spcPct val="115000"/>
              </a:lnSpc>
              <a:spcAft>
                <a:spcPts val="0"/>
              </a:spcAft>
            </a:pPr>
            <a:r>
              <a:rPr lang="ru-RU" sz="1600" b="1" i="1" dirty="0" smtClean="0">
                <a:effectLst/>
                <a:latin typeface="Cambria" panose="02040503050406030204" pitchFamily="18" charset="0"/>
                <a:ea typeface="Calibri"/>
                <a:cs typeface="Times New Roman"/>
              </a:rPr>
              <a:t>Комплексным</a:t>
            </a:r>
            <a:r>
              <a:rPr lang="ru-RU" sz="1600" dirty="0" smtClean="0">
                <a:effectLst/>
                <a:latin typeface="Cambria" panose="02040503050406030204" pitchFamily="18" charset="0"/>
                <a:ea typeface="Calibri"/>
                <a:cs typeface="Times New Roman"/>
              </a:rPr>
              <a:t> является занятие, направленное на разностороннее раскрытие сущности определенной темы средствами разных видов деятельности, которые последовательно меняют друг друга.</a:t>
            </a:r>
            <a:endParaRPr lang="ru-RU" sz="1600" dirty="0">
              <a:latin typeface="Cambria" panose="02040503050406030204" pitchFamily="18" charset="0"/>
              <a:ea typeface="Calibri"/>
              <a:cs typeface="Times New Roman"/>
            </a:endParaRPr>
          </a:p>
          <a:p>
            <a:pPr indent="450215" algn="just">
              <a:lnSpc>
                <a:spcPct val="115000"/>
              </a:lnSpc>
              <a:spcAft>
                <a:spcPts val="0"/>
              </a:spcAft>
            </a:pPr>
            <a:r>
              <a:rPr lang="ru-RU" sz="1600" b="1" i="1" dirty="0" smtClean="0">
                <a:effectLst/>
                <a:latin typeface="Cambria" panose="02040503050406030204" pitchFamily="18" charset="0"/>
                <a:ea typeface="Calibri"/>
                <a:cs typeface="Times New Roman"/>
              </a:rPr>
              <a:t>Интегрированное занятие</a:t>
            </a:r>
            <a:r>
              <a:rPr lang="ru-RU" sz="1600" b="1" dirty="0" smtClean="0">
                <a:effectLst/>
                <a:latin typeface="Cambria" panose="02040503050406030204" pitchFamily="18" charset="0"/>
                <a:ea typeface="Calibri"/>
                <a:cs typeface="Times New Roman"/>
              </a:rPr>
              <a:t> </a:t>
            </a:r>
            <a:r>
              <a:rPr lang="ru-RU" sz="1600" dirty="0" smtClean="0">
                <a:effectLst/>
                <a:latin typeface="Cambria" panose="02040503050406030204" pitchFamily="18" charset="0"/>
                <a:ea typeface="Calibri"/>
                <a:cs typeface="Times New Roman"/>
              </a:rPr>
              <a:t>– это занятие, которое направлено на раскрытие целостной сущности определенной темы средствами разных видов деятельности, которые объединяются в широком информационном поле занятия через взаимное проникновение и обогащение.</a:t>
            </a:r>
            <a:endParaRPr lang="ru-RU" sz="1600" dirty="0">
              <a:latin typeface="Cambria" panose="02040503050406030204" pitchFamily="18" charset="0"/>
              <a:ea typeface="Calibri"/>
              <a:cs typeface="Times New Roman"/>
            </a:endParaRPr>
          </a:p>
        </p:txBody>
      </p:sp>
      <p:pic>
        <p:nvPicPr>
          <p:cNvPr id="4"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l="88963"/>
          <a:stretch/>
        </p:blipFill>
        <p:spPr bwMode="auto">
          <a:xfrm>
            <a:off x="-2138" y="0"/>
            <a:ext cx="1009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079383" y="2852936"/>
            <a:ext cx="7704856" cy="3466077"/>
          </a:xfrm>
          <a:prstGeom prst="rect">
            <a:avLst/>
          </a:prstGeom>
        </p:spPr>
        <p:txBody>
          <a:bodyPr wrap="square">
            <a:spAutoFit/>
          </a:bodyPr>
          <a:lstStyle/>
          <a:p>
            <a:pPr indent="450215" algn="just">
              <a:lnSpc>
                <a:spcPct val="115000"/>
              </a:lnSpc>
              <a:spcAft>
                <a:spcPts val="0"/>
              </a:spcAft>
            </a:pPr>
            <a:r>
              <a:rPr lang="ru-RU" sz="1600" dirty="0" smtClean="0">
                <a:effectLst/>
                <a:latin typeface="Cambria" panose="02040503050406030204" pitchFamily="18" charset="0"/>
                <a:ea typeface="Calibri"/>
                <a:cs typeface="Times New Roman"/>
              </a:rPr>
              <a:t>По определению Н. Васюковой, О. </a:t>
            </a:r>
            <a:r>
              <a:rPr lang="ru-RU" sz="1600" dirty="0" err="1" smtClean="0">
                <a:effectLst/>
                <a:latin typeface="Cambria" panose="02040503050406030204" pitchFamily="18" charset="0"/>
                <a:ea typeface="Calibri"/>
                <a:cs typeface="Times New Roman"/>
              </a:rPr>
              <a:t>Чахониной</a:t>
            </a:r>
            <a:r>
              <a:rPr lang="ru-RU" sz="1600" dirty="0" smtClean="0">
                <a:effectLst/>
                <a:latin typeface="Cambria" panose="02040503050406030204" pitchFamily="18" charset="0"/>
                <a:ea typeface="Calibri"/>
                <a:cs typeface="Times New Roman"/>
              </a:rPr>
              <a:t>:</a:t>
            </a:r>
            <a:endParaRPr lang="ru-RU" sz="1600" dirty="0">
              <a:latin typeface="Cambria" panose="02040503050406030204" pitchFamily="18" charset="0"/>
              <a:ea typeface="Calibri"/>
              <a:cs typeface="Times New Roman"/>
            </a:endParaRPr>
          </a:p>
          <a:p>
            <a:pPr indent="450215" algn="just">
              <a:lnSpc>
                <a:spcPct val="115000"/>
              </a:lnSpc>
              <a:spcAft>
                <a:spcPts val="0"/>
              </a:spcAft>
            </a:pPr>
            <a:r>
              <a:rPr lang="ru-RU" sz="1600" b="1" i="1" dirty="0" smtClean="0">
                <a:effectLst/>
                <a:latin typeface="Cambria" panose="02040503050406030204" pitchFamily="18" charset="0"/>
                <a:ea typeface="Calibri"/>
                <a:cs typeface="Times New Roman"/>
              </a:rPr>
              <a:t>Комплексное занятие</a:t>
            </a:r>
            <a:r>
              <a:rPr lang="ru-RU" sz="1600" b="1" dirty="0" smtClean="0">
                <a:effectLst/>
                <a:latin typeface="Cambria" panose="02040503050406030204" pitchFamily="18" charset="0"/>
                <a:ea typeface="Calibri"/>
                <a:cs typeface="Times New Roman"/>
              </a:rPr>
              <a:t> </a:t>
            </a:r>
            <a:r>
              <a:rPr lang="ru-RU" sz="1600" dirty="0" smtClean="0">
                <a:effectLst/>
                <a:latin typeface="Cambria" panose="02040503050406030204" pitchFamily="18" charset="0"/>
                <a:ea typeface="Calibri"/>
                <a:cs typeface="Times New Roman"/>
              </a:rPr>
              <a:t>- реализация задач средствами различных видов деятельности (рядом положенные деятельности), связанных одной темой (например, прежде чем нарисовать осень, дети составляют рассказы об осени, читают стихи, поют песни). При этом один вид деятельности доминирует, а другие его дополняют и создают эмоциональный настрой.</a:t>
            </a:r>
            <a:endParaRPr lang="ru-RU" sz="1600" dirty="0">
              <a:latin typeface="Cambria" panose="02040503050406030204" pitchFamily="18" charset="0"/>
              <a:ea typeface="Calibri"/>
              <a:cs typeface="Times New Roman"/>
            </a:endParaRPr>
          </a:p>
          <a:p>
            <a:pPr indent="450215" algn="just">
              <a:lnSpc>
                <a:spcPct val="115000"/>
              </a:lnSpc>
              <a:spcAft>
                <a:spcPts val="0"/>
              </a:spcAft>
            </a:pPr>
            <a:r>
              <a:rPr lang="ru-RU" sz="1600" b="1" i="1" dirty="0" smtClean="0">
                <a:effectLst/>
                <a:latin typeface="Cambria" panose="02040503050406030204" pitchFamily="18" charset="0"/>
                <a:ea typeface="Calibri"/>
                <a:cs typeface="Times New Roman"/>
              </a:rPr>
              <a:t>Интегрированное занятие</a:t>
            </a:r>
            <a:r>
              <a:rPr lang="ru-RU" sz="1600" b="1" dirty="0" smtClean="0">
                <a:effectLst/>
                <a:latin typeface="Cambria" panose="02040503050406030204" pitchFamily="18" charset="0"/>
                <a:ea typeface="Calibri"/>
                <a:cs typeface="Times New Roman"/>
              </a:rPr>
              <a:t> </a:t>
            </a:r>
            <a:r>
              <a:rPr lang="ru-RU" sz="1600" dirty="0" smtClean="0">
                <a:effectLst/>
                <a:latin typeface="Cambria" panose="02040503050406030204" pitchFamily="18" charset="0"/>
                <a:ea typeface="Calibri"/>
                <a:cs typeface="Times New Roman"/>
              </a:rPr>
              <a:t>- соединяет знания из разных образовательных областей, на равноправной основе, дополняя друг друга. Взаимопроникновение разных видов деятельности на равноправной основе /переплетение деятельностей/ (например, такое понятие как «настроение» рассматривается средствами музыки, искусства, живописи, экологии). При этом на таком занятии воспитатель решает несколько задач развития. </a:t>
            </a:r>
            <a:endParaRPr lang="ru-RU" sz="1600" dirty="0">
              <a:latin typeface="Cambria" panose="02040503050406030204" pitchFamily="18" charset="0"/>
              <a:ea typeface="Calibri"/>
              <a:cs typeface="Times New Roman"/>
            </a:endParaRPr>
          </a:p>
        </p:txBody>
      </p:sp>
    </p:spTree>
    <p:extLst>
      <p:ext uri="{BB962C8B-B14F-4D97-AF65-F5344CB8AC3E}">
        <p14:creationId xmlns:p14="http://schemas.microsoft.com/office/powerpoint/2010/main" val="32418022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l="88963"/>
          <a:stretch/>
        </p:blipFill>
        <p:spPr bwMode="auto">
          <a:xfrm>
            <a:off x="-2138" y="0"/>
            <a:ext cx="1009264"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148795" y="417610"/>
            <a:ext cx="7632848" cy="6038576"/>
          </a:xfrm>
          <a:prstGeom prst="rect">
            <a:avLst/>
          </a:prstGeom>
        </p:spPr>
        <p:txBody>
          <a:bodyPr wrap="square">
            <a:spAutoFit/>
          </a:bodyPr>
          <a:lstStyle/>
          <a:p>
            <a:pPr indent="450215" algn="just">
              <a:lnSpc>
                <a:spcPct val="115000"/>
              </a:lnSpc>
              <a:spcAft>
                <a:spcPts val="0"/>
              </a:spcAft>
            </a:pPr>
            <a:r>
              <a:rPr lang="ru-RU" sz="1600" dirty="0" smtClean="0">
                <a:effectLst/>
                <a:latin typeface="Cambria" panose="02040503050406030204" pitchFamily="18" charset="0"/>
                <a:ea typeface="Calibri"/>
                <a:cs typeface="Times New Roman"/>
              </a:rPr>
              <a:t>По определению Н. Гавриш:</a:t>
            </a:r>
            <a:endParaRPr lang="ru-RU" sz="1600" dirty="0">
              <a:latin typeface="Cambria" panose="02040503050406030204" pitchFamily="18" charset="0"/>
              <a:ea typeface="Calibri"/>
              <a:cs typeface="Times New Roman"/>
            </a:endParaRPr>
          </a:p>
          <a:p>
            <a:pPr indent="450215" algn="just">
              <a:lnSpc>
                <a:spcPct val="115000"/>
              </a:lnSpc>
              <a:spcAft>
                <a:spcPts val="0"/>
              </a:spcAft>
            </a:pPr>
            <a:r>
              <a:rPr lang="ru-RU" sz="1600" b="1" i="1" dirty="0" smtClean="0">
                <a:effectLst/>
                <a:latin typeface="Cambria" panose="02040503050406030204" pitchFamily="18" charset="0"/>
                <a:ea typeface="Calibri"/>
                <a:cs typeface="Times New Roman"/>
              </a:rPr>
              <a:t>Комплексным</a:t>
            </a:r>
            <a:r>
              <a:rPr lang="ru-RU" sz="1600" dirty="0" smtClean="0">
                <a:effectLst/>
                <a:latin typeface="Cambria" panose="02040503050406030204" pitchFamily="18" charset="0"/>
                <a:ea typeface="Calibri"/>
                <a:cs typeface="Times New Roman"/>
              </a:rPr>
              <a:t> является занятие, направленное на разностороннее раскрытие сущности определенной темы средствами разных видов деятельности, которые </a:t>
            </a:r>
            <a:r>
              <a:rPr lang="ru-RU" sz="1600" b="1" u="sng" dirty="0" smtClean="0">
                <a:solidFill>
                  <a:srgbClr val="C00000"/>
                </a:solidFill>
                <a:effectLst/>
                <a:latin typeface="Cambria" panose="02040503050406030204" pitchFamily="18" charset="0"/>
                <a:ea typeface="Calibri"/>
                <a:cs typeface="Times New Roman"/>
              </a:rPr>
              <a:t>последовательно меняют друг друга</a:t>
            </a:r>
            <a:r>
              <a:rPr lang="ru-RU" sz="1600" b="1" dirty="0" smtClean="0">
                <a:solidFill>
                  <a:srgbClr val="C00000"/>
                </a:solidFill>
                <a:effectLst/>
                <a:latin typeface="Cambria" panose="02040503050406030204" pitchFamily="18" charset="0"/>
                <a:ea typeface="Calibri"/>
                <a:cs typeface="Times New Roman"/>
              </a:rPr>
              <a:t>.</a:t>
            </a:r>
            <a:endParaRPr lang="ru-RU" sz="1600" b="1" dirty="0">
              <a:solidFill>
                <a:srgbClr val="C00000"/>
              </a:solidFill>
              <a:latin typeface="Cambria" panose="02040503050406030204" pitchFamily="18" charset="0"/>
              <a:ea typeface="Calibri"/>
              <a:cs typeface="Times New Roman"/>
            </a:endParaRPr>
          </a:p>
          <a:p>
            <a:pPr indent="450215" algn="just">
              <a:lnSpc>
                <a:spcPct val="115000"/>
              </a:lnSpc>
              <a:spcAft>
                <a:spcPts val="0"/>
              </a:spcAft>
            </a:pPr>
            <a:r>
              <a:rPr lang="ru-RU" sz="1600" b="1" i="1" dirty="0" smtClean="0">
                <a:effectLst/>
                <a:latin typeface="Cambria" panose="02040503050406030204" pitchFamily="18" charset="0"/>
                <a:ea typeface="Calibri"/>
                <a:cs typeface="Times New Roman"/>
              </a:rPr>
              <a:t>Интегрированное занятие</a:t>
            </a:r>
            <a:r>
              <a:rPr lang="ru-RU" sz="1600" b="1" dirty="0" smtClean="0">
                <a:effectLst/>
                <a:latin typeface="Cambria" panose="02040503050406030204" pitchFamily="18" charset="0"/>
                <a:ea typeface="Calibri"/>
                <a:cs typeface="Times New Roman"/>
              </a:rPr>
              <a:t> </a:t>
            </a:r>
            <a:r>
              <a:rPr lang="ru-RU" sz="1600" dirty="0" smtClean="0">
                <a:effectLst/>
                <a:latin typeface="Cambria" panose="02040503050406030204" pitchFamily="18" charset="0"/>
                <a:ea typeface="Calibri"/>
                <a:cs typeface="Times New Roman"/>
              </a:rPr>
              <a:t>– это занятие, которое направлено на раскрытие целостной сущности определенной темы средствами разных видов деятельности, которые объединяются в широком информационном поле занятия через </a:t>
            </a:r>
            <a:r>
              <a:rPr lang="ru-RU" sz="1600" b="1" u="sng" dirty="0" smtClean="0">
                <a:solidFill>
                  <a:srgbClr val="C00000"/>
                </a:solidFill>
                <a:effectLst/>
                <a:latin typeface="Cambria" panose="02040503050406030204" pitchFamily="18" charset="0"/>
                <a:ea typeface="Calibri"/>
                <a:cs typeface="Times New Roman"/>
              </a:rPr>
              <a:t>взаимное проникновение и обогащение</a:t>
            </a:r>
            <a:r>
              <a:rPr lang="ru-RU" sz="1600" b="1" dirty="0" smtClean="0">
                <a:solidFill>
                  <a:srgbClr val="C00000"/>
                </a:solidFill>
                <a:effectLst/>
                <a:latin typeface="Cambria" panose="02040503050406030204" pitchFamily="18" charset="0"/>
                <a:ea typeface="Calibri"/>
                <a:cs typeface="Times New Roman"/>
              </a:rPr>
              <a:t>.</a:t>
            </a:r>
            <a:endParaRPr lang="ru-RU" sz="1600" b="1" dirty="0">
              <a:solidFill>
                <a:srgbClr val="C00000"/>
              </a:solidFill>
              <a:latin typeface="Cambria" panose="02040503050406030204" pitchFamily="18" charset="0"/>
              <a:ea typeface="Calibri"/>
              <a:cs typeface="Times New Roman"/>
            </a:endParaRPr>
          </a:p>
          <a:p>
            <a:pPr indent="450215" algn="just">
              <a:lnSpc>
                <a:spcPct val="115000"/>
              </a:lnSpc>
              <a:spcAft>
                <a:spcPts val="0"/>
              </a:spcAft>
            </a:pPr>
            <a:r>
              <a:rPr lang="ru-RU" sz="1600" dirty="0" smtClean="0">
                <a:effectLst/>
                <a:latin typeface="Cambria" panose="02040503050406030204" pitchFamily="18" charset="0"/>
                <a:ea typeface="Calibri"/>
                <a:cs typeface="Times New Roman"/>
              </a:rPr>
              <a:t> </a:t>
            </a:r>
            <a:endParaRPr lang="ru-RU" sz="1600" dirty="0">
              <a:latin typeface="Cambria" panose="02040503050406030204" pitchFamily="18" charset="0"/>
              <a:ea typeface="Calibri"/>
              <a:cs typeface="Times New Roman"/>
            </a:endParaRPr>
          </a:p>
          <a:p>
            <a:pPr indent="450215" algn="just">
              <a:lnSpc>
                <a:spcPct val="115000"/>
              </a:lnSpc>
              <a:spcAft>
                <a:spcPts val="0"/>
              </a:spcAft>
            </a:pPr>
            <a:r>
              <a:rPr lang="ru-RU" sz="1600" dirty="0" smtClean="0">
                <a:effectLst/>
                <a:latin typeface="Cambria" panose="02040503050406030204" pitchFamily="18" charset="0"/>
                <a:ea typeface="Calibri"/>
                <a:cs typeface="Times New Roman"/>
              </a:rPr>
              <a:t>По определению Н. Васюковой, О. </a:t>
            </a:r>
            <a:r>
              <a:rPr lang="ru-RU" sz="1600" dirty="0" err="1" smtClean="0">
                <a:effectLst/>
                <a:latin typeface="Cambria" panose="02040503050406030204" pitchFamily="18" charset="0"/>
                <a:ea typeface="Calibri"/>
                <a:cs typeface="Times New Roman"/>
              </a:rPr>
              <a:t>Чахониной</a:t>
            </a:r>
            <a:r>
              <a:rPr lang="ru-RU" sz="1600" dirty="0" smtClean="0">
                <a:effectLst/>
                <a:latin typeface="Cambria" panose="02040503050406030204" pitchFamily="18" charset="0"/>
                <a:ea typeface="Calibri"/>
                <a:cs typeface="Times New Roman"/>
              </a:rPr>
              <a:t>:</a:t>
            </a:r>
            <a:endParaRPr lang="ru-RU" sz="1600" dirty="0">
              <a:latin typeface="Cambria" panose="02040503050406030204" pitchFamily="18" charset="0"/>
              <a:ea typeface="Calibri"/>
              <a:cs typeface="Times New Roman"/>
            </a:endParaRPr>
          </a:p>
          <a:p>
            <a:pPr indent="450215" algn="just">
              <a:lnSpc>
                <a:spcPct val="115000"/>
              </a:lnSpc>
              <a:spcAft>
                <a:spcPts val="0"/>
              </a:spcAft>
            </a:pPr>
            <a:r>
              <a:rPr lang="ru-RU" sz="1600" b="1" i="1" dirty="0" smtClean="0">
                <a:effectLst/>
                <a:latin typeface="Cambria" panose="02040503050406030204" pitchFamily="18" charset="0"/>
                <a:ea typeface="Calibri"/>
                <a:cs typeface="Times New Roman"/>
              </a:rPr>
              <a:t>Комплексное занятие</a:t>
            </a:r>
            <a:r>
              <a:rPr lang="ru-RU" sz="1600" b="1" dirty="0" smtClean="0">
                <a:effectLst/>
                <a:latin typeface="Cambria" panose="02040503050406030204" pitchFamily="18" charset="0"/>
                <a:ea typeface="Calibri"/>
                <a:cs typeface="Times New Roman"/>
              </a:rPr>
              <a:t> </a:t>
            </a:r>
            <a:r>
              <a:rPr lang="ru-RU" sz="1600" dirty="0" smtClean="0">
                <a:effectLst/>
                <a:latin typeface="Cambria" panose="02040503050406030204" pitchFamily="18" charset="0"/>
                <a:ea typeface="Calibri"/>
                <a:cs typeface="Times New Roman"/>
              </a:rPr>
              <a:t>- реализация задач средствами различных видов деятельности </a:t>
            </a:r>
            <a:r>
              <a:rPr lang="ru-RU" sz="1600" u="sng" dirty="0" smtClean="0">
                <a:solidFill>
                  <a:srgbClr val="C00000"/>
                </a:solidFill>
                <a:effectLst/>
                <a:latin typeface="Cambria" panose="02040503050406030204" pitchFamily="18" charset="0"/>
                <a:ea typeface="Calibri"/>
                <a:cs typeface="Times New Roman"/>
              </a:rPr>
              <a:t>(</a:t>
            </a:r>
            <a:r>
              <a:rPr lang="ru-RU" sz="1600" b="1" u="sng" dirty="0" smtClean="0">
                <a:solidFill>
                  <a:srgbClr val="C00000"/>
                </a:solidFill>
                <a:effectLst/>
                <a:latin typeface="Cambria" panose="02040503050406030204" pitchFamily="18" charset="0"/>
                <a:ea typeface="Calibri"/>
                <a:cs typeface="Times New Roman"/>
              </a:rPr>
              <a:t>рядом положенные деятельности</a:t>
            </a:r>
            <a:r>
              <a:rPr lang="ru-RU" sz="1600" dirty="0" smtClean="0">
                <a:solidFill>
                  <a:srgbClr val="C00000"/>
                </a:solidFill>
                <a:effectLst/>
                <a:latin typeface="Cambria" panose="02040503050406030204" pitchFamily="18" charset="0"/>
                <a:ea typeface="Calibri"/>
                <a:cs typeface="Times New Roman"/>
              </a:rPr>
              <a:t>), </a:t>
            </a:r>
            <a:r>
              <a:rPr lang="ru-RU" sz="1600" dirty="0" smtClean="0">
                <a:effectLst/>
                <a:latin typeface="Cambria" panose="02040503050406030204" pitchFamily="18" charset="0"/>
                <a:ea typeface="Calibri"/>
                <a:cs typeface="Times New Roman"/>
              </a:rPr>
              <a:t>связанных одной темой (например, прежде чем нарисовать осень, дети составляют рассказы об осени, читают стихи, поют песни). При этом </a:t>
            </a:r>
            <a:r>
              <a:rPr lang="ru-RU" sz="1600" u="sng" dirty="0" smtClean="0">
                <a:effectLst/>
                <a:latin typeface="Cambria" panose="02040503050406030204" pitchFamily="18" charset="0"/>
                <a:ea typeface="Calibri"/>
                <a:cs typeface="Times New Roman"/>
              </a:rPr>
              <a:t>один вид деятельности доминирует, а другие его дополняют и создают эмоциональный настрой</a:t>
            </a:r>
            <a:r>
              <a:rPr lang="ru-RU" sz="1600" dirty="0" smtClean="0">
                <a:effectLst/>
                <a:latin typeface="Cambria" panose="02040503050406030204" pitchFamily="18" charset="0"/>
                <a:ea typeface="Calibri"/>
                <a:cs typeface="Times New Roman"/>
              </a:rPr>
              <a:t>.</a:t>
            </a:r>
            <a:endParaRPr lang="ru-RU" sz="1600" dirty="0">
              <a:latin typeface="Cambria" panose="02040503050406030204" pitchFamily="18" charset="0"/>
              <a:ea typeface="Calibri"/>
              <a:cs typeface="Times New Roman"/>
            </a:endParaRPr>
          </a:p>
          <a:p>
            <a:pPr indent="450215" algn="just">
              <a:lnSpc>
                <a:spcPct val="115000"/>
              </a:lnSpc>
              <a:spcAft>
                <a:spcPts val="0"/>
              </a:spcAft>
            </a:pPr>
            <a:r>
              <a:rPr lang="ru-RU" sz="1600" b="1" i="1" dirty="0" smtClean="0">
                <a:effectLst/>
                <a:latin typeface="Cambria" panose="02040503050406030204" pitchFamily="18" charset="0"/>
                <a:ea typeface="Calibri"/>
                <a:cs typeface="Times New Roman"/>
              </a:rPr>
              <a:t>Интегрированное занятие</a:t>
            </a:r>
            <a:r>
              <a:rPr lang="ru-RU" sz="1600" b="1" dirty="0" smtClean="0">
                <a:effectLst/>
                <a:latin typeface="Cambria" panose="02040503050406030204" pitchFamily="18" charset="0"/>
                <a:ea typeface="Calibri"/>
                <a:cs typeface="Times New Roman"/>
              </a:rPr>
              <a:t> </a:t>
            </a:r>
            <a:r>
              <a:rPr lang="ru-RU" sz="1600" dirty="0" smtClean="0">
                <a:effectLst/>
                <a:latin typeface="Cambria" panose="02040503050406030204" pitchFamily="18" charset="0"/>
                <a:ea typeface="Calibri"/>
                <a:cs typeface="Times New Roman"/>
              </a:rPr>
              <a:t>- соединяет знания из разных образовательных областей, на равноправной основе, дополняя друг друга. Взаимопроникновение разных видов деятельности на равноправной основе </a:t>
            </a:r>
            <a:r>
              <a:rPr lang="ru-RU" sz="1600" b="1" u="sng" dirty="0" smtClean="0">
                <a:solidFill>
                  <a:srgbClr val="C00000"/>
                </a:solidFill>
                <a:effectLst/>
                <a:latin typeface="Cambria" panose="02040503050406030204" pitchFamily="18" charset="0"/>
                <a:ea typeface="Calibri"/>
                <a:cs typeface="Times New Roman"/>
              </a:rPr>
              <a:t>/переплетение деятельностей</a:t>
            </a:r>
            <a:r>
              <a:rPr lang="ru-RU" sz="1600" b="1" dirty="0" smtClean="0">
                <a:solidFill>
                  <a:srgbClr val="C00000"/>
                </a:solidFill>
                <a:effectLst/>
                <a:latin typeface="Cambria" panose="02040503050406030204" pitchFamily="18" charset="0"/>
                <a:ea typeface="Calibri"/>
                <a:cs typeface="Times New Roman"/>
              </a:rPr>
              <a:t>/ </a:t>
            </a:r>
            <a:r>
              <a:rPr lang="ru-RU" sz="1600" dirty="0" smtClean="0">
                <a:effectLst/>
                <a:latin typeface="Cambria" panose="02040503050406030204" pitchFamily="18" charset="0"/>
                <a:ea typeface="Calibri"/>
                <a:cs typeface="Times New Roman"/>
              </a:rPr>
              <a:t>(например, такое понятие как «настроение» рассматривается средствами музыки, искусства, живописи, экологии). При этом на таком занятии воспитатель решает несколько задач развития. </a:t>
            </a:r>
            <a:endParaRPr lang="ru-RU" sz="1600" dirty="0">
              <a:latin typeface="Cambria" panose="02040503050406030204" pitchFamily="18" charset="0"/>
              <a:ea typeface="Calibri"/>
              <a:cs typeface="Times New Roman"/>
            </a:endParaRPr>
          </a:p>
        </p:txBody>
      </p:sp>
    </p:spTree>
    <p:extLst>
      <p:ext uri="{BB962C8B-B14F-4D97-AF65-F5344CB8AC3E}">
        <p14:creationId xmlns:p14="http://schemas.microsoft.com/office/powerpoint/2010/main" val="28718843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r>
              <a:rPr lang="ru-RU" sz="2800" b="1" dirty="0" smtClean="0">
                <a:solidFill>
                  <a:srgbClr val="002060"/>
                </a:solidFill>
                <a:latin typeface="Cambria" panose="02040503050406030204" pitchFamily="18" charset="0"/>
              </a:rPr>
              <a:t>Основные недостатки занятия в ДОУ в настоящий момент</a:t>
            </a:r>
            <a:br>
              <a:rPr lang="ru-RU" sz="2800" b="1" dirty="0" smtClean="0">
                <a:solidFill>
                  <a:srgbClr val="002060"/>
                </a:solidFill>
                <a:latin typeface="Cambria" panose="02040503050406030204" pitchFamily="18" charset="0"/>
              </a:rPr>
            </a:br>
            <a:endParaRPr lang="ru-RU" sz="2800" b="1" dirty="0">
              <a:solidFill>
                <a:srgbClr val="002060"/>
              </a:solidFill>
              <a:latin typeface="Cambria" panose="02040503050406030204" pitchFamily="18" charset="0"/>
            </a:endParaRPr>
          </a:p>
        </p:txBody>
      </p:sp>
      <p:sp>
        <p:nvSpPr>
          <p:cNvPr id="4" name="Объект 3"/>
          <p:cNvSpPr>
            <a:spLocks noGrp="1"/>
          </p:cNvSpPr>
          <p:nvPr>
            <p:ph idx="1"/>
          </p:nvPr>
        </p:nvSpPr>
        <p:spPr>
          <a:xfrm>
            <a:off x="1115616" y="1600200"/>
            <a:ext cx="7571184" cy="4525963"/>
          </a:xfrm>
        </p:spPr>
        <p:txBody>
          <a:bodyPr>
            <a:normAutofit fontScale="70000" lnSpcReduction="20000"/>
          </a:bodyPr>
          <a:lstStyle/>
          <a:p>
            <a:r>
              <a:rPr lang="ru-RU" dirty="0" smtClean="0">
                <a:solidFill>
                  <a:schemeClr val="tx1">
                    <a:lumMod val="85000"/>
                    <a:lumOff val="15000"/>
                  </a:schemeClr>
                </a:solidFill>
              </a:rPr>
              <a:t> проблема мотивации детской деятельности;</a:t>
            </a:r>
          </a:p>
          <a:p>
            <a:r>
              <a:rPr lang="ru-RU" dirty="0" smtClean="0">
                <a:solidFill>
                  <a:schemeClr val="tx1">
                    <a:lumMod val="85000"/>
                    <a:lumOff val="15000"/>
                  </a:schemeClr>
                </a:solidFill>
              </a:rPr>
              <a:t>педагог зачастую на занятии «манипулирует» игровыми мелочами, создавая лишь иллюзию игры, внешнюю занимательность;</a:t>
            </a:r>
          </a:p>
          <a:p>
            <a:r>
              <a:rPr lang="ru-RU" dirty="0" smtClean="0">
                <a:solidFill>
                  <a:schemeClr val="tx1">
                    <a:lumMod val="85000"/>
                    <a:lumOff val="15000"/>
                  </a:schemeClr>
                </a:solidFill>
              </a:rPr>
              <a:t> проблема взаимодействия педагога и детей на занятии: педагог доминирует, воздействует на ребенка (субъект-объектные отношения);</a:t>
            </a:r>
          </a:p>
          <a:p>
            <a:r>
              <a:rPr lang="ru-RU" dirty="0" smtClean="0">
                <a:solidFill>
                  <a:schemeClr val="tx1">
                    <a:lumMod val="85000"/>
                    <a:lumOff val="15000"/>
                  </a:schemeClr>
                </a:solidFill>
              </a:rPr>
              <a:t>содержание диктуется извне, отсутствует (либо минимизирована) возможность выбора для ребенка;</a:t>
            </a:r>
          </a:p>
          <a:p>
            <a:r>
              <a:rPr lang="ru-RU" dirty="0" smtClean="0">
                <a:solidFill>
                  <a:schemeClr val="tx1">
                    <a:lumMod val="85000"/>
                    <a:lumOff val="15000"/>
                  </a:schemeClr>
                </a:solidFill>
              </a:rPr>
              <a:t>педагог боится «отпустить» ребенка, предвосхищает его действия, ограничивая его самостоятельность;</a:t>
            </a:r>
          </a:p>
          <a:p>
            <a:r>
              <a:rPr lang="ru-RU" dirty="0" smtClean="0">
                <a:solidFill>
                  <a:schemeClr val="tx1">
                    <a:lumMod val="85000"/>
                    <a:lumOff val="15000"/>
                  </a:schemeClr>
                </a:solidFill>
              </a:rPr>
              <a:t>передача знаний, умений и навыков – самоцель.</a:t>
            </a:r>
          </a:p>
          <a:p>
            <a:endParaRPr lang="ru-RU" dirty="0">
              <a:solidFill>
                <a:schemeClr val="tx1">
                  <a:lumMod val="85000"/>
                  <a:lumOff val="15000"/>
                </a:schemeClr>
              </a:solidFill>
            </a:endParaRPr>
          </a:p>
        </p:txBody>
      </p:sp>
      <p:pic>
        <p:nvPicPr>
          <p:cNvPr id="5"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l="88963"/>
          <a:stretch/>
        </p:blipFill>
        <p:spPr bwMode="auto">
          <a:xfrm>
            <a:off x="-2138" y="0"/>
            <a:ext cx="10092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746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down)">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wipe(down)">
                                      <p:cBhvr>
                                        <p:cTn id="3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onlineflowersworld.com/wp-content/uploads/parser/navy-flowers-6.jpg"/>
          <p:cNvPicPr>
            <a:picLocks noChangeAspect="1" noChangeArrowheads="1"/>
          </p:cNvPicPr>
          <p:nvPr/>
        </p:nvPicPr>
        <p:blipFill rotWithShape="1">
          <a:blip r:embed="rId2">
            <a:extLst>
              <a:ext uri="{28A0092B-C50C-407E-A947-70E740481C1C}">
                <a14:useLocalDpi xmlns:a14="http://schemas.microsoft.com/office/drawing/2010/main" val="0"/>
              </a:ext>
            </a:extLst>
          </a:blip>
          <a:srcRect l="88963"/>
          <a:stretch/>
        </p:blipFill>
        <p:spPr bwMode="auto">
          <a:xfrm>
            <a:off x="-2138" y="0"/>
            <a:ext cx="1009264" cy="68580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Таблица 4"/>
          <p:cNvGraphicFramePr>
            <a:graphicFrameLocks noGrp="1"/>
          </p:cNvGraphicFramePr>
          <p:nvPr>
            <p:extLst>
              <p:ext uri="{D42A27DB-BD31-4B8C-83A1-F6EECF244321}">
                <p14:modId xmlns:p14="http://schemas.microsoft.com/office/powerpoint/2010/main" val="3014960966"/>
              </p:ext>
            </p:extLst>
          </p:nvPr>
        </p:nvGraphicFramePr>
        <p:xfrm>
          <a:off x="1263321" y="548680"/>
          <a:ext cx="7478400" cy="3017520"/>
        </p:xfrm>
        <a:graphic>
          <a:graphicData uri="http://schemas.openxmlformats.org/drawingml/2006/table">
            <a:tbl>
              <a:tblPr firstRow="1" firstCol="1" bandRow="1"/>
              <a:tblGrid>
                <a:gridCol w="2492800"/>
                <a:gridCol w="2492800"/>
                <a:gridCol w="2492800"/>
              </a:tblGrid>
              <a:tr h="982932">
                <a:tc>
                  <a:txBody>
                    <a:bodyPr/>
                    <a:lstStyle/>
                    <a:p>
                      <a:pPr algn="ctr" fontAlgn="base">
                        <a:spcAft>
                          <a:spcPts val="0"/>
                        </a:spcAft>
                      </a:pPr>
                      <a:r>
                        <a:rPr lang="ru-RU" sz="1800" b="1" dirty="0">
                          <a:solidFill>
                            <a:srgbClr val="000000"/>
                          </a:solidFill>
                          <a:effectLst/>
                          <a:latin typeface="Cambria" panose="02040503050406030204" pitchFamily="18" charset="0"/>
                          <a:ea typeface="+mn-ea"/>
                        </a:rPr>
                        <a:t>Традиционная</a:t>
                      </a:r>
                      <a:endParaRPr lang="ru-RU" sz="1800" b="1" dirty="0">
                        <a:effectLst/>
                        <a:latin typeface="Cambria" panose="02040503050406030204" pitchFamily="18" charset="0"/>
                        <a:ea typeface="Times New Roman"/>
                      </a:endParaRPr>
                    </a:p>
                    <a:p>
                      <a:pPr algn="ctr" fontAlgn="base">
                        <a:spcAft>
                          <a:spcPts val="0"/>
                        </a:spcAft>
                      </a:pPr>
                      <a:r>
                        <a:rPr lang="ru-RU" sz="1800" dirty="0">
                          <a:solidFill>
                            <a:srgbClr val="000000"/>
                          </a:solidFill>
                          <a:effectLst/>
                          <a:latin typeface="Cambria" panose="02040503050406030204" pitchFamily="18" charset="0"/>
                          <a:ea typeface="+mn-ea"/>
                        </a:rPr>
                        <a:t>«Знаниевая педагогика»</a:t>
                      </a:r>
                      <a:endParaRPr lang="ru-RU" sz="1800" dirty="0">
                        <a:effectLst/>
                        <a:latin typeface="Cambria" panose="02040503050406030204" pitchFamily="18" charset="0"/>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spcAft>
                          <a:spcPts val="0"/>
                        </a:spcAft>
                      </a:pPr>
                      <a:r>
                        <a:rPr lang="ru-RU" sz="1800" b="1" dirty="0">
                          <a:solidFill>
                            <a:srgbClr val="000000"/>
                          </a:solidFill>
                          <a:effectLst/>
                          <a:latin typeface="Cambria" panose="02040503050406030204" pitchFamily="18" charset="0"/>
                          <a:ea typeface="+mn-ea"/>
                        </a:rPr>
                        <a:t>Инновационная</a:t>
                      </a:r>
                      <a:endParaRPr lang="ru-RU" sz="1800" b="1" dirty="0">
                        <a:effectLst/>
                        <a:latin typeface="Cambria" panose="02040503050406030204" pitchFamily="18" charset="0"/>
                        <a:ea typeface="Times New Roman"/>
                      </a:endParaRPr>
                    </a:p>
                    <a:p>
                      <a:pPr algn="ctr" fontAlgn="base">
                        <a:spcAft>
                          <a:spcPts val="0"/>
                        </a:spcAft>
                      </a:pPr>
                      <a:r>
                        <a:rPr lang="ru-RU" sz="1800" dirty="0">
                          <a:solidFill>
                            <a:srgbClr val="000000"/>
                          </a:solidFill>
                          <a:effectLst/>
                          <a:latin typeface="Cambria" panose="02040503050406030204" pitchFamily="18" charset="0"/>
                          <a:ea typeface="+mn-ea"/>
                        </a:rPr>
                        <a:t>«Способностная педагогика»</a:t>
                      </a:r>
                      <a:endParaRPr lang="ru-RU" sz="1800" dirty="0">
                        <a:effectLst/>
                        <a:latin typeface="Cambria" panose="02040503050406030204" pitchFamily="18" charset="0"/>
                        <a:ea typeface="Times New Roman"/>
                      </a:endParaRPr>
                    </a:p>
                    <a:p>
                      <a:pPr algn="ctr" fontAlgn="base">
                        <a:spcAft>
                          <a:spcPts val="0"/>
                        </a:spcAft>
                      </a:pPr>
                      <a:r>
                        <a:rPr lang="ru-RU" sz="1800" dirty="0">
                          <a:solidFill>
                            <a:srgbClr val="000000"/>
                          </a:solidFill>
                          <a:effectLst/>
                          <a:latin typeface="Cambria" panose="02040503050406030204" pitchFamily="18" charset="0"/>
                          <a:ea typeface="+mn-ea"/>
                        </a:rPr>
                        <a:t>(педагогика способностей)</a:t>
                      </a:r>
                      <a:endParaRPr lang="ru-RU" sz="1800" dirty="0">
                        <a:effectLst/>
                        <a:latin typeface="Cambria" panose="02040503050406030204" pitchFamily="18" charset="0"/>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a:spcAft>
                          <a:spcPts val="0"/>
                        </a:spcAft>
                      </a:pPr>
                      <a:r>
                        <a:rPr lang="ru-RU" sz="1800" b="1" i="0" dirty="0">
                          <a:solidFill>
                            <a:srgbClr val="000000"/>
                          </a:solidFill>
                          <a:effectLst/>
                          <a:latin typeface="Cambria" panose="02040503050406030204" pitchFamily="18" charset="0"/>
                          <a:ea typeface="+mn-ea"/>
                        </a:rPr>
                        <a:t>Контекстное </a:t>
                      </a:r>
                      <a:r>
                        <a:rPr lang="ru-RU" sz="1800" dirty="0">
                          <a:solidFill>
                            <a:srgbClr val="000000"/>
                          </a:solidFill>
                          <a:effectLst/>
                          <a:latin typeface="Cambria" panose="02040503050406030204" pitchFamily="18" charset="0"/>
                          <a:ea typeface="+mn-ea"/>
                        </a:rPr>
                        <a:t>(знаково-контекстное) </a:t>
                      </a:r>
                      <a:r>
                        <a:rPr lang="ru-RU" sz="1800" b="1" dirty="0">
                          <a:solidFill>
                            <a:srgbClr val="000000"/>
                          </a:solidFill>
                          <a:effectLst/>
                          <a:latin typeface="Cambria" panose="02040503050406030204" pitchFamily="18" charset="0"/>
                          <a:ea typeface="+mn-ea"/>
                        </a:rPr>
                        <a:t>обучение</a:t>
                      </a:r>
                      <a:endParaRPr lang="ru-RU" sz="1800" b="1" dirty="0">
                        <a:effectLst/>
                        <a:latin typeface="Cambria" panose="02040503050406030204" pitchFamily="18" charset="0"/>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642">
                <a:tc gridSpan="3">
                  <a:txBody>
                    <a:bodyPr/>
                    <a:lstStyle/>
                    <a:p>
                      <a:pPr algn="ctr" fontAlgn="base">
                        <a:spcAft>
                          <a:spcPts val="0"/>
                        </a:spcAft>
                      </a:pPr>
                      <a:r>
                        <a:rPr lang="ru-RU" sz="1800" b="1" i="1" dirty="0">
                          <a:solidFill>
                            <a:srgbClr val="800000"/>
                          </a:solidFill>
                          <a:effectLst/>
                          <a:latin typeface="Cambria" panose="02040503050406030204" pitchFamily="18" charset="0"/>
                          <a:ea typeface="+mn-ea"/>
                        </a:rPr>
                        <a:t>Особенности целеполагания в рамках данных моделей</a:t>
                      </a:r>
                      <a:endParaRPr lang="ru-RU" sz="1800" b="1" dirty="0">
                        <a:solidFill>
                          <a:srgbClr val="800000"/>
                        </a:solidFill>
                        <a:effectLst/>
                        <a:latin typeface="Cambria" panose="02040503050406030204" pitchFamily="18" charset="0"/>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1371600">
                <a:tc>
                  <a:txBody>
                    <a:bodyPr/>
                    <a:lstStyle/>
                    <a:p>
                      <a:pPr algn="just" fontAlgn="base">
                        <a:spcAft>
                          <a:spcPts val="0"/>
                        </a:spcAft>
                      </a:pPr>
                      <a:endParaRPr lang="ru-RU" sz="1800" dirty="0">
                        <a:effectLst/>
                        <a:latin typeface="Cambria" panose="02040503050406030204" pitchFamily="18" charset="0"/>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base">
                        <a:spcAft>
                          <a:spcPts val="0"/>
                        </a:spcAft>
                      </a:pPr>
                      <a:endParaRPr lang="ru-RU" sz="1800" dirty="0">
                        <a:effectLst/>
                        <a:latin typeface="Cambria" panose="02040503050406030204" pitchFamily="18" charset="0"/>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Прямоугольник 5"/>
          <p:cNvSpPr/>
          <p:nvPr/>
        </p:nvSpPr>
        <p:spPr>
          <a:xfrm>
            <a:off x="1475656" y="2348880"/>
            <a:ext cx="2088232"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lumMod val="95000"/>
                    <a:lumOff val="5000"/>
                  </a:schemeClr>
                </a:solidFill>
                <a:latin typeface="Cambria" panose="02040503050406030204" pitchFamily="18" charset="0"/>
              </a:rPr>
              <a:t>Формирование знаний, умений, навыков</a:t>
            </a:r>
            <a:endParaRPr lang="ru-RU" dirty="0">
              <a:solidFill>
                <a:schemeClr val="tx1">
                  <a:lumMod val="95000"/>
                  <a:lumOff val="5000"/>
                </a:schemeClr>
              </a:solidFill>
              <a:latin typeface="Cambria" panose="02040503050406030204" pitchFamily="18" charset="0"/>
            </a:endParaRPr>
          </a:p>
        </p:txBody>
      </p:sp>
      <p:sp>
        <p:nvSpPr>
          <p:cNvPr id="7" name="Прямоугольник 6"/>
          <p:cNvSpPr/>
          <p:nvPr/>
        </p:nvSpPr>
        <p:spPr>
          <a:xfrm>
            <a:off x="3855864" y="2152518"/>
            <a:ext cx="2304256" cy="127648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lumMod val="95000"/>
                    <a:lumOff val="5000"/>
                  </a:schemeClr>
                </a:solidFill>
                <a:latin typeface="Cambria" panose="02040503050406030204" pitchFamily="18" charset="0"/>
              </a:rPr>
              <a:t>Развитие личности</a:t>
            </a:r>
          </a:p>
          <a:p>
            <a:pPr algn="ctr"/>
            <a:r>
              <a:rPr lang="ru-RU" dirty="0" smtClean="0">
                <a:solidFill>
                  <a:schemeClr val="tx1">
                    <a:lumMod val="95000"/>
                    <a:lumOff val="5000"/>
                  </a:schemeClr>
                </a:solidFill>
                <a:latin typeface="Cambria" panose="02040503050406030204" pitchFamily="18" charset="0"/>
              </a:rPr>
              <a:t>(развитие способностей ребенка)</a:t>
            </a:r>
            <a:endParaRPr lang="ru-RU" dirty="0">
              <a:solidFill>
                <a:schemeClr val="tx1">
                  <a:lumMod val="95000"/>
                  <a:lumOff val="5000"/>
                </a:schemeClr>
              </a:solidFill>
              <a:latin typeface="Cambria" panose="02040503050406030204" pitchFamily="18" charset="0"/>
            </a:endParaRPr>
          </a:p>
        </p:txBody>
      </p:sp>
      <p:sp>
        <p:nvSpPr>
          <p:cNvPr id="8" name="Прямоугольник 7"/>
          <p:cNvSpPr/>
          <p:nvPr/>
        </p:nvSpPr>
        <p:spPr>
          <a:xfrm>
            <a:off x="6402428" y="2470236"/>
            <a:ext cx="2232248" cy="6410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lumMod val="95000"/>
                    <a:lumOff val="5000"/>
                  </a:schemeClr>
                </a:solidFill>
                <a:latin typeface="Cambria" panose="02040503050406030204" pitchFamily="18" charset="0"/>
              </a:rPr>
              <a:t>Формирование компетенций</a:t>
            </a:r>
            <a:endParaRPr lang="ru-RU" dirty="0">
              <a:solidFill>
                <a:schemeClr val="tx1">
                  <a:lumMod val="95000"/>
                  <a:lumOff val="5000"/>
                </a:schemeClr>
              </a:solidFill>
              <a:latin typeface="Cambria" panose="02040503050406030204" pitchFamily="18" charset="0"/>
            </a:endParaRPr>
          </a:p>
        </p:txBody>
      </p:sp>
    </p:spTree>
    <p:extLst>
      <p:ext uri="{BB962C8B-B14F-4D97-AF65-F5344CB8AC3E}">
        <p14:creationId xmlns:p14="http://schemas.microsoft.com/office/powerpoint/2010/main" val="2716419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386</TotalTime>
  <Words>913</Words>
  <Application>Microsoft Office PowerPoint</Application>
  <PresentationFormat>Экран (4:3)</PresentationFormat>
  <Paragraphs>145</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Педагогическая мастерская «Технология проектирования образовательной деятельности в ДОУ» </vt:lpstr>
      <vt:lpstr>«Технология» – это сочетание двух греческих слов: «техно» – мастерство, умение, и «логос» – слово, учение, наука. </vt:lpstr>
      <vt:lpstr>Педагогическое проектирование</vt:lpstr>
      <vt:lpstr>Занятие</vt:lpstr>
      <vt:lpstr>Типы занятий в ДОУ</vt:lpstr>
      <vt:lpstr>Презентация PowerPoint</vt:lpstr>
      <vt:lpstr>Презентация PowerPoint</vt:lpstr>
      <vt:lpstr>Основные недостатки занятия в ДОУ в настоящий момент </vt:lpstr>
      <vt:lpstr>Презентация PowerPoint</vt:lpstr>
      <vt:lpstr>Презентация PowerPoint</vt:lpstr>
      <vt:lpstr>Презентация PowerPoint</vt:lpstr>
      <vt:lpstr>Занятие - образовательная деятельность</vt:lpstr>
      <vt:lpstr>Составление интеллект-карты  Интеллект-карта — это инструмент, позволяющий: эффективно структурировать и обрабатывать информацию; мыслить, используя весь свой творческий и интеллектуальный потенциал. Демонстрация одного из возможных вариантов создания интеллект-карты на примере использования карандаша .                  </vt:lpstr>
      <vt:lpstr>БАЗОВЫЕ ХАРАКТЕРИСТИКИ ЗАНЯТИЯ </vt:lpstr>
      <vt:lpstr>Презентация PowerPoint</vt:lpstr>
      <vt:lpstr>Презентация PowerPoint</vt:lpstr>
      <vt:lpstr>Используемая литература: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Женя</dc:creator>
  <cp:lastModifiedBy>николай маланчин</cp:lastModifiedBy>
  <cp:revision>20</cp:revision>
  <dcterms:created xsi:type="dcterms:W3CDTF">2018-10-24T12:08:00Z</dcterms:created>
  <dcterms:modified xsi:type="dcterms:W3CDTF">2022-04-15T14:35:11Z</dcterms:modified>
</cp:coreProperties>
</file>