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51DEABC-D766-4322-8E78-B830FAE35C72}" type="datetime4">
              <a:rPr lang="en-US" smtClean="0"/>
              <a:pPr/>
              <a:t>April 15, 2022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April 15, 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4A8E1CE-37F8-4102-8DF9-852A0A51F293}" type="datetime4">
              <a:rPr lang="en-US" smtClean="0"/>
              <a:pPr/>
              <a:t>April 15, 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April 15, 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April 15, 2022</a:t>
            </a:fld>
            <a:endParaRPr lang="en-US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9B19C71-EC74-44AF-B27E-FC7DC3C3A61D}" type="datetime4">
              <a:rPr lang="en-US" smtClean="0"/>
              <a:pPr/>
              <a:t>April 15, 2022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A5CDA29-3CBE-48EA-92AE-A996835462BA}" type="datetime4">
              <a:rPr lang="en-US" smtClean="0"/>
              <a:pPr/>
              <a:t>April 15, 2022</a:t>
            </a:fld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April 15, 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April 15, 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April 15, 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6EEA923-9BEE-48CE-9F28-5B525F399BAD}" type="datetime4">
              <a:rPr lang="en-US" smtClean="0"/>
              <a:pPr/>
              <a:t>April 15, 2022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April 15, 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556792"/>
            <a:ext cx="8604448" cy="1295400"/>
          </a:xfrm>
        </p:spPr>
        <p:txBody>
          <a:bodyPr>
            <a:normAutofit fontScale="90000"/>
          </a:bodyPr>
          <a:lstStyle/>
          <a:p>
            <a:r>
              <a:rPr lang="ru-RU" sz="4400" b="1" dirty="0">
                <a:solidFill>
                  <a:schemeClr val="tx1"/>
                </a:solidFill>
              </a:rPr>
              <a:t>Современные научные исследования в специальной педагогике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293096"/>
            <a:ext cx="8458200" cy="914400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Работу выполняла студентка </a:t>
            </a:r>
            <a:r>
              <a:rPr lang="en-US" b="1" dirty="0" smtClean="0">
                <a:solidFill>
                  <a:schemeClr val="tx1"/>
                </a:solidFill>
              </a:rPr>
              <a:t>III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курса </a:t>
            </a:r>
          </a:p>
          <a:p>
            <a:pPr algn="r">
              <a:lnSpc>
                <a:spcPct val="10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Заочной формы обучения</a:t>
            </a:r>
          </a:p>
          <a:p>
            <a:pPr algn="r">
              <a:lnSpc>
                <a:spcPct val="10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Направление-Специальное (Дефектологическое) образование, профиль- Логопедия</a:t>
            </a:r>
          </a:p>
          <a:p>
            <a:pPr algn="r">
              <a:lnSpc>
                <a:spcPct val="100000"/>
              </a:lnSpc>
            </a:pPr>
            <a:r>
              <a:rPr lang="ru-RU" b="1" dirty="0" err="1" smtClean="0">
                <a:solidFill>
                  <a:schemeClr val="tx1"/>
                </a:solidFill>
              </a:rPr>
              <a:t>Юденкова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smtClean="0">
                <a:solidFill>
                  <a:schemeClr val="tx1"/>
                </a:solidFill>
              </a:rPr>
              <a:t>Ульяна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9486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541832" y="332656"/>
            <a:ext cx="806489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МЕТАТЕОРЕТИЧЕСКИЕ МЕТОДЫ ИССЛЕДОВАНИЯ</a:t>
            </a:r>
            <a:r>
              <a:rPr lang="ru-RU" dirty="0"/>
              <a:t>, по мнению представителей современной философии науки, предназначены для обеспечения целостного понимания конкретных научных теорий, их смысла, их назначения путем оценки выполнения этими теориями своих основополагающих функций:</a:t>
            </a:r>
          </a:p>
          <a:p>
            <a:r>
              <a:rPr lang="ru-RU" b="1" dirty="0"/>
              <a:t>объяснительной</a:t>
            </a:r>
            <a:r>
              <a:rPr lang="ru-RU" dirty="0"/>
              <a:t> — выявление и оценка области эмпирической применимости теории;</a:t>
            </a:r>
          </a:p>
          <a:p>
            <a:r>
              <a:rPr lang="ru-RU" b="1" dirty="0"/>
              <a:t>прогностической</a:t>
            </a:r>
            <a:r>
              <a:rPr lang="ru-RU" dirty="0"/>
              <a:t> — определение ее общих прогностических возможностей;</a:t>
            </a:r>
          </a:p>
          <a:p>
            <a:r>
              <a:rPr lang="ru-RU" b="1" dirty="0"/>
              <a:t>доказательной </a:t>
            </a:r>
            <a:r>
              <a:rPr lang="ru-RU" dirty="0"/>
              <a:t>— оценка собственно теории и отдельных ее утверждений с проверкой на логическую непротиворечивость и доказуемость;</a:t>
            </a:r>
          </a:p>
          <a:p>
            <a:r>
              <a:rPr lang="ru-RU" b="1" dirty="0"/>
              <a:t>систематизирующей</a:t>
            </a:r>
            <a:r>
              <a:rPr lang="ru-RU" dirty="0"/>
              <a:t> — уяснение полноты охвата истинных утверждений в конкретной предметной области;</a:t>
            </a:r>
          </a:p>
          <a:p>
            <a:r>
              <a:rPr lang="ru-RU" dirty="0"/>
              <a:t>мировоззренческой — определение вклада данной теории в научную картину мира, в теорию познания, в методологию и аксиологию;</a:t>
            </a:r>
          </a:p>
          <a:p>
            <a:r>
              <a:rPr lang="ru-RU" b="1" dirty="0"/>
              <a:t>общекультурной</a:t>
            </a:r>
            <a:r>
              <a:rPr lang="ru-RU" dirty="0"/>
              <a:t> — оценка степени реального и возможного влияния данной теории на различные области культуры, ее «культурный резонанс»;</a:t>
            </a:r>
          </a:p>
          <a:p>
            <a:r>
              <a:rPr lang="ru-RU" b="1" dirty="0"/>
              <a:t>практической</a:t>
            </a:r>
            <a:r>
              <a:rPr lang="ru-RU" dirty="0"/>
              <a:t> — выявление сфер практического приложения и величины ее практического резонанса.</a:t>
            </a:r>
          </a:p>
        </p:txBody>
      </p:sp>
    </p:spTree>
    <p:extLst>
      <p:ext uri="{BB962C8B-B14F-4D97-AF65-F5344CB8AC3E}">
        <p14:creationId xmlns="" xmlns:p14="http://schemas.microsoft.com/office/powerpoint/2010/main" val="307627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00042"/>
            <a:ext cx="83107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МЕТОДЫ ПЕДАГОГИЧЕСКИХ ИССЛЕДОВАНИЙ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357298"/>
            <a:ext cx="8029556" cy="4467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/>
              <a:t>Методы научного исследования в специальной педагогике — это пути и способы познания педагогической действительности в сфере специального образования. Специальная педагогика, безусловно, широко применяет методы исследования, используемые педагогикой, а также общенаучные методы, при необходимости привлекает и методы исследования некоторых частных наук (например, психологии, социологии).</a:t>
            </a:r>
          </a:p>
        </p:txBody>
      </p:sp>
    </p:spTree>
    <p:extLst>
      <p:ext uri="{BB962C8B-B14F-4D97-AF65-F5344CB8AC3E}">
        <p14:creationId xmlns="" xmlns:p14="http://schemas.microsoft.com/office/powerpoint/2010/main" val="322015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302359"/>
            <a:ext cx="831875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/>
              <a:t>Методы эмпирического психолого-педагогического исследования. К ним относятся</a:t>
            </a:r>
            <a:r>
              <a:rPr lang="ru-RU" sz="2800" dirty="0" smtClean="0"/>
              <a:t>:</a:t>
            </a:r>
          </a:p>
          <a:p>
            <a:pPr>
              <a:lnSpc>
                <a:spcPct val="150000"/>
              </a:lnSpc>
            </a:pPr>
            <a:endParaRPr lang="ru-RU" sz="2800" dirty="0"/>
          </a:p>
          <a:p>
            <a:pPr>
              <a:lnSpc>
                <a:spcPct val="150000"/>
              </a:lnSpc>
            </a:pPr>
            <a:r>
              <a:rPr lang="ru-RU" sz="2800" dirty="0"/>
              <a:t>- </a:t>
            </a:r>
            <a:r>
              <a:rPr lang="ru-RU" sz="2800" b="1" dirty="0" err="1"/>
              <a:t>операциональные</a:t>
            </a:r>
            <a:r>
              <a:rPr lang="ru-RU" sz="2800" b="1" dirty="0"/>
              <a:t> методы</a:t>
            </a:r>
            <a:r>
              <a:rPr lang="ru-RU" sz="2800" dirty="0"/>
              <a:t> — изучение литературы и других источников, обобщение педагогического опыта, наблюдение, сравнение, анкетирование, опрос (интервью), измерение (тестирование), изучение продуктов деятельности исследуемого объекта, оценивание, рейтинг (экспертные оценки), педагогический консилиум;</a:t>
            </a:r>
          </a:p>
        </p:txBody>
      </p:sp>
    </p:spTree>
    <p:extLst>
      <p:ext uri="{BB962C8B-B14F-4D97-AF65-F5344CB8AC3E}">
        <p14:creationId xmlns="" xmlns:p14="http://schemas.microsoft.com/office/powerpoint/2010/main" val="202071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88640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Метод наблюдения.</a:t>
            </a:r>
            <a:r>
              <a:rPr lang="ru-RU" dirty="0"/>
              <a:t> </a:t>
            </a:r>
          </a:p>
          <a:p>
            <a:r>
              <a:rPr lang="ru-RU" dirty="0"/>
              <a:t>Данный метод характеризуется непосредственным, в большинстве случаев - целеустремленным и систематическим, зрительным восприятием явлений и процессов в их цельности и динамике. Наблюдения могут быть стандартизированными (по определенной форме, плану) и не стандартизированными, выборочными и сплошными, включенными (совместная деятельность) и не включенными, прямыми и косвенными - инкогнито ("исподтишка").</a:t>
            </a:r>
          </a:p>
        </p:txBody>
      </p:sp>
      <p:pic>
        <p:nvPicPr>
          <p:cNvPr id="1026" name="Picture 2" descr="https://avatars.mds.yandex.net/get-zen_doc/1336031/pub_5bd5c225ad476400aa79ffea_5bd5c50a50707d00aa8aa82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20" y="2488948"/>
            <a:ext cx="6480720" cy="4320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2676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88640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Метод беседы и интервью.</a:t>
            </a:r>
            <a:r>
              <a:rPr lang="ru-RU" dirty="0"/>
              <a:t> </a:t>
            </a:r>
          </a:p>
          <a:p>
            <a:r>
              <a:rPr lang="ru-RU" dirty="0"/>
              <a:t>Это вопросно-ответные методы устного опроса, сбора психолого-педагогических и социокультурных данных, при которых источником информации выступает вербальное сообщение людей.</a:t>
            </a:r>
          </a:p>
        </p:txBody>
      </p:sp>
      <p:pic>
        <p:nvPicPr>
          <p:cNvPr id="2050" name="Picture 2" descr="https://careofsoul.ru/wp-content/uploads/2019/04/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60977"/>
            <a:ext cx="6912768" cy="4833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4261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32656"/>
            <a:ext cx="86672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Метод анкетирования.</a:t>
            </a:r>
            <a:endParaRPr lang="ru-RU" dirty="0"/>
          </a:p>
          <a:p>
            <a:r>
              <a:rPr lang="ru-RU" dirty="0"/>
              <a:t> Один из методов письменного опроса, который служит получению информации о типичности тех или иных явлений. На результативность анкетирования влияют: подбор вопросов, наиболее точно характеризующих изучаемое явление, дающих валидную (правдивую) информацию</a:t>
            </a:r>
          </a:p>
        </p:txBody>
      </p:sp>
      <p:pic>
        <p:nvPicPr>
          <p:cNvPr id="3074" name="Picture 2" descr="https://pbs.twimg.com/media/DYO4j9lWsAE7jx3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412" y="1789114"/>
            <a:ext cx="6703464" cy="446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8595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60648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Метод педагогического эксперимента</a:t>
            </a:r>
            <a:r>
              <a:rPr lang="ru-RU" dirty="0"/>
              <a:t> (от лат. </a:t>
            </a:r>
            <a:r>
              <a:rPr lang="ru-RU" dirty="0" err="1"/>
              <a:t>experimentum</a:t>
            </a:r>
            <a:r>
              <a:rPr lang="ru-RU" dirty="0"/>
              <a:t> - проба, опыт). Эксперимент - это активная форма познания объективной действительности в науке, когда явления изучаются при помощи целесообразно выбранных (естественный) или искусственно созданных (лабораторный) контролируемых условий с целью установления закономерных связей между ними.</a:t>
            </a:r>
          </a:p>
        </p:txBody>
      </p:sp>
      <p:pic>
        <p:nvPicPr>
          <p:cNvPr id="4098" name="Picture 2" descr="https://letidor.ru/thumb/1200x628/smart/filters:quality(75)/imgs/2020/07/15/16/4003022/4121a7526db8a72664c2ed2789e4f1b7b10913d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066" y="1946670"/>
            <a:ext cx="8473868" cy="44346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1575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60648"/>
            <a:ext cx="8280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Педагогический эксперимент включает несколько этапов:</a:t>
            </a:r>
          </a:p>
          <a:p>
            <a:pPr>
              <a:lnSpc>
                <a:spcPct val="150000"/>
              </a:lnSpc>
            </a:pPr>
            <a:r>
              <a:rPr lang="ru-RU" dirty="0"/>
              <a:t>– постановка проблемы, определение цели, объекта и предмета исследования, его гипотез и задач;</a:t>
            </a:r>
          </a:p>
          <a:p>
            <a:pPr>
              <a:lnSpc>
                <a:spcPct val="150000"/>
              </a:lnSpc>
            </a:pPr>
            <a:r>
              <a:rPr lang="ru-RU" dirty="0"/>
              <a:t>– разработка методики исследования, методов обработки результатов;</a:t>
            </a:r>
          </a:p>
          <a:p>
            <a:pPr>
              <a:lnSpc>
                <a:spcPct val="150000"/>
              </a:lnSpc>
            </a:pPr>
            <a:r>
              <a:rPr lang="ru-RU" dirty="0"/>
              <a:t>– проведение констатирующего эксперимента с помощью выбранных экспериментальных заданий;</a:t>
            </a:r>
          </a:p>
          <a:p>
            <a:pPr>
              <a:lnSpc>
                <a:spcPct val="150000"/>
              </a:lnSpc>
            </a:pPr>
            <a:r>
              <a:rPr lang="ru-RU" dirty="0"/>
              <a:t>– количественная обработка и качественный анализ данных констатирующего эксперимента;</a:t>
            </a:r>
          </a:p>
          <a:p>
            <a:pPr>
              <a:lnSpc>
                <a:spcPct val="150000"/>
              </a:lnSpc>
            </a:pPr>
            <a:r>
              <a:rPr lang="ru-RU" dirty="0"/>
              <a:t>– формирующий (обучающий) эксперимент по специальной методике, сконструированной с учетом результатов констатирующего эксперимента;</a:t>
            </a:r>
          </a:p>
          <a:p>
            <a:pPr>
              <a:lnSpc>
                <a:spcPct val="150000"/>
              </a:lnSpc>
            </a:pPr>
            <a:r>
              <a:rPr lang="ru-RU" dirty="0"/>
              <a:t>– проверка эффективности экспериментального обучения в контрольном эксперименте;</a:t>
            </a:r>
          </a:p>
          <a:p>
            <a:pPr>
              <a:lnSpc>
                <a:spcPct val="150000"/>
              </a:lnSpc>
            </a:pPr>
            <a:r>
              <a:rPr lang="ru-RU" dirty="0"/>
              <a:t>– трансляция результатов исследования и внедрение разработанных инновационных технологий в практику.</a:t>
            </a:r>
          </a:p>
        </p:txBody>
      </p:sp>
    </p:spTree>
    <p:extLst>
      <p:ext uri="{BB962C8B-B14F-4D97-AF65-F5344CB8AC3E}">
        <p14:creationId xmlns="" xmlns:p14="http://schemas.microsoft.com/office/powerpoint/2010/main" val="230181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32656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МЕТОДЫ ТЕОРЕТИЧЕСКОГО ПОЗНАНИЯ</a:t>
            </a:r>
          </a:p>
          <a:p>
            <a:r>
              <a:rPr lang="ru-RU" dirty="0"/>
              <a:t>Существуют две группы методов теоретического познания, применение которых может оказаться успешным в специальной педагогике.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979712" y="1255986"/>
            <a:ext cx="747798" cy="5168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70038794"/>
              </p:ext>
            </p:extLst>
          </p:nvPr>
        </p:nvGraphicFramePr>
        <p:xfrm>
          <a:off x="611560" y="1802544"/>
          <a:ext cx="8064896" cy="364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2102"/>
                <a:gridCol w="3522794"/>
              </a:tblGrid>
              <a:tr h="3642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Способы мыслительной деятельности, направленные на теоретическую реконструкцию (моделирование, репрезентация) эмпирического уровня научного знания. К ним относятся: идеализация, моделирование, объяснение, понимание, подтверждение, опровержение, интерпретация, восхождение от абстрактного к конкретному и др.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Средства и способы совершенствования самого теоретического знания: формализация, рефлексия, конструктивно-генетический метод и др.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Стрелка вниз 10"/>
          <p:cNvSpPr/>
          <p:nvPr/>
        </p:nvSpPr>
        <p:spPr>
          <a:xfrm>
            <a:off x="5652120" y="1255986"/>
            <a:ext cx="720080" cy="5168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600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90</TotalTime>
  <Words>630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Современные научные исследования в специальной педагогике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научные исследования в специальной педагогике</dc:title>
  <dc:creator>don-j</dc:creator>
  <cp:lastModifiedBy>группа3</cp:lastModifiedBy>
  <cp:revision>8</cp:revision>
  <dcterms:created xsi:type="dcterms:W3CDTF">2020-12-09T12:44:03Z</dcterms:created>
  <dcterms:modified xsi:type="dcterms:W3CDTF">2022-04-15T04:31:33Z</dcterms:modified>
</cp:coreProperties>
</file>