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2"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029F2BB-3AA8-4BB6-BCCA-FE9A5D24FF96}" v="233" dt="2022-04-15T10:10:25.933"/>
    <p1510:client id="{83C90E40-6319-4585-A599-7DC17E9447B0}" v="467" dt="2022-04-15T09:07:50.577"/>
    <p1510:client id="{889BD2DB-A231-4369-AD6C-3B1645B67A0C}" v="365" dt="2022-04-15T08:28:45.254"/>
    <p1510:client id="{88D3CA31-0F63-45B6-8F51-1F6D6546736A}" v="5" dt="2022-04-15T10:36:46.530"/>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2" autoAdjust="0"/>
    <p:restoredTop sz="94660"/>
  </p:normalViewPr>
  <p:slideViewPr>
    <p:cSldViewPr snapToGrid="0">
      <p:cViewPr varScale="1">
        <p:scale>
          <a:sx n="89" d="100"/>
          <a:sy n="89" d="100"/>
        </p:scale>
        <p:origin x="84"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US" dirty="0"/>
              <a:t>Click to edit Master title style</a:t>
            </a:r>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DDA51639-B2D6-4652-B8C3-1B4C224A7BAF}" type="datetimeFigureOut">
              <a:rPr lang="en-US" dirty="0"/>
              <a:t>4/15/2022</a:t>
            </a:fld>
            <a:endParaRPr lang="en-US" dirty="0"/>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266285783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D11A6AA8-A04B-4104-9AE2-BD48D340E27F}" type="datetimeFigureOut">
              <a:rPr lang="en-US" dirty="0"/>
              <a:t>4/15/2022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95284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4E0BF79-FAC6-4A96-8DE1-F7B82E2E1652}" type="datetimeFigureOut">
              <a:rPr lang="en-US" dirty="0"/>
              <a:t>4/15/2022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234826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82FF5DD9-2C52-442D-92E2-8072C0C3D7CD}" type="datetimeFigureOut">
              <a:rPr lang="en-US" dirty="0"/>
              <a:t>4/15/2022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1645315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US" dirty="0"/>
              <a:t>Click to edit Master title style</a:t>
            </a:r>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C44961B7-6B89-48AB-966F-622E2788EECC}" type="datetimeFigureOut">
              <a:rPr lang="en-US" dirty="0"/>
              <a:t>4/15/2022</a:t>
            </a:fld>
            <a:endParaRPr lang="en-US" dirty="0"/>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1060"/>
            <a:ext cx="2112264" cy="228600"/>
          </a:xfrm>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7543805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DBD3D6FB-79CC-4683-A046-BBE785BA1BED}" type="datetimeFigureOut">
              <a:rPr lang="en-US" dirty="0"/>
              <a:t>4/15/2022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299841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9512B3E8-48F1-4B23-8498-D8A04A81EC9C}" type="datetimeFigureOut">
              <a:rPr lang="en-US" dirty="0"/>
              <a:t>4/15/2022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3131547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10B90D90-AA62-404D-A741-635B4370F9CB}" type="datetimeFigureOut">
              <a:rPr lang="en-US" dirty="0"/>
              <a:t>4/15/2022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4814814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002E4-6836-46D1-9DBB-3C27C0DD3A89}" type="datetimeFigureOut">
              <a:rPr lang="en-US" dirty="0"/>
              <a:t>4/15/2022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556923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US" dirty="0"/>
              <a:t>Click to edit Master title style</a:t>
            </a:r>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Date Placeholder 7"/>
          <p:cNvSpPr>
            <a:spLocks noGrp="1"/>
          </p:cNvSpPr>
          <p:nvPr>
            <p:ph type="dt" sz="half" idx="10"/>
          </p:nvPr>
        </p:nvSpPr>
        <p:spPr/>
        <p:txBody>
          <a:bodyPr/>
          <a:lstStyle/>
          <a:p>
            <a:fld id="{1CF131DD-A141-4471-BCF9-C6073EDD7E20}" type="datetimeFigureOut">
              <a:rPr lang="en-US" dirty="0"/>
              <a:t>4/15/2022</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FAB73BC-B049-4115-A692-8D63A059BFB8}" type="slidenum">
              <a:rPr lang="en-US" dirty="0"/>
              <a:pPr/>
              <a:t>‹#›</a:t>
            </a:fld>
            <a:endParaRPr lang="en-US" dirty="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51204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US" dirty="0"/>
              <a:t>Click to edit Master title style</a:t>
            </a:r>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AB334A90-EB03-42F3-8859-2C2B2724C058}" type="datetimeFigureOut">
              <a:rPr lang="en-US" dirty="0"/>
              <a:t>4/15/2022</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FAB73BC-B049-4115-A692-8D63A059BFB8}" type="slidenum">
              <a:rPr lang="en-US" dirty="0"/>
              <a:pPr/>
              <a:t>‹#›</a:t>
            </a:fld>
            <a:endParaRPr lang="en-US" dirty="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28180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CBC48EC7-AF6A-48D3-8284-14BACBEBDD84}" type="datetimeFigureOut">
              <a:rPr lang="en-US" dirty="0"/>
              <a:t>4/15/2022</a:t>
            </a:fld>
            <a:endParaRPr lang="en-US" dirty="0"/>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2524968949"/>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293128"/>
            <a:ext cx="9144000" cy="426572"/>
          </a:xfrm>
        </p:spPr>
        <p:txBody>
          <a:bodyPr/>
          <a:lstStyle/>
          <a:p>
            <a:r>
              <a:rPr lang="ru-RU" sz="2800" dirty="0">
                <a:cs typeface="Calibri Light"/>
              </a:rPr>
              <a:t>Муниципальное бюджетное дошкольное образовательное учреждение №22 </a:t>
            </a:r>
            <a:r>
              <a:rPr lang="ru-RU" sz="2800" dirty="0" err="1">
                <a:cs typeface="Calibri Light"/>
              </a:rPr>
              <a:t>г.Шахты</a:t>
            </a:r>
            <a:endParaRPr lang="ru-RU" dirty="0" err="1"/>
          </a:p>
        </p:txBody>
      </p:sp>
      <p:sp>
        <p:nvSpPr>
          <p:cNvPr id="3" name="Подзаголовок 2"/>
          <p:cNvSpPr>
            <a:spLocks noGrp="1"/>
          </p:cNvSpPr>
          <p:nvPr>
            <p:ph type="subTitle" idx="1"/>
          </p:nvPr>
        </p:nvSpPr>
        <p:spPr>
          <a:xfrm>
            <a:off x="1243854" y="1719451"/>
            <a:ext cx="10029264" cy="1924702"/>
          </a:xfrm>
        </p:spPr>
        <p:txBody>
          <a:bodyPr vert="horz" lIns="91440" tIns="45720" rIns="91440" bIns="45720" rtlCol="0" anchor="t">
            <a:noAutofit/>
          </a:bodyPr>
          <a:lstStyle/>
          <a:p>
            <a:r>
              <a:rPr lang="ru-RU" sz="4000" i="1" dirty="0">
                <a:solidFill>
                  <a:schemeClr val="accent1"/>
                </a:solidFill>
                <a:ea typeface="+mn-lt"/>
                <a:cs typeface="+mn-lt"/>
              </a:rPr>
              <a:t>Шпаргалка для воспитателя: </a:t>
            </a:r>
          </a:p>
          <a:p>
            <a:r>
              <a:rPr lang="ru-RU" sz="4000" b="1" dirty="0">
                <a:solidFill>
                  <a:srgbClr val="002060"/>
                </a:solidFill>
                <a:ea typeface="+mn-lt"/>
                <a:cs typeface="+mn-lt"/>
              </a:rPr>
              <a:t>«Как подготовить и провести основную форму обучения в детском саду, создать технологическую карту?»</a:t>
            </a:r>
          </a:p>
          <a:p>
            <a:endParaRPr lang="ru-RU" sz="4000" dirty="0">
              <a:solidFill>
                <a:schemeClr val="accent1"/>
              </a:solidFill>
              <a:cs typeface="Calibri"/>
            </a:endParaRPr>
          </a:p>
          <a:p>
            <a:endParaRPr lang="ru-RU" sz="4000" dirty="0">
              <a:solidFill>
                <a:schemeClr val="accent1"/>
              </a:solidFill>
              <a:cs typeface="Calibri"/>
            </a:endParaRPr>
          </a:p>
          <a:p>
            <a:pPr algn="r"/>
            <a:r>
              <a:rPr lang="ru-RU" sz="3200" dirty="0">
                <a:solidFill>
                  <a:srgbClr val="000000"/>
                </a:solidFill>
                <a:cs typeface="Calibri"/>
              </a:rPr>
              <a:t>Воспитатель: Крупина Е.Ю.</a:t>
            </a:r>
          </a:p>
        </p:txBody>
      </p:sp>
    </p:spTree>
    <p:extLst>
      <p:ext uri="{BB962C8B-B14F-4D97-AF65-F5344CB8AC3E}">
        <p14:creationId xmlns:p14="http://schemas.microsoft.com/office/powerpoint/2010/main" val="1351651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3F5DD3B-BE3C-9028-C93C-348638340FBB}"/>
              </a:ext>
            </a:extLst>
          </p:cNvPr>
          <p:cNvSpPr>
            <a:spLocks noGrp="1"/>
          </p:cNvSpPr>
          <p:nvPr>
            <p:ph type="title"/>
          </p:nvPr>
        </p:nvSpPr>
        <p:spPr>
          <a:xfrm>
            <a:off x="3362764" y="881210"/>
            <a:ext cx="7899777" cy="351624"/>
          </a:xfrm>
        </p:spPr>
        <p:txBody>
          <a:bodyPr>
            <a:normAutofit fontScale="90000"/>
          </a:bodyPr>
          <a:lstStyle/>
          <a:p>
            <a:pPr algn="ctr"/>
            <a:r>
              <a:rPr lang="ru-RU" sz="4000">
                <a:solidFill>
                  <a:srgbClr val="0070C0"/>
                </a:solidFill>
                <a:ea typeface="+mj-lt"/>
                <a:cs typeface="+mj-lt"/>
              </a:rPr>
              <a:t>Разработка технологической карты</a:t>
            </a:r>
            <a:endParaRPr lang="ru-RU" sz="4000">
              <a:solidFill>
                <a:srgbClr val="0070C0"/>
              </a:solidFill>
            </a:endParaRPr>
          </a:p>
        </p:txBody>
      </p:sp>
      <p:sp>
        <p:nvSpPr>
          <p:cNvPr id="3" name="Объект 2">
            <a:extLst>
              <a:ext uri="{FF2B5EF4-FFF2-40B4-BE49-F238E27FC236}">
                <a16:creationId xmlns:a16="http://schemas.microsoft.com/office/drawing/2014/main" id="{CE4959DF-CA6A-5F40-633B-4CBCA5ED42FC}"/>
              </a:ext>
            </a:extLst>
          </p:cNvPr>
          <p:cNvSpPr>
            <a:spLocks noGrp="1"/>
          </p:cNvSpPr>
          <p:nvPr>
            <p:ph idx="1"/>
          </p:nvPr>
        </p:nvSpPr>
        <p:spPr>
          <a:xfrm>
            <a:off x="3542057" y="1483841"/>
            <a:ext cx="7984690" cy="4644569"/>
          </a:xfrm>
        </p:spPr>
        <p:txBody>
          <a:bodyPr vert="horz" lIns="91440" tIns="45720" rIns="91440" bIns="45720" rtlCol="0" anchor="t">
            <a:normAutofit/>
          </a:bodyPr>
          <a:lstStyle/>
          <a:p>
            <a:pPr marL="0" indent="0">
              <a:buNone/>
            </a:pPr>
            <a:r>
              <a:rPr lang="ru-RU" dirty="0">
                <a:ea typeface="+mn-lt"/>
                <a:cs typeface="+mn-lt"/>
              </a:rPr>
              <a:t>Технологическая карта должна предусматривать все элементы образовательной деятельности и подготовки к ней.</a:t>
            </a:r>
            <a:endParaRPr lang="ru-RU" dirty="0"/>
          </a:p>
          <a:p>
            <a:pPr algn="ctr">
              <a:buNone/>
            </a:pPr>
            <a:r>
              <a:rPr lang="ru-RU" b="1" dirty="0">
                <a:ea typeface="+mn-lt"/>
                <a:cs typeface="+mn-lt"/>
              </a:rPr>
              <a:t>Алгоритм составления технологической карты:</a:t>
            </a:r>
            <a:endParaRPr lang="ru-RU" b="1" dirty="0"/>
          </a:p>
          <a:p>
            <a:pPr>
              <a:buNone/>
            </a:pPr>
            <a:r>
              <a:rPr lang="ru-RU" dirty="0">
                <a:solidFill>
                  <a:srgbClr val="002060"/>
                </a:solidFill>
                <a:ea typeface="+mn-lt"/>
                <a:cs typeface="+mn-lt"/>
              </a:rPr>
              <a:t>∙ Определение темы</a:t>
            </a:r>
            <a:endParaRPr lang="ru-RU">
              <a:solidFill>
                <a:srgbClr val="002060"/>
              </a:solidFill>
            </a:endParaRPr>
          </a:p>
          <a:p>
            <a:pPr>
              <a:buNone/>
            </a:pPr>
            <a:r>
              <a:rPr lang="ru-RU" dirty="0">
                <a:solidFill>
                  <a:srgbClr val="002060"/>
                </a:solidFill>
                <a:ea typeface="+mn-lt"/>
                <a:cs typeface="+mn-lt"/>
              </a:rPr>
              <a:t>∙ Постановка цели</a:t>
            </a:r>
            <a:endParaRPr lang="ru-RU">
              <a:solidFill>
                <a:srgbClr val="002060"/>
              </a:solidFill>
            </a:endParaRPr>
          </a:p>
          <a:p>
            <a:pPr>
              <a:buNone/>
            </a:pPr>
            <a:r>
              <a:rPr lang="ru-RU" dirty="0">
                <a:solidFill>
                  <a:srgbClr val="002060"/>
                </a:solidFill>
                <a:ea typeface="+mn-lt"/>
                <a:cs typeface="+mn-lt"/>
              </a:rPr>
              <a:t>∙ Формулирование задач</a:t>
            </a:r>
            <a:endParaRPr lang="ru-RU">
              <a:solidFill>
                <a:srgbClr val="002060"/>
              </a:solidFill>
            </a:endParaRPr>
          </a:p>
          <a:p>
            <a:pPr>
              <a:buNone/>
            </a:pPr>
            <a:r>
              <a:rPr lang="ru-RU" dirty="0">
                <a:solidFill>
                  <a:srgbClr val="002060"/>
                </a:solidFill>
                <a:ea typeface="+mn-lt"/>
                <a:cs typeface="+mn-lt"/>
              </a:rPr>
              <a:t>∙ Определение этапов ООД, их целей и промежуточных результатов</a:t>
            </a:r>
            <a:endParaRPr lang="ru-RU">
              <a:solidFill>
                <a:srgbClr val="002060"/>
              </a:solidFill>
            </a:endParaRPr>
          </a:p>
          <a:p>
            <a:pPr>
              <a:buNone/>
            </a:pPr>
            <a:r>
              <a:rPr lang="ru-RU" dirty="0">
                <a:solidFill>
                  <a:srgbClr val="002060"/>
                </a:solidFill>
                <a:ea typeface="+mn-lt"/>
                <a:cs typeface="+mn-lt"/>
              </a:rPr>
              <a:t>∙ Примерный хронометраж этапов</a:t>
            </a:r>
            <a:endParaRPr lang="ru-RU">
              <a:solidFill>
                <a:srgbClr val="002060"/>
              </a:solidFill>
            </a:endParaRPr>
          </a:p>
          <a:p>
            <a:pPr>
              <a:buNone/>
            </a:pPr>
            <a:r>
              <a:rPr lang="ru-RU" dirty="0">
                <a:solidFill>
                  <a:srgbClr val="002060"/>
                </a:solidFill>
                <a:ea typeface="+mn-lt"/>
                <a:cs typeface="+mn-lt"/>
              </a:rPr>
              <a:t>∙ Наполнение содержанием, подбор материала</a:t>
            </a:r>
            <a:endParaRPr lang="ru-RU">
              <a:solidFill>
                <a:srgbClr val="002060"/>
              </a:solidFill>
            </a:endParaRPr>
          </a:p>
          <a:p>
            <a:pPr>
              <a:buNone/>
            </a:pPr>
            <a:r>
              <a:rPr lang="ru-RU" dirty="0">
                <a:solidFill>
                  <a:srgbClr val="002060"/>
                </a:solidFill>
                <a:ea typeface="+mn-lt"/>
                <a:cs typeface="+mn-lt"/>
              </a:rPr>
              <a:t>∙ Выбор методов и приемов</a:t>
            </a:r>
            <a:endParaRPr lang="ru-RU">
              <a:solidFill>
                <a:srgbClr val="002060"/>
              </a:solidFill>
            </a:endParaRPr>
          </a:p>
          <a:p>
            <a:pPr marL="0" indent="0">
              <a:buNone/>
            </a:pPr>
            <a:endParaRPr lang="ru-RU" dirty="0">
              <a:solidFill>
                <a:srgbClr val="000000"/>
              </a:solidFill>
            </a:endParaRPr>
          </a:p>
          <a:p>
            <a:pPr>
              <a:buClr>
                <a:srgbClr val="262626"/>
              </a:buClr>
            </a:pPr>
            <a:endParaRPr lang="ru-RU" dirty="0">
              <a:solidFill>
                <a:schemeClr val="tx1">
                  <a:lumMod val="75000"/>
                  <a:lumOff val="25000"/>
                </a:schemeClr>
              </a:solidFill>
            </a:endParaRPr>
          </a:p>
        </p:txBody>
      </p:sp>
    </p:spTree>
    <p:extLst>
      <p:ext uri="{BB962C8B-B14F-4D97-AF65-F5344CB8AC3E}">
        <p14:creationId xmlns:p14="http://schemas.microsoft.com/office/powerpoint/2010/main" val="497174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Рисунок 4">
            <a:extLst>
              <a:ext uri="{FF2B5EF4-FFF2-40B4-BE49-F238E27FC236}">
                <a16:creationId xmlns:a16="http://schemas.microsoft.com/office/drawing/2014/main" id="{9954593D-C306-EACE-2CD9-1E5BC4796862}"/>
              </a:ext>
            </a:extLst>
          </p:cNvPr>
          <p:cNvPicPr>
            <a:picLocks noChangeAspect="1"/>
          </p:cNvPicPr>
          <p:nvPr/>
        </p:nvPicPr>
        <p:blipFill>
          <a:blip r:embed="rId2"/>
          <a:stretch>
            <a:fillRect/>
          </a:stretch>
        </p:blipFill>
        <p:spPr>
          <a:xfrm>
            <a:off x="4028762" y="-60692"/>
            <a:ext cx="8179954" cy="6919376"/>
          </a:xfrm>
          <a:prstGeom prst="rect">
            <a:avLst/>
          </a:prstGeom>
        </p:spPr>
      </p:pic>
      <p:sp>
        <p:nvSpPr>
          <p:cNvPr id="2" name="Заголовок 1">
            <a:extLst>
              <a:ext uri="{FF2B5EF4-FFF2-40B4-BE49-F238E27FC236}">
                <a16:creationId xmlns:a16="http://schemas.microsoft.com/office/drawing/2014/main" id="{BFB8658B-6BFA-9BC0-41E8-DAAF67A5527A}"/>
              </a:ext>
            </a:extLst>
          </p:cNvPr>
          <p:cNvSpPr>
            <a:spLocks noGrp="1"/>
          </p:cNvSpPr>
          <p:nvPr>
            <p:ph type="title"/>
          </p:nvPr>
        </p:nvSpPr>
        <p:spPr>
          <a:xfrm>
            <a:off x="38317" y="307288"/>
            <a:ext cx="4143400" cy="5899884"/>
          </a:xfrm>
        </p:spPr>
        <p:txBody>
          <a:bodyPr vert="horz" lIns="91440" tIns="45720" rIns="91440" bIns="45720" rtlCol="0" anchor="ctr">
            <a:noAutofit/>
          </a:bodyPr>
          <a:lstStyle/>
          <a:p>
            <a:r>
              <a:rPr lang="ru-RU" sz="2000">
                <a:ea typeface="+mj-lt"/>
                <a:cs typeface="+mj-lt"/>
              </a:rPr>
              <a:t>В федеральном </a:t>
            </a:r>
            <a:r>
              <a:rPr lang="ru-RU" sz="2000" dirty="0">
                <a:ea typeface="+mj-lt"/>
                <a:cs typeface="+mj-lt"/>
              </a:rPr>
              <a:t>государственном </a:t>
            </a:r>
            <a:r>
              <a:rPr lang="ru-RU" sz="2000">
                <a:ea typeface="+mj-lt"/>
                <a:cs typeface="+mj-lt"/>
              </a:rPr>
              <a:t>образовательном стандарте</a:t>
            </a:r>
            <a:endParaRPr lang="ru-RU" sz="2000"/>
          </a:p>
          <a:p>
            <a:r>
              <a:rPr lang="ru-RU" sz="2000" dirty="0">
                <a:ea typeface="+mj-lt"/>
                <a:cs typeface="+mj-lt"/>
              </a:rPr>
              <a:t>дошкольного образования представлено </a:t>
            </a:r>
            <a:br>
              <a:rPr lang="ru-RU" sz="2000" dirty="0">
                <a:ea typeface="+mj-lt"/>
                <a:cs typeface="+mj-lt"/>
              </a:rPr>
            </a:br>
            <a:r>
              <a:rPr lang="ru-RU" sz="2000" dirty="0">
                <a:ea typeface="+mj-lt"/>
                <a:cs typeface="+mj-lt"/>
              </a:rPr>
              <a:t>5 направлений развития</a:t>
            </a:r>
            <a:endParaRPr lang="ru-RU" sz="2000" dirty="0"/>
          </a:p>
          <a:p>
            <a:r>
              <a:rPr lang="ru-RU" sz="2000">
                <a:ea typeface="+mj-lt"/>
                <a:cs typeface="+mj-lt"/>
              </a:rPr>
              <a:t>воспитанников </a:t>
            </a:r>
            <a:br>
              <a:rPr lang="ru-RU" sz="2000">
                <a:ea typeface="+mj-lt"/>
                <a:cs typeface="+mj-lt"/>
              </a:rPr>
            </a:br>
            <a:r>
              <a:rPr lang="ru-RU" sz="2000">
                <a:ea typeface="+mj-lt"/>
                <a:cs typeface="+mj-lt"/>
              </a:rPr>
              <a:t>(или образовательных областей).</a:t>
            </a:r>
            <a:endParaRPr lang="ru-RU" sz="2000"/>
          </a:p>
          <a:p>
            <a:endParaRPr lang="ru-RU" sz="2000">
              <a:solidFill>
                <a:srgbClr val="FFFFFF"/>
              </a:solidFill>
            </a:endParaRPr>
          </a:p>
        </p:txBody>
      </p:sp>
      <p:sp>
        <p:nvSpPr>
          <p:cNvPr id="8" name="Content Placeholder 7">
            <a:extLst>
              <a:ext uri="{FF2B5EF4-FFF2-40B4-BE49-F238E27FC236}">
                <a16:creationId xmlns:a16="http://schemas.microsoft.com/office/drawing/2014/main" id="{F5056FDF-11CD-0E33-0DA7-BC315B80055C}"/>
              </a:ext>
            </a:extLst>
          </p:cNvPr>
          <p:cNvSpPr>
            <a:spLocks noGrp="1"/>
          </p:cNvSpPr>
          <p:nvPr>
            <p:ph idx="1"/>
          </p:nvPr>
        </p:nvSpPr>
        <p:spPr>
          <a:xfrm>
            <a:off x="643337" y="5691477"/>
            <a:ext cx="2888439" cy="362193"/>
          </a:xfrm>
        </p:spPr>
        <p:txBody>
          <a:bodyPr>
            <a:normAutofit/>
          </a:bodyPr>
          <a:lstStyle/>
          <a:p>
            <a:endParaRPr lang="en-US" sz="1600">
              <a:solidFill>
                <a:srgbClr val="FFFFFF"/>
              </a:solidFill>
            </a:endParaRPr>
          </a:p>
        </p:txBody>
      </p:sp>
    </p:spTree>
    <p:extLst>
      <p:ext uri="{BB962C8B-B14F-4D97-AF65-F5344CB8AC3E}">
        <p14:creationId xmlns:p14="http://schemas.microsoft.com/office/powerpoint/2010/main" val="3603352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1506138-DD42-B7B9-7F60-1F81B9B2DF35}"/>
              </a:ext>
            </a:extLst>
          </p:cNvPr>
          <p:cNvSpPr>
            <a:spLocks noGrp="1"/>
          </p:cNvSpPr>
          <p:nvPr>
            <p:ph type="title"/>
          </p:nvPr>
        </p:nvSpPr>
        <p:spPr>
          <a:xfrm>
            <a:off x="738483" y="332250"/>
            <a:ext cx="10946413" cy="518549"/>
          </a:xfrm>
        </p:spPr>
        <p:txBody>
          <a:bodyPr>
            <a:normAutofit/>
          </a:bodyPr>
          <a:lstStyle/>
          <a:p>
            <a:pPr algn="ctr"/>
            <a:r>
              <a:rPr lang="ru-RU" sz="1800" b="1">
                <a:ea typeface="+mj-lt"/>
                <a:cs typeface="+mj-lt"/>
              </a:rPr>
              <a:t>Традиционные занятия и их классификация</a:t>
            </a:r>
            <a:endParaRPr lang="ru-RU" sz="1800" b="1"/>
          </a:p>
        </p:txBody>
      </p:sp>
      <p:sp>
        <p:nvSpPr>
          <p:cNvPr id="3" name="Объект 2">
            <a:extLst>
              <a:ext uri="{FF2B5EF4-FFF2-40B4-BE49-F238E27FC236}">
                <a16:creationId xmlns:a16="http://schemas.microsoft.com/office/drawing/2014/main" id="{2F8ADC97-4E48-1791-4ECB-A7D7A8B175E1}"/>
              </a:ext>
            </a:extLst>
          </p:cNvPr>
          <p:cNvSpPr>
            <a:spLocks noGrp="1"/>
          </p:cNvSpPr>
          <p:nvPr>
            <p:ph idx="1"/>
          </p:nvPr>
        </p:nvSpPr>
        <p:spPr>
          <a:xfrm>
            <a:off x="491954" y="798526"/>
            <a:ext cx="11237766" cy="5503361"/>
          </a:xfrm>
        </p:spPr>
        <p:txBody>
          <a:bodyPr vert="horz" lIns="91440" tIns="45720" rIns="91440" bIns="45720" rtlCol="0" anchor="t">
            <a:normAutofit fontScale="70000" lnSpcReduction="20000"/>
          </a:bodyPr>
          <a:lstStyle/>
          <a:p>
            <a:pPr marL="0" indent="0">
              <a:buClr>
                <a:srgbClr val="262626"/>
              </a:buClr>
              <a:buNone/>
            </a:pPr>
            <a:r>
              <a:rPr lang="ru-RU" dirty="0">
                <a:ea typeface="+mn-lt"/>
                <a:cs typeface="+mn-lt"/>
              </a:rPr>
              <a:t>Классификацию традиционных занятий логично осуществлять на основе выбранных задач и используемых видов деятельности для их реализации. Учитывая психологические особенности дошкольника, анализируя методические рекомендации к современным программам, нецелесообразно выделять отдельным типом занятия по изучению нового материала, развитию и совершенствованию знаний и умений, так как на каждом из занятий происходит повторение, закрепление и расширение представлений детей.</a:t>
            </a:r>
            <a:endParaRPr lang="ru-RU" dirty="0"/>
          </a:p>
          <a:p>
            <a:pPr marL="0" indent="0" algn="ctr">
              <a:buClr>
                <a:srgbClr val="262626"/>
              </a:buClr>
              <a:buNone/>
            </a:pPr>
            <a:r>
              <a:rPr lang="ru-RU" sz="2400" b="1" dirty="0">
                <a:ea typeface="+mn-lt"/>
                <a:cs typeface="+mn-lt"/>
              </a:rPr>
              <a:t>             Формы организованной образовательной деятельности</a:t>
            </a:r>
          </a:p>
          <a:p>
            <a:pPr marL="0" indent="0">
              <a:buClr>
                <a:srgbClr val="262626"/>
              </a:buClr>
              <a:buNone/>
            </a:pPr>
            <a:r>
              <a:rPr lang="ru-RU" dirty="0">
                <a:ea typeface="+mn-lt"/>
                <a:cs typeface="+mn-lt"/>
              </a:rPr>
              <a:t>В детском саду используются фронтальные, групповые, подгрупповые, индивидуальные формы организованного обучения.</a:t>
            </a:r>
            <a:endParaRPr lang="ru-RU" dirty="0"/>
          </a:p>
          <a:p>
            <a:pPr>
              <a:buClr>
                <a:srgbClr val="262626"/>
              </a:buClr>
            </a:pPr>
            <a:r>
              <a:rPr lang="ru-RU" dirty="0">
                <a:ea typeface="+mn-lt"/>
                <a:cs typeface="+mn-lt"/>
              </a:rPr>
              <a:t>Индивидуальная форма организации обучения позволяет индивидуализировать обучение (содержание, методы, средства), однако</a:t>
            </a:r>
            <a:endParaRPr lang="ru-RU" dirty="0"/>
          </a:p>
          <a:p>
            <a:pPr marL="0" indent="0">
              <a:buClr>
                <a:srgbClr val="262626"/>
              </a:buClr>
              <a:buNone/>
            </a:pPr>
            <a:r>
              <a:rPr lang="ru-RU" dirty="0">
                <a:ea typeface="+mn-lt"/>
                <a:cs typeface="+mn-lt"/>
              </a:rPr>
              <a:t>требует от ребенка больших нервных затрат; создает эмоциональный дискомфорт; неэкономичность обучения; ограничение</a:t>
            </a:r>
            <a:endParaRPr lang="ru-RU" dirty="0"/>
          </a:p>
          <a:p>
            <a:pPr marL="0" indent="0">
              <a:buClr>
                <a:srgbClr val="262626"/>
              </a:buClr>
              <a:buNone/>
            </a:pPr>
            <a:r>
              <a:rPr lang="ru-RU" dirty="0">
                <a:ea typeface="+mn-lt"/>
                <a:cs typeface="+mn-lt"/>
              </a:rPr>
              <a:t>сотрудничества с другими детьми.</a:t>
            </a:r>
            <a:endParaRPr lang="ru-RU" dirty="0"/>
          </a:p>
          <a:p>
            <a:pPr>
              <a:buClr>
                <a:srgbClr val="262626"/>
              </a:buClr>
            </a:pPr>
            <a:r>
              <a:rPr lang="ru-RU" dirty="0">
                <a:ea typeface="+mn-lt"/>
                <a:cs typeface="+mn-lt"/>
              </a:rPr>
              <a:t>Групповая (подгрупповая) форма организации обучения (индивидуально-коллективная). Группа делится на подгруппы. Основания для комплектации: личная</a:t>
            </a:r>
          </a:p>
          <a:p>
            <a:pPr marL="0" indent="0">
              <a:buClr>
                <a:srgbClr val="262626"/>
              </a:buClr>
              <a:buNone/>
            </a:pPr>
            <a:r>
              <a:rPr lang="ru-RU" dirty="0">
                <a:ea typeface="+mn-lt"/>
                <a:cs typeface="+mn-lt"/>
              </a:rPr>
              <a:t> симпатия, общность интересов, но не по уровням развития. При этом педагогу, в первую очередь, важно</a:t>
            </a:r>
            <a:endParaRPr lang="ru-RU"/>
          </a:p>
          <a:p>
            <a:pPr marL="0" indent="0">
              <a:buClr>
                <a:srgbClr val="262626"/>
              </a:buClr>
              <a:buNone/>
            </a:pPr>
            <a:r>
              <a:rPr lang="ru-RU" dirty="0">
                <a:ea typeface="+mn-lt"/>
                <a:cs typeface="+mn-lt"/>
              </a:rPr>
              <a:t>обеспечить взаимодействие детей в процессе обучения.</a:t>
            </a:r>
            <a:endParaRPr lang="ru-RU" dirty="0"/>
          </a:p>
          <a:p>
            <a:pPr>
              <a:buClr>
                <a:srgbClr val="262626"/>
              </a:buClr>
            </a:pPr>
            <a:r>
              <a:rPr lang="ru-RU" dirty="0">
                <a:ea typeface="+mn-lt"/>
                <a:cs typeface="+mn-lt"/>
              </a:rPr>
              <a:t>Фронтальная форма организации обучения. Работа со всей группой, четкое расписание, единое содержание. При этом содержанием</a:t>
            </a:r>
            <a:endParaRPr lang="ru-RU" dirty="0"/>
          </a:p>
          <a:p>
            <a:pPr marL="0" indent="0">
              <a:buClr>
                <a:srgbClr val="262626"/>
              </a:buClr>
              <a:buNone/>
            </a:pPr>
            <a:r>
              <a:rPr lang="ru-RU" dirty="0">
                <a:ea typeface="+mn-lt"/>
                <a:cs typeface="+mn-lt"/>
              </a:rPr>
              <a:t>обучения на фронтальных занятиях может быть деятельность художественного характера. Достоинствами формы являются четкая</a:t>
            </a:r>
            <a:endParaRPr lang="ru-RU" dirty="0"/>
          </a:p>
          <a:p>
            <a:pPr marL="0" indent="0">
              <a:buClr>
                <a:srgbClr val="262626"/>
              </a:buClr>
              <a:buNone/>
            </a:pPr>
            <a:r>
              <a:rPr lang="ru-RU" dirty="0">
                <a:ea typeface="+mn-lt"/>
                <a:cs typeface="+mn-lt"/>
              </a:rPr>
              <a:t>организационная структура, простое управление, возможность взаимодействия детей, экономичность обучения; недостатком –</a:t>
            </a:r>
            <a:endParaRPr lang="ru-RU" dirty="0"/>
          </a:p>
          <a:p>
            <a:pPr marL="0" indent="0">
              <a:buClr>
                <a:srgbClr val="262626"/>
              </a:buClr>
              <a:buNone/>
            </a:pPr>
            <a:r>
              <a:rPr lang="ru-RU" dirty="0">
                <a:ea typeface="+mn-lt"/>
                <a:cs typeface="+mn-lt"/>
              </a:rPr>
              <a:t>трудности в индивидуализации обучения.</a:t>
            </a:r>
            <a:endParaRPr lang="ru-RU" dirty="0"/>
          </a:p>
          <a:p>
            <a:pPr marL="0" indent="0">
              <a:buClr>
                <a:srgbClr val="262626"/>
              </a:buClr>
              <a:buNone/>
            </a:pPr>
            <a:r>
              <a:rPr lang="ru-RU" dirty="0">
                <a:ea typeface="+mn-lt"/>
                <a:cs typeface="+mn-lt"/>
              </a:rPr>
              <a:t>Каждая НОД должно содержать что-то, что вызовет удивление, изумление, восторг, одним словом, то, что дети будут помнить. </a:t>
            </a:r>
            <a:endParaRPr lang="ru-RU">
              <a:ea typeface="+mn-lt"/>
              <a:cs typeface="+mn-lt"/>
            </a:endParaRPr>
          </a:p>
          <a:p>
            <a:pPr marL="0" indent="0">
              <a:buNone/>
            </a:pPr>
            <a:r>
              <a:rPr lang="ru-RU" dirty="0">
                <a:ea typeface="+mn-lt"/>
                <a:cs typeface="+mn-lt"/>
              </a:rPr>
              <a:t>При этом важно учесть возраст  детей, прием, который подходит для средней, но не подходит для раннего или подготовительной группы.</a:t>
            </a:r>
            <a:endParaRPr lang="ru-RU" dirty="0"/>
          </a:p>
          <a:p>
            <a:pPr>
              <a:buClr>
                <a:srgbClr val="262626"/>
              </a:buClr>
            </a:pPr>
            <a:endParaRPr lang="ru-RU" dirty="0"/>
          </a:p>
        </p:txBody>
      </p:sp>
    </p:spTree>
    <p:extLst>
      <p:ext uri="{BB962C8B-B14F-4D97-AF65-F5344CB8AC3E}">
        <p14:creationId xmlns:p14="http://schemas.microsoft.com/office/powerpoint/2010/main" val="17625479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EAA4786-3792-7DA3-9BC1-3AA6B041EBFE}"/>
              </a:ext>
            </a:extLst>
          </p:cNvPr>
          <p:cNvSpPr>
            <a:spLocks noGrp="1"/>
          </p:cNvSpPr>
          <p:nvPr>
            <p:ph type="title"/>
          </p:nvPr>
        </p:nvSpPr>
        <p:spPr>
          <a:xfrm>
            <a:off x="3553264" y="623474"/>
            <a:ext cx="7709277" cy="396449"/>
          </a:xfrm>
        </p:spPr>
        <p:txBody>
          <a:bodyPr>
            <a:noAutofit/>
          </a:bodyPr>
          <a:lstStyle/>
          <a:p>
            <a:pPr algn="ctr"/>
            <a:r>
              <a:rPr lang="ru-RU" sz="1800" b="1">
                <a:latin typeface="Calibri"/>
                <a:ea typeface="+mj-lt"/>
                <a:cs typeface="+mj-lt"/>
              </a:rPr>
              <a:t>ТРЕБОВАНИЯ К СОВРЕМЕННОМУ ПЕДАГОГИЧЕСКОМУ МЕРОПРИЯТИЮ:</a:t>
            </a:r>
            <a:endParaRPr lang="ru-RU" sz="1800" b="1">
              <a:latin typeface="Calibri"/>
              <a:cs typeface="Calibri"/>
            </a:endParaRPr>
          </a:p>
        </p:txBody>
      </p:sp>
      <p:sp>
        <p:nvSpPr>
          <p:cNvPr id="3" name="Объект 2">
            <a:extLst>
              <a:ext uri="{FF2B5EF4-FFF2-40B4-BE49-F238E27FC236}">
                <a16:creationId xmlns:a16="http://schemas.microsoft.com/office/drawing/2014/main" id="{5CBDF7FE-3712-A4A7-0DC1-D19DD5A22754}"/>
              </a:ext>
            </a:extLst>
          </p:cNvPr>
          <p:cNvSpPr>
            <a:spLocks noGrp="1"/>
          </p:cNvSpPr>
          <p:nvPr>
            <p:ph idx="1"/>
          </p:nvPr>
        </p:nvSpPr>
        <p:spPr>
          <a:xfrm>
            <a:off x="3373970" y="1013194"/>
            <a:ext cx="8388101" cy="5227275"/>
          </a:xfrm>
        </p:spPr>
        <p:txBody>
          <a:bodyPr vert="horz" lIns="91440" tIns="45720" rIns="91440" bIns="45720" rtlCol="0" anchor="t">
            <a:noAutofit/>
          </a:bodyPr>
          <a:lstStyle/>
          <a:p>
            <a:pPr marL="0" indent="0">
              <a:buClr>
                <a:srgbClr val="262626"/>
              </a:buClr>
              <a:buNone/>
            </a:pPr>
            <a:r>
              <a:rPr lang="ru-RU" sz="1000" dirty="0">
                <a:ea typeface="+mn-lt"/>
                <a:cs typeface="+mn-lt"/>
              </a:rPr>
              <a:t>1 Форма образовательного мероприятия - интегрированное занятие, игра-путешествие, мини-проект, викторина и т. д. должна быть прописана.</a:t>
            </a:r>
            <a:endParaRPr lang="ru-RU" sz="1000"/>
          </a:p>
          <a:p>
            <a:pPr marL="0" indent="0">
              <a:buClr>
                <a:srgbClr val="262626"/>
              </a:buClr>
              <a:buNone/>
            </a:pPr>
            <a:r>
              <a:rPr lang="ru-RU" sz="1000" dirty="0">
                <a:ea typeface="+mn-lt"/>
                <a:cs typeface="+mn-lt"/>
              </a:rPr>
              <a:t>2 Тип образовательного мероприятия - обобщающее, закрепляющее, развивающее.</a:t>
            </a:r>
            <a:endParaRPr lang="ru-RU" sz="1000"/>
          </a:p>
          <a:p>
            <a:pPr marL="0" indent="0">
              <a:buClr>
                <a:srgbClr val="262626"/>
              </a:buClr>
              <a:buNone/>
            </a:pPr>
            <a:r>
              <a:rPr lang="ru-RU" sz="1000" dirty="0">
                <a:ea typeface="+mn-lt"/>
                <a:cs typeface="+mn-lt"/>
              </a:rPr>
              <a:t>3 Цель – конкретная, реалистичная, достижимая в данный период времени. (Если цель представлена не в полной мере, либо совсем отсутствуют, соответственно результативность образовательного мероприятия отсутствует.). Цель всегда одна.</a:t>
            </a:r>
            <a:endParaRPr lang="ru-RU" sz="1000"/>
          </a:p>
          <a:p>
            <a:pPr marL="0" indent="0">
              <a:buClr>
                <a:srgbClr val="262626"/>
              </a:buClr>
              <a:buNone/>
            </a:pPr>
            <a:r>
              <a:rPr lang="ru-RU" sz="1000" dirty="0">
                <a:ea typeface="+mn-lt"/>
                <a:cs typeface="+mn-lt"/>
              </a:rPr>
              <a:t>Задачи должны носить триединый характер, т. е. должны включать обучающую, развивающую, воспитательную направленность. При этом самих задач может быть более трех. (Очень много задач не отработать в полной мере.)</a:t>
            </a:r>
            <a:endParaRPr lang="ru-RU" sz="1000"/>
          </a:p>
          <a:p>
            <a:pPr marL="0" indent="0">
              <a:buClr>
                <a:srgbClr val="262626"/>
              </a:buClr>
              <a:buNone/>
            </a:pPr>
            <a:r>
              <a:rPr lang="ru-RU" sz="1000" dirty="0">
                <a:ea typeface="+mn-lt"/>
                <a:cs typeface="+mn-lt"/>
              </a:rPr>
              <a:t>Развивающие задачи направлены, как правило, на развитие высших психических функций (мышление, память, воображение, внимание, воля, общей, мелкой, артикуляционной моторики, просодических компонентов речи (голос, ритм, темп, интонация, речевого дыхания, познавательного интереса, творческих способностей. Формулирование развивающих задач должно отвечать программным задачам и обязательно начинаться с глагола. В зависимости от того, в какой степени у детей сформирована та функция, над которой Вы хотите поработать, будет сделан выбор глагола:</a:t>
            </a:r>
            <a:endParaRPr lang="ru-RU" sz="1000"/>
          </a:p>
          <a:p>
            <a:pPr>
              <a:buClr>
                <a:srgbClr val="262626"/>
              </a:buClr>
            </a:pPr>
            <a:r>
              <a:rPr lang="ru-RU" sz="1000" dirty="0">
                <a:ea typeface="+mn-lt"/>
                <a:cs typeface="+mn-lt"/>
              </a:rPr>
              <a:t>- если функция не сформирована, то задача будет начинаться со слов «формировать …», «начать работу по развитию…», «способствовать….» и т.д.</a:t>
            </a:r>
            <a:endParaRPr lang="ru-RU" sz="1000" dirty="0"/>
          </a:p>
          <a:p>
            <a:pPr>
              <a:buClr>
                <a:srgbClr val="262626"/>
              </a:buClr>
            </a:pPr>
            <a:r>
              <a:rPr lang="ru-RU" sz="1000" dirty="0">
                <a:ea typeface="+mn-lt"/>
                <a:cs typeface="+mn-lt"/>
              </a:rPr>
              <a:t>- если функция недостаточно сформирована, либо необходимо закрепить какой – либо навык, то выбор будет следующий «продолжать</a:t>
            </a:r>
            <a:endParaRPr lang="ru-RU" sz="1000"/>
          </a:p>
          <a:p>
            <a:pPr>
              <a:buClr>
                <a:srgbClr val="262626"/>
              </a:buClr>
            </a:pPr>
            <a:r>
              <a:rPr lang="ru-RU" sz="1000" dirty="0">
                <a:ea typeface="+mn-lt"/>
                <a:cs typeface="+mn-lt"/>
              </a:rPr>
              <a:t>формировать…», «продолжать развивать …», «совершенствовать …» и т. д.</a:t>
            </a:r>
            <a:endParaRPr lang="ru-RU" sz="1000"/>
          </a:p>
          <a:p>
            <a:pPr>
              <a:buClr>
                <a:srgbClr val="262626"/>
              </a:buClr>
            </a:pPr>
            <a:r>
              <a:rPr lang="ru-RU" sz="1000" dirty="0">
                <a:ea typeface="+mn-lt"/>
                <a:cs typeface="+mn-lt"/>
              </a:rPr>
              <a:t>- развивать опыт деятельности (игровой, двигательной, музыкальной и т. д.</a:t>
            </a:r>
            <a:endParaRPr lang="ru-RU" sz="1000" dirty="0"/>
          </a:p>
          <a:p>
            <a:pPr marL="0" indent="0">
              <a:buClr>
                <a:srgbClr val="262626"/>
              </a:buClr>
              <a:buNone/>
            </a:pPr>
            <a:r>
              <a:rPr lang="ru-RU" sz="1000" dirty="0">
                <a:ea typeface="+mn-lt"/>
                <a:cs typeface="+mn-lt"/>
              </a:rPr>
              <a:t>Воспитательные задачи направлены, как правило, на развитие ценностных установок, личностных качеств ребенка, его эмоционально – волевой сферы. Формулирование воспитательных задач должно отвечать программным задачам и обязательно начинаться с глагола. В зависимости от того, в какой степени у детей сформировано то качество (свойство, над которым Вы хотите поработать, будет сделан выбор глагола:</a:t>
            </a:r>
            <a:endParaRPr lang="ru-RU" sz="1000" dirty="0"/>
          </a:p>
          <a:p>
            <a:pPr>
              <a:buClr>
                <a:srgbClr val="262626"/>
              </a:buClr>
            </a:pPr>
            <a:r>
              <a:rPr lang="ru-RU" sz="1000" dirty="0">
                <a:ea typeface="+mn-lt"/>
                <a:cs typeface="+mn-lt"/>
              </a:rPr>
              <a:t>- если качество (свойство) не сформировано, то задача будет начинаться со слов «формировать …», «воспитывать …» и т. д.</a:t>
            </a:r>
            <a:endParaRPr lang="ru-RU" sz="1000"/>
          </a:p>
          <a:p>
            <a:pPr>
              <a:buClr>
                <a:srgbClr val="262626"/>
              </a:buClr>
            </a:pPr>
            <a:r>
              <a:rPr lang="ru-RU" sz="1000" dirty="0">
                <a:ea typeface="+mn-lt"/>
                <a:cs typeface="+mn-lt"/>
              </a:rPr>
              <a:t>- если качество (свойство) недостаточно сформировано, либо необходимо его закрепить, то выбор глагола будет следующий «продолжать формировать …», «продолжать воспитывать …», «совершенствовать …» и т. д.</a:t>
            </a:r>
            <a:endParaRPr lang="ru-RU" sz="1000" dirty="0"/>
          </a:p>
          <a:p>
            <a:pPr>
              <a:buClr>
                <a:srgbClr val="262626"/>
              </a:buClr>
            </a:pPr>
            <a:endParaRPr lang="ru-RU" dirty="0">
              <a:solidFill>
                <a:schemeClr val="tx1">
                  <a:lumMod val="75000"/>
                  <a:lumOff val="25000"/>
                </a:schemeClr>
              </a:solidFill>
            </a:endParaRPr>
          </a:p>
        </p:txBody>
      </p:sp>
    </p:spTree>
    <p:extLst>
      <p:ext uri="{BB962C8B-B14F-4D97-AF65-F5344CB8AC3E}">
        <p14:creationId xmlns:p14="http://schemas.microsoft.com/office/powerpoint/2010/main" val="4196421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806B6BA-58A4-B6AE-AB8B-F48FA2AA95B4}"/>
              </a:ext>
            </a:extLst>
          </p:cNvPr>
          <p:cNvSpPr>
            <a:spLocks noGrp="1"/>
          </p:cNvSpPr>
          <p:nvPr>
            <p:ph type="title"/>
          </p:nvPr>
        </p:nvSpPr>
        <p:spPr>
          <a:xfrm>
            <a:off x="1224681" y="1242519"/>
            <a:ext cx="9759353" cy="4329754"/>
          </a:xfrm>
          <a:solidFill>
            <a:schemeClr val="accent2">
              <a:lumMod val="20000"/>
              <a:lumOff val="80000"/>
            </a:schemeClr>
          </a:solidFill>
        </p:spPr>
        <p:txBody>
          <a:bodyPr/>
          <a:lstStyle/>
          <a:p>
            <a:r>
              <a:rPr lang="ru-RU"/>
              <a:t>Создание технологической карты</a:t>
            </a:r>
          </a:p>
        </p:txBody>
      </p:sp>
      <p:sp>
        <p:nvSpPr>
          <p:cNvPr id="3" name="Текст 2">
            <a:extLst>
              <a:ext uri="{FF2B5EF4-FFF2-40B4-BE49-F238E27FC236}">
                <a16:creationId xmlns:a16="http://schemas.microsoft.com/office/drawing/2014/main" id="{7CEDB6DF-BB20-03F9-C2E7-4FD2C9F32378}"/>
              </a:ext>
            </a:extLst>
          </p:cNvPr>
          <p:cNvSpPr>
            <a:spLocks noGrp="1"/>
          </p:cNvSpPr>
          <p:nvPr>
            <p:ph type="body" idx="1"/>
          </p:nvPr>
        </p:nvSpPr>
        <p:spPr>
          <a:xfrm>
            <a:off x="11380559" y="278295"/>
            <a:ext cx="302900" cy="209798"/>
          </a:xfrm>
        </p:spPr>
        <p:txBody>
          <a:bodyPr>
            <a:normAutofit fontScale="55000" lnSpcReduction="20000"/>
          </a:bodyPr>
          <a:lstStyle/>
          <a:p>
            <a:endParaRPr lang="ru-RU"/>
          </a:p>
        </p:txBody>
      </p:sp>
    </p:spTree>
    <p:extLst>
      <p:ext uri="{BB962C8B-B14F-4D97-AF65-F5344CB8AC3E}">
        <p14:creationId xmlns:p14="http://schemas.microsoft.com/office/powerpoint/2010/main" val="3076770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F4664B0-6754-A4AD-5DC3-8FCF61A29E6C}"/>
              </a:ext>
            </a:extLst>
          </p:cNvPr>
          <p:cNvSpPr>
            <a:spLocks noGrp="1"/>
          </p:cNvSpPr>
          <p:nvPr>
            <p:ph type="title"/>
          </p:nvPr>
        </p:nvSpPr>
        <p:spPr>
          <a:xfrm>
            <a:off x="1175512" y="421897"/>
            <a:ext cx="10184413" cy="955288"/>
          </a:xfrm>
        </p:spPr>
        <p:txBody>
          <a:bodyPr>
            <a:normAutofit/>
          </a:bodyPr>
          <a:lstStyle/>
          <a:p>
            <a:pPr algn="ctr">
              <a:spcBef>
                <a:spcPts val="900"/>
              </a:spcBef>
            </a:pPr>
            <a:r>
              <a:rPr lang="ru-RU" sz="2000"/>
              <a:t>Муниципальное бюджетное дошкольное образовательное </a:t>
            </a:r>
            <a:br>
              <a:rPr lang="ru-RU" sz="2000" dirty="0"/>
            </a:br>
            <a:r>
              <a:rPr lang="ru-RU" sz="2000"/>
              <a:t>учреждение №22 </a:t>
            </a:r>
            <a:r>
              <a:rPr lang="ru-RU" sz="2000" dirty="0" err="1"/>
              <a:t>г.Шахты</a:t>
            </a:r>
            <a:endParaRPr lang="ru-RU"/>
          </a:p>
        </p:txBody>
      </p:sp>
      <p:sp>
        <p:nvSpPr>
          <p:cNvPr id="3" name="Объект 2">
            <a:extLst>
              <a:ext uri="{FF2B5EF4-FFF2-40B4-BE49-F238E27FC236}">
                <a16:creationId xmlns:a16="http://schemas.microsoft.com/office/drawing/2014/main" id="{8678700F-B182-BCE5-89F7-682476895FCD}"/>
              </a:ext>
            </a:extLst>
          </p:cNvPr>
          <p:cNvSpPr>
            <a:spLocks noGrp="1"/>
          </p:cNvSpPr>
          <p:nvPr>
            <p:ph idx="1"/>
          </p:nvPr>
        </p:nvSpPr>
        <p:spPr>
          <a:xfrm>
            <a:off x="1175512" y="1762232"/>
            <a:ext cx="9792208" cy="4203479"/>
          </a:xfrm>
        </p:spPr>
        <p:txBody>
          <a:bodyPr vert="horz" lIns="91440" tIns="45720" rIns="91440" bIns="45720" rtlCol="0" anchor="t">
            <a:normAutofit/>
          </a:bodyPr>
          <a:lstStyle/>
          <a:p>
            <a:pPr>
              <a:lnSpc>
                <a:spcPct val="90000"/>
              </a:lnSpc>
            </a:pPr>
            <a:endParaRPr lang="ru-RU"/>
          </a:p>
          <a:p>
            <a:pPr marL="0" indent="0">
              <a:lnSpc>
                <a:spcPct val="90000"/>
              </a:lnSpc>
              <a:buClr>
                <a:srgbClr val="262626"/>
              </a:buClr>
              <a:buNone/>
            </a:pPr>
            <a:r>
              <a:rPr lang="ru-RU" sz="2000" dirty="0">
                <a:ea typeface="+mn-lt"/>
                <a:cs typeface="+mn-lt"/>
              </a:rPr>
              <a:t>Технологическая карта непосредственно образовательной деятельности</a:t>
            </a:r>
            <a:endParaRPr lang="ru-RU" sz="2000"/>
          </a:p>
          <a:p>
            <a:pPr marL="0" indent="0">
              <a:lnSpc>
                <a:spcPct val="90000"/>
              </a:lnSpc>
              <a:buClr>
                <a:srgbClr val="262626"/>
              </a:buClr>
              <a:buNone/>
            </a:pPr>
            <a:endParaRPr lang="ru-RU"/>
          </a:p>
          <a:p>
            <a:pPr marL="0" indent="0">
              <a:lnSpc>
                <a:spcPct val="90000"/>
              </a:lnSpc>
              <a:buClr>
                <a:srgbClr val="262626"/>
              </a:buClr>
              <a:buNone/>
            </a:pPr>
            <a:r>
              <a:rPr lang="ru-RU" dirty="0">
                <a:ea typeface="+mn-lt"/>
                <a:cs typeface="+mn-lt"/>
              </a:rPr>
              <a:t>По_______________________</a:t>
            </a:r>
            <a:endParaRPr lang="ru-RU" dirty="0"/>
          </a:p>
          <a:p>
            <a:pPr marL="0" indent="0">
              <a:lnSpc>
                <a:spcPct val="90000"/>
              </a:lnSpc>
              <a:buClr>
                <a:srgbClr val="262626"/>
              </a:buClr>
              <a:buNone/>
            </a:pPr>
            <a:endParaRPr lang="ru-RU"/>
          </a:p>
          <a:p>
            <a:pPr marL="0" indent="0">
              <a:lnSpc>
                <a:spcPct val="90000"/>
              </a:lnSpc>
              <a:buClr>
                <a:srgbClr val="262626"/>
              </a:buClr>
              <a:buNone/>
            </a:pPr>
            <a:r>
              <a:rPr lang="ru-RU" dirty="0">
                <a:ea typeface="+mn-lt"/>
                <a:cs typeface="+mn-lt"/>
              </a:rPr>
              <a:t>в _______________ группе</a:t>
            </a:r>
            <a:endParaRPr lang="ru-RU"/>
          </a:p>
          <a:p>
            <a:pPr marL="0" indent="0">
              <a:lnSpc>
                <a:spcPct val="90000"/>
              </a:lnSpc>
              <a:buClr>
                <a:srgbClr val="262626"/>
              </a:buClr>
              <a:buNone/>
            </a:pPr>
            <a:endParaRPr lang="ru-RU"/>
          </a:p>
          <a:p>
            <a:pPr marL="0" indent="0">
              <a:lnSpc>
                <a:spcPct val="90000"/>
              </a:lnSpc>
              <a:buClr>
                <a:srgbClr val="262626"/>
              </a:buClr>
              <a:buNone/>
            </a:pPr>
            <a:r>
              <a:rPr lang="ru-RU" dirty="0">
                <a:ea typeface="+mn-lt"/>
                <a:cs typeface="+mn-lt"/>
              </a:rPr>
              <a:t>Воспитатель: _____________</a:t>
            </a:r>
            <a:r>
              <a:rPr lang="ru-RU" dirty="0"/>
              <a:t>Ф.И.О.</a:t>
            </a:r>
          </a:p>
          <a:p>
            <a:pPr>
              <a:lnSpc>
                <a:spcPct val="90000"/>
              </a:lnSpc>
              <a:buClr>
                <a:srgbClr val="262626"/>
              </a:buClr>
            </a:pPr>
            <a:endParaRPr lang="ru-RU"/>
          </a:p>
        </p:txBody>
      </p:sp>
    </p:spTree>
    <p:extLst>
      <p:ext uri="{BB962C8B-B14F-4D97-AF65-F5344CB8AC3E}">
        <p14:creationId xmlns:p14="http://schemas.microsoft.com/office/powerpoint/2010/main" val="1851172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27E1EE5-E04B-C3FD-406F-DDCF54913A60}"/>
              </a:ext>
            </a:extLst>
          </p:cNvPr>
          <p:cNvPicPr>
            <a:picLocks noChangeAspect="1"/>
          </p:cNvPicPr>
          <p:nvPr/>
        </p:nvPicPr>
        <p:blipFill rotWithShape="1">
          <a:blip r:embed="rId2">
            <a:duotone>
              <a:schemeClr val="accent1">
                <a:shade val="45000"/>
                <a:satMod val="135000"/>
              </a:schemeClr>
              <a:prstClr val="white"/>
            </a:duotone>
            <a:alphaModFix amt="75000"/>
          </a:blip>
          <a:srcRect t="15605" r="-2" b="-2"/>
          <a:stretch/>
        </p:blipFill>
        <p:spPr>
          <a:xfrm>
            <a:off x="20" y="10"/>
            <a:ext cx="12191979" cy="6857989"/>
          </a:xfrm>
          <a:prstGeom prst="rect">
            <a:avLst/>
          </a:prstGeom>
        </p:spPr>
      </p:pic>
      <p:sp>
        <p:nvSpPr>
          <p:cNvPr id="2" name="Заголовок 1">
            <a:extLst>
              <a:ext uri="{FF2B5EF4-FFF2-40B4-BE49-F238E27FC236}">
                <a16:creationId xmlns:a16="http://schemas.microsoft.com/office/drawing/2014/main" id="{7AA467ED-1614-DA9D-5B5E-6842ADA41C31}"/>
              </a:ext>
            </a:extLst>
          </p:cNvPr>
          <p:cNvSpPr>
            <a:spLocks noGrp="1"/>
          </p:cNvSpPr>
          <p:nvPr>
            <p:ph type="title"/>
          </p:nvPr>
        </p:nvSpPr>
        <p:spPr>
          <a:xfrm>
            <a:off x="1066800" y="194359"/>
            <a:ext cx="10058400" cy="732865"/>
          </a:xfrm>
        </p:spPr>
        <p:txBody>
          <a:bodyPr>
            <a:normAutofit fontScale="90000"/>
          </a:bodyPr>
          <a:lstStyle/>
          <a:p>
            <a:pPr algn="ctr"/>
            <a:r>
              <a:rPr lang="ru-RU" sz="3600">
                <a:ea typeface="+mj-lt"/>
                <a:cs typeface="+mj-lt"/>
              </a:rPr>
              <a:t>Технологическая карта НОД (схема-образец)</a:t>
            </a:r>
            <a:endParaRPr lang="ru-RU" sz="3600"/>
          </a:p>
        </p:txBody>
      </p:sp>
      <p:sp>
        <p:nvSpPr>
          <p:cNvPr id="3" name="Объект 2">
            <a:extLst>
              <a:ext uri="{FF2B5EF4-FFF2-40B4-BE49-F238E27FC236}">
                <a16:creationId xmlns:a16="http://schemas.microsoft.com/office/drawing/2014/main" id="{487173B2-F9B2-65C7-1A59-478E8F1DEDDF}"/>
              </a:ext>
            </a:extLst>
          </p:cNvPr>
          <p:cNvSpPr>
            <a:spLocks noGrp="1"/>
          </p:cNvSpPr>
          <p:nvPr>
            <p:ph idx="1"/>
          </p:nvPr>
        </p:nvSpPr>
        <p:spPr>
          <a:xfrm>
            <a:off x="1066800" y="937710"/>
            <a:ext cx="10495429" cy="5422300"/>
          </a:xfrm>
        </p:spPr>
        <p:txBody>
          <a:bodyPr vert="horz" lIns="91440" tIns="45720" rIns="91440" bIns="45720" rtlCol="0" anchor="t">
            <a:noAutofit/>
          </a:bodyPr>
          <a:lstStyle/>
          <a:p>
            <a:pPr>
              <a:lnSpc>
                <a:spcPct val="90000"/>
              </a:lnSpc>
            </a:pPr>
            <a:endParaRPr lang="ru-RU" sz="1200" dirty="0"/>
          </a:p>
          <a:p>
            <a:pPr>
              <a:lnSpc>
                <a:spcPct val="90000"/>
              </a:lnSpc>
              <a:buClr>
                <a:srgbClr val="262626"/>
              </a:buClr>
            </a:pPr>
            <a:r>
              <a:rPr lang="ru-RU" sz="1400" dirty="0">
                <a:ea typeface="+mn-lt"/>
                <a:cs typeface="+mn-lt"/>
              </a:rPr>
              <a:t>Титульный лист</a:t>
            </a:r>
            <a:endParaRPr lang="ru-RU" sz="1400"/>
          </a:p>
          <a:p>
            <a:pPr>
              <a:lnSpc>
                <a:spcPct val="90000"/>
              </a:lnSpc>
              <a:buClr>
                <a:srgbClr val="262626"/>
              </a:buClr>
            </a:pPr>
            <a:r>
              <a:rPr lang="ru-RU" sz="1400" dirty="0">
                <a:ea typeface="+mn-lt"/>
                <a:cs typeface="+mn-lt"/>
              </a:rPr>
              <a:t>Образовательные области: ……………………….</a:t>
            </a:r>
            <a:endParaRPr lang="ru-RU" sz="1400"/>
          </a:p>
          <a:p>
            <a:pPr>
              <a:lnSpc>
                <a:spcPct val="90000"/>
              </a:lnSpc>
              <a:buClr>
                <a:srgbClr val="262626"/>
              </a:buClr>
            </a:pPr>
            <a:r>
              <a:rPr lang="ru-RU" sz="1400" dirty="0">
                <a:ea typeface="+mn-lt"/>
                <a:cs typeface="+mn-lt"/>
              </a:rPr>
              <a:t>Интеграция видов деятельности: ……………………………………...</a:t>
            </a:r>
            <a:endParaRPr lang="ru-RU" sz="1400"/>
          </a:p>
          <a:p>
            <a:pPr>
              <a:lnSpc>
                <a:spcPct val="90000"/>
              </a:lnSpc>
              <a:buClr>
                <a:srgbClr val="262626"/>
              </a:buClr>
            </a:pPr>
            <a:r>
              <a:rPr lang="ru-RU" sz="1400" dirty="0">
                <a:ea typeface="+mn-lt"/>
                <a:cs typeface="+mn-lt"/>
              </a:rPr>
              <a:t>Вид занятия:……………….</a:t>
            </a:r>
            <a:endParaRPr lang="ru-RU" sz="1400"/>
          </a:p>
          <a:p>
            <a:pPr>
              <a:lnSpc>
                <a:spcPct val="90000"/>
              </a:lnSpc>
              <a:buClr>
                <a:srgbClr val="262626"/>
              </a:buClr>
            </a:pPr>
            <a:r>
              <a:rPr lang="ru-RU" sz="1400" dirty="0">
                <a:ea typeface="+mn-lt"/>
                <a:cs typeface="+mn-lt"/>
              </a:rPr>
              <a:t>Формы организованной образовательной деятельности: ……………………</a:t>
            </a:r>
            <a:endParaRPr lang="ru-RU" sz="1400"/>
          </a:p>
          <a:p>
            <a:pPr>
              <a:lnSpc>
                <a:spcPct val="90000"/>
              </a:lnSpc>
              <a:buClr>
                <a:srgbClr val="262626"/>
              </a:buClr>
            </a:pPr>
            <a:r>
              <a:rPr lang="ru-RU" sz="1400" dirty="0">
                <a:ea typeface="+mn-lt"/>
                <a:cs typeface="+mn-lt"/>
              </a:rPr>
              <a:t>Виды детской деятельности: ………………………………..</a:t>
            </a:r>
            <a:endParaRPr lang="ru-RU" sz="1400"/>
          </a:p>
          <a:p>
            <a:pPr>
              <a:lnSpc>
                <a:spcPct val="90000"/>
              </a:lnSpc>
              <a:buClr>
                <a:srgbClr val="262626"/>
              </a:buClr>
            </a:pPr>
            <a:r>
              <a:rPr lang="ru-RU" sz="1400" dirty="0">
                <a:ea typeface="+mn-lt"/>
                <a:cs typeface="+mn-lt"/>
              </a:rPr>
              <a:t>Цель:…………………………………….</a:t>
            </a:r>
            <a:endParaRPr lang="ru-RU" sz="1400"/>
          </a:p>
          <a:p>
            <a:pPr>
              <a:lnSpc>
                <a:spcPct val="90000"/>
              </a:lnSpc>
              <a:buClr>
                <a:srgbClr val="262626"/>
              </a:buClr>
            </a:pPr>
            <a:r>
              <a:rPr lang="ru-RU" sz="1400" dirty="0">
                <a:ea typeface="+mn-lt"/>
                <a:cs typeface="+mn-lt"/>
              </a:rPr>
              <a:t>Задачи:</a:t>
            </a:r>
            <a:endParaRPr lang="ru-RU" sz="1400" dirty="0"/>
          </a:p>
          <a:p>
            <a:pPr marL="0" indent="0">
              <a:lnSpc>
                <a:spcPct val="90000"/>
              </a:lnSpc>
              <a:buClr>
                <a:srgbClr val="262626"/>
              </a:buClr>
              <a:buNone/>
            </a:pPr>
            <a:r>
              <a:rPr lang="ru-RU" sz="1400" dirty="0">
                <a:ea typeface="+mn-lt"/>
                <a:cs typeface="+mn-lt"/>
              </a:rPr>
              <a:t>Образовательные:………………………………</a:t>
            </a:r>
            <a:endParaRPr lang="ru-RU" sz="1400"/>
          </a:p>
          <a:p>
            <a:pPr marL="0" indent="0">
              <a:lnSpc>
                <a:spcPct val="90000"/>
              </a:lnSpc>
              <a:buClr>
                <a:srgbClr val="262626"/>
              </a:buClr>
              <a:buNone/>
            </a:pPr>
            <a:r>
              <a:rPr lang="ru-RU" sz="1400" dirty="0">
                <a:ea typeface="+mn-lt"/>
                <a:cs typeface="+mn-lt"/>
              </a:rPr>
              <a:t>Воспитательные:…………………………………………</a:t>
            </a:r>
            <a:endParaRPr lang="ru-RU" sz="1400"/>
          </a:p>
          <a:p>
            <a:pPr marL="0" indent="0">
              <a:lnSpc>
                <a:spcPct val="90000"/>
              </a:lnSpc>
              <a:buClr>
                <a:srgbClr val="262626"/>
              </a:buClr>
              <a:buNone/>
            </a:pPr>
            <a:r>
              <a:rPr lang="ru-RU" sz="1400" dirty="0">
                <a:ea typeface="+mn-lt"/>
                <a:cs typeface="+mn-lt"/>
              </a:rPr>
              <a:t>Развивающие:…………………………</a:t>
            </a:r>
            <a:endParaRPr lang="ru-RU" sz="1400"/>
          </a:p>
          <a:p>
            <a:pPr>
              <a:lnSpc>
                <a:spcPct val="90000"/>
              </a:lnSpc>
              <a:buClr>
                <a:srgbClr val="262626"/>
              </a:buClr>
            </a:pPr>
            <a:r>
              <a:rPr lang="ru-RU" sz="1400" dirty="0">
                <a:ea typeface="+mn-lt"/>
                <a:cs typeface="+mn-lt"/>
              </a:rPr>
              <a:t>Планируемый результат:……………………..</a:t>
            </a:r>
            <a:endParaRPr lang="ru-RU" sz="1400"/>
          </a:p>
          <a:p>
            <a:pPr>
              <a:lnSpc>
                <a:spcPct val="90000"/>
              </a:lnSpc>
              <a:buClr>
                <a:srgbClr val="262626"/>
              </a:buClr>
            </a:pPr>
            <a:r>
              <a:rPr lang="ru-RU" sz="1400" dirty="0">
                <a:ea typeface="+mn-lt"/>
                <a:cs typeface="+mn-lt"/>
              </a:rPr>
              <a:t>Подготовительная работа: (если таковая велась)………………………………………..</a:t>
            </a:r>
            <a:endParaRPr lang="ru-RU" sz="1400" dirty="0"/>
          </a:p>
          <a:p>
            <a:pPr>
              <a:lnSpc>
                <a:spcPct val="90000"/>
              </a:lnSpc>
              <a:buClr>
                <a:srgbClr val="262626"/>
              </a:buClr>
            </a:pPr>
            <a:r>
              <a:rPr lang="ru-RU" sz="1400" dirty="0">
                <a:ea typeface="+mn-lt"/>
                <a:cs typeface="+mn-lt"/>
              </a:rPr>
              <a:t>Оборудование:……………………………..</a:t>
            </a:r>
            <a:endParaRPr lang="ru-RU" sz="1400"/>
          </a:p>
          <a:p>
            <a:pPr>
              <a:lnSpc>
                <a:spcPct val="90000"/>
              </a:lnSpc>
              <a:buClr>
                <a:srgbClr val="262626"/>
              </a:buClr>
            </a:pPr>
            <a:r>
              <a:rPr lang="ru-RU" sz="1400" dirty="0">
                <a:ea typeface="+mn-lt"/>
                <a:cs typeface="+mn-lt"/>
              </a:rPr>
              <a:t>Содержание НОД:…………………………</a:t>
            </a:r>
            <a:endParaRPr lang="ru-RU" sz="1400" dirty="0"/>
          </a:p>
          <a:p>
            <a:pPr>
              <a:lnSpc>
                <a:spcPct val="90000"/>
              </a:lnSpc>
              <a:buClr>
                <a:srgbClr val="262626"/>
              </a:buClr>
            </a:pPr>
            <a:endParaRPr lang="ru-RU" sz="700"/>
          </a:p>
        </p:txBody>
      </p:sp>
    </p:spTree>
    <p:extLst>
      <p:ext uri="{BB962C8B-B14F-4D97-AF65-F5344CB8AC3E}">
        <p14:creationId xmlns:p14="http://schemas.microsoft.com/office/powerpoint/2010/main" val="33510114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a:extLst>
              <a:ext uri="{FF2B5EF4-FFF2-40B4-BE49-F238E27FC236}">
                <a16:creationId xmlns:a16="http://schemas.microsoft.com/office/drawing/2014/main" id="{1EF5558C-C39B-BA25-BA4F-3F92E224FCDB}"/>
              </a:ext>
            </a:extLst>
          </p:cNvPr>
          <p:cNvGraphicFramePr>
            <a:graphicFrameLocks noGrp="1"/>
          </p:cNvGraphicFramePr>
          <p:nvPr>
            <p:extLst>
              <p:ext uri="{D42A27DB-BD31-4B8C-83A1-F6EECF244321}">
                <p14:modId xmlns:p14="http://schemas.microsoft.com/office/powerpoint/2010/main" val="30055218"/>
              </p:ext>
            </p:extLst>
          </p:nvPr>
        </p:nvGraphicFramePr>
        <p:xfrm>
          <a:off x="0" y="29688"/>
          <a:ext cx="12143838" cy="21758998"/>
        </p:xfrm>
        <a:graphic>
          <a:graphicData uri="http://schemas.openxmlformats.org/drawingml/2006/table">
            <a:tbl>
              <a:tblPr firstRow="1" bandRow="1">
                <a:tableStyleId>{5C22544A-7EE6-4342-B048-85BDC9FD1C3A}</a:tableStyleId>
              </a:tblPr>
              <a:tblGrid>
                <a:gridCol w="556654">
                  <a:extLst>
                    <a:ext uri="{9D8B030D-6E8A-4147-A177-3AD203B41FA5}">
                      <a16:colId xmlns:a16="http://schemas.microsoft.com/office/drawing/2014/main" val="1218880072"/>
                    </a:ext>
                  </a:extLst>
                </a:gridCol>
                <a:gridCol w="2795649">
                  <a:extLst>
                    <a:ext uri="{9D8B030D-6E8A-4147-A177-3AD203B41FA5}">
                      <a16:colId xmlns:a16="http://schemas.microsoft.com/office/drawing/2014/main" val="1229324473"/>
                    </a:ext>
                  </a:extLst>
                </a:gridCol>
                <a:gridCol w="5009902">
                  <a:extLst>
                    <a:ext uri="{9D8B030D-6E8A-4147-A177-3AD203B41FA5}">
                      <a16:colId xmlns:a16="http://schemas.microsoft.com/office/drawing/2014/main" val="3764614939"/>
                    </a:ext>
                  </a:extLst>
                </a:gridCol>
                <a:gridCol w="3029626">
                  <a:extLst>
                    <a:ext uri="{9D8B030D-6E8A-4147-A177-3AD203B41FA5}">
                      <a16:colId xmlns:a16="http://schemas.microsoft.com/office/drawing/2014/main" val="2170764143"/>
                    </a:ext>
                  </a:extLst>
                </a:gridCol>
                <a:gridCol w="752007">
                  <a:extLst>
                    <a:ext uri="{9D8B030D-6E8A-4147-A177-3AD203B41FA5}">
                      <a16:colId xmlns:a16="http://schemas.microsoft.com/office/drawing/2014/main" val="2199625731"/>
                    </a:ext>
                  </a:extLst>
                </a:gridCol>
              </a:tblGrid>
              <a:tr h="285330">
                <a:tc rowSpan="2">
                  <a:txBody>
                    <a:bodyPr/>
                    <a:lstStyle/>
                    <a:p>
                      <a:pPr algn="ctr" rtl="0" fontAlgn="ctr"/>
                      <a:r>
                        <a:rPr lang="ru-RU" sz="1400" u="none" strike="noStrike" dirty="0">
                          <a:effectLst/>
                        </a:rPr>
                        <a:t>№</a:t>
                      </a:r>
                      <a:endParaRPr lang="ru-RU" sz="1100" dirty="0">
                        <a:solidFill>
                          <a:srgbClr val="000000"/>
                        </a:solidFill>
                        <a:effectLst/>
                        <a:latin typeface="Calibri" panose="020F0502020204030204" pitchFamily="34" charset="0"/>
                      </a:endParaRPr>
                    </a:p>
                  </a:txBody>
                  <a:tcPr marL="73660" marR="73660" marT="0" marB="0" anchor="ctr"/>
                </a:tc>
                <a:tc rowSpan="2">
                  <a:txBody>
                    <a:bodyPr/>
                    <a:lstStyle/>
                    <a:p>
                      <a:pPr algn="ctr" rtl="0" fontAlgn="ctr"/>
                      <a:r>
                        <a:rPr lang="ru-RU" sz="1400" u="none" strike="noStrike" dirty="0">
                          <a:effectLst/>
                        </a:rPr>
                        <a:t>Этап занятия</a:t>
                      </a:r>
                      <a:endParaRPr lang="ru-RU" sz="1100" dirty="0">
                        <a:effectLst/>
                      </a:endParaRPr>
                    </a:p>
                    <a:p>
                      <a:pPr algn="ctr" rtl="0" fontAlgn="ctr"/>
                      <a:r>
                        <a:rPr lang="ru-RU" sz="1200" dirty="0">
                          <a:effectLst/>
                        </a:rPr>
                        <a:t>Структурные компоненты деятельности</a:t>
                      </a:r>
                      <a:endParaRPr lang="ru-RU" sz="1100" dirty="0">
                        <a:solidFill>
                          <a:srgbClr val="000000"/>
                        </a:solidFill>
                        <a:effectLst/>
                        <a:latin typeface="Calibri" panose="020F0502020204030204" pitchFamily="34" charset="0"/>
                      </a:endParaRPr>
                    </a:p>
                  </a:txBody>
                  <a:tcPr marL="73660" marR="73660" marT="0" marB="0" anchor="ctr"/>
                </a:tc>
                <a:tc gridSpan="3">
                  <a:txBody>
                    <a:bodyPr/>
                    <a:lstStyle/>
                    <a:p>
                      <a:pPr algn="l" rtl="0" fontAlgn="ctr"/>
                      <a:r>
                        <a:rPr lang="ru-RU" sz="1400" u="none" strike="noStrike" dirty="0">
                          <a:effectLst/>
                        </a:rPr>
                        <a:t>                                                                          Ход занятия</a:t>
                      </a:r>
                      <a:endParaRPr lang="ru-RU" sz="1100" dirty="0">
                        <a:solidFill>
                          <a:srgbClr val="000000"/>
                        </a:solidFill>
                        <a:effectLst/>
                        <a:latin typeface="Calibri" panose="020F0502020204030204" pitchFamily="34" charset="0"/>
                      </a:endParaRPr>
                    </a:p>
                  </a:txBody>
                  <a:tcPr marL="73660" marR="73660" marT="0" marB="0" anchor="ct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391482036"/>
                  </a:ext>
                </a:extLst>
              </a:tr>
              <a:tr h="769153">
                <a:tc vMerge="1">
                  <a:txBody>
                    <a:bodyPr/>
                    <a:lstStyle/>
                    <a:p>
                      <a:endParaRPr lang="ru-RU"/>
                    </a:p>
                  </a:txBody>
                  <a:tcPr/>
                </a:tc>
                <a:tc vMerge="1">
                  <a:txBody>
                    <a:bodyPr/>
                    <a:lstStyle/>
                    <a:p>
                      <a:endParaRPr lang="ru-RU"/>
                    </a:p>
                  </a:txBody>
                  <a:tcPr/>
                </a:tc>
                <a:tc>
                  <a:txBody>
                    <a:bodyPr/>
                    <a:lstStyle/>
                    <a:p>
                      <a:pPr algn="ctr" rtl="0" fontAlgn="ctr"/>
                      <a:r>
                        <a:rPr lang="ru-RU" sz="1400" u="none" strike="noStrike" dirty="0">
                          <a:effectLst/>
                        </a:rPr>
                        <a:t>Деятельность педагога</a:t>
                      </a:r>
                      <a:endParaRPr lang="ru-RU" sz="1100" dirty="0">
                        <a:solidFill>
                          <a:srgbClr val="000000"/>
                        </a:solidFill>
                        <a:effectLst/>
                        <a:latin typeface="Calibri" panose="020F0502020204030204" pitchFamily="34" charset="0"/>
                      </a:endParaRPr>
                    </a:p>
                  </a:txBody>
                  <a:tcPr marL="73660" marR="73660" marT="0" marB="0" anchor="ctr"/>
                </a:tc>
                <a:tc>
                  <a:txBody>
                    <a:bodyPr/>
                    <a:lstStyle/>
                    <a:p>
                      <a:pPr algn="ctr" rtl="0" fontAlgn="ctr"/>
                      <a:r>
                        <a:rPr lang="ru-RU" sz="1400" u="none" strike="noStrike" dirty="0">
                          <a:effectLst/>
                        </a:rPr>
                        <a:t>Деятельность детей</a:t>
                      </a:r>
                      <a:endParaRPr lang="ru-RU" sz="1100" dirty="0">
                        <a:solidFill>
                          <a:srgbClr val="000000"/>
                        </a:solidFill>
                        <a:effectLst/>
                        <a:latin typeface="Calibri" panose="020F0502020204030204" pitchFamily="34" charset="0"/>
                      </a:endParaRPr>
                    </a:p>
                  </a:txBody>
                  <a:tcPr marL="73660" marR="73660" marT="0" marB="0" anchor="ctr"/>
                </a:tc>
                <a:tc>
                  <a:txBody>
                    <a:bodyPr/>
                    <a:lstStyle/>
                    <a:p>
                      <a:pPr algn="ctr" rtl="0" fontAlgn="ctr"/>
                      <a:r>
                        <a:rPr lang="ru-RU" sz="1400" u="none" strike="noStrike" dirty="0">
                          <a:effectLst/>
                        </a:rPr>
                        <a:t>Время</a:t>
                      </a:r>
                      <a:endParaRPr lang="ru-RU" sz="1100" dirty="0">
                        <a:solidFill>
                          <a:srgbClr val="000000"/>
                        </a:solidFill>
                        <a:effectLst/>
                        <a:latin typeface="Calibri" panose="020F0502020204030204" pitchFamily="34" charset="0"/>
                      </a:endParaRPr>
                    </a:p>
                  </a:txBody>
                  <a:tcPr marL="73660" marR="73660" marT="0" marB="0" anchor="ctr"/>
                </a:tc>
                <a:extLst>
                  <a:ext uri="{0D108BD9-81ED-4DB2-BD59-A6C34878D82A}">
                    <a16:rowId xmlns:a16="http://schemas.microsoft.com/office/drawing/2014/main" val="3653387913"/>
                  </a:ext>
                </a:extLst>
              </a:tr>
              <a:tr h="1645227">
                <a:tc>
                  <a:txBody>
                    <a:bodyPr/>
                    <a:lstStyle/>
                    <a:p>
                      <a:pPr algn="l" rtl="0" fontAlgn="ctr"/>
                      <a:r>
                        <a:rPr lang="ru-RU" sz="1400" dirty="0">
                          <a:effectLst/>
                        </a:rPr>
                        <a:t>1.</a:t>
                      </a:r>
                      <a:endParaRPr lang="ru-RU" sz="1100" dirty="0">
                        <a:solidFill>
                          <a:srgbClr val="000000"/>
                        </a:solidFill>
                        <a:effectLst/>
                        <a:latin typeface="Calibri" panose="020F0502020204030204" pitchFamily="34" charset="0"/>
                      </a:endParaRPr>
                    </a:p>
                  </a:txBody>
                  <a:tcPr marL="73660" marR="73660" marT="0" marB="0" anchor="ctr"/>
                </a:tc>
                <a:tc>
                  <a:txBody>
                    <a:bodyPr/>
                    <a:lstStyle/>
                    <a:p>
                      <a:pPr algn="ctr" rtl="0" fontAlgn="ctr"/>
                      <a:r>
                        <a:rPr lang="ru-RU" sz="1000" u="sng" dirty="0">
                          <a:effectLst/>
                        </a:rPr>
                        <a:t>ВВОДНАЯ ЧАСТЬ</a:t>
                      </a:r>
                      <a:endParaRPr lang="ru-RU" sz="1100" dirty="0">
                        <a:effectLst/>
                      </a:endParaRPr>
                    </a:p>
                    <a:p>
                      <a:pPr algn="ctr" rtl="0" fontAlgn="ctr"/>
                      <a:r>
                        <a:rPr lang="ru-RU" sz="1400" dirty="0">
                          <a:effectLst/>
                        </a:rPr>
                        <a:t>Организационный момент</a:t>
                      </a:r>
                      <a:endParaRPr lang="ru-RU" sz="1100" dirty="0">
                        <a:solidFill>
                          <a:srgbClr val="000000"/>
                        </a:solidFill>
                        <a:effectLst/>
                        <a:latin typeface="Calibri" panose="020F0502020204030204" pitchFamily="34" charset="0"/>
                      </a:endParaRPr>
                    </a:p>
                  </a:txBody>
                  <a:tcPr marL="73660" marR="73660" marT="0" marB="0" anchor="ctr"/>
                </a:tc>
                <a:tc>
                  <a:txBody>
                    <a:bodyPr/>
                    <a:lstStyle/>
                    <a:p>
                      <a:pPr marR="111760" algn="l" rtl="0" fontAlgn="t"/>
                      <a:r>
                        <a:rPr lang="ru-RU" sz="1400" dirty="0">
                          <a:effectLst/>
                        </a:rPr>
                        <a:t>Переключение внимания детей на предстоящую деятельность, </a:t>
                      </a:r>
                      <a:endParaRPr lang="ru-RU" sz="1100" dirty="0">
                        <a:solidFill>
                          <a:srgbClr val="000000"/>
                        </a:solidFill>
                        <a:effectLst/>
                        <a:latin typeface="Calibri" panose="020F0502020204030204" pitchFamily="34" charset="0"/>
                      </a:endParaRPr>
                    </a:p>
                    <a:p>
                      <a:pPr marR="111760" lvl="0" algn="l">
                        <a:buNone/>
                      </a:pPr>
                      <a:r>
                        <a:rPr lang="ru-RU" sz="1400" dirty="0">
                          <a:effectLst/>
                        </a:rPr>
                        <a:t>стимуляция интереса к ней, либо просто сконцентрировать внимание детей любым способом, например, упражнение на внимание, эмоционально-психологический настрой.  </a:t>
                      </a:r>
                      <a:endParaRPr lang="ru-RU" sz="1100" dirty="0">
                        <a:solidFill>
                          <a:srgbClr val="000000"/>
                        </a:solidFill>
                        <a:effectLst/>
                        <a:latin typeface="Calibri"/>
                      </a:endParaRPr>
                    </a:p>
                  </a:txBody>
                  <a:tcPr marL="73660" marR="73660" marT="0" marB="0"/>
                </a:tc>
                <a:tc>
                  <a:txBody>
                    <a:bodyPr/>
                    <a:lstStyle/>
                    <a:p>
                      <a:pPr marL="21590" marR="111760" algn="l" rtl="0" fontAlgn="t"/>
                      <a:r>
                        <a:rPr lang="ru-RU" sz="1400" u="none" strike="noStrike" dirty="0">
                          <a:effectLst/>
                        </a:rPr>
                        <a:t>……………….</a:t>
                      </a:r>
                      <a:endParaRPr lang="ru-RU" sz="1100" dirty="0">
                        <a:effectLst/>
                      </a:endParaRPr>
                    </a:p>
                    <a:p>
                      <a:pPr marL="21590" marR="111760" algn="l" rtl="0" fontAlgn="t"/>
                      <a:r>
                        <a:rPr lang="ru-RU" sz="1400" u="none" strike="noStrike" dirty="0">
                          <a:effectLst/>
                        </a:rPr>
                        <a:t>…………………</a:t>
                      </a:r>
                      <a:endParaRPr lang="ru-RU" sz="1100" dirty="0">
                        <a:solidFill>
                          <a:srgbClr val="000000"/>
                        </a:solidFill>
                        <a:effectLst/>
                        <a:latin typeface="Calibri" panose="020F0502020204030204" pitchFamily="34" charset="0"/>
                      </a:endParaRPr>
                    </a:p>
                  </a:txBody>
                  <a:tcPr marL="73660" marR="73660" marT="0" marB="0"/>
                </a:tc>
                <a:tc>
                  <a:txBody>
                    <a:bodyPr/>
                    <a:lstStyle/>
                    <a:p>
                      <a:pPr algn="ctr" rtl="0" fontAlgn="t"/>
                      <a:r>
                        <a:rPr lang="ru-RU" sz="1400" dirty="0">
                          <a:effectLst/>
                        </a:rPr>
                        <a:t>1,5 мин.</a:t>
                      </a:r>
                      <a:endParaRPr lang="ru-RU" sz="1100" dirty="0">
                        <a:solidFill>
                          <a:srgbClr val="000000"/>
                        </a:solidFill>
                        <a:effectLst/>
                        <a:latin typeface="Calibri" panose="020F0502020204030204" pitchFamily="34" charset="0"/>
                      </a:endParaRPr>
                    </a:p>
                  </a:txBody>
                  <a:tcPr marL="73660" marR="73660" marT="0" marB="0"/>
                </a:tc>
                <a:extLst>
                  <a:ext uri="{0D108BD9-81ED-4DB2-BD59-A6C34878D82A}">
                    <a16:rowId xmlns:a16="http://schemas.microsoft.com/office/drawing/2014/main" val="3970917512"/>
                  </a:ext>
                </a:extLst>
              </a:tr>
              <a:tr h="5356266">
                <a:tc>
                  <a:txBody>
                    <a:bodyPr/>
                    <a:lstStyle/>
                    <a:p>
                      <a:pPr algn="l" rtl="0" fontAlgn="ctr"/>
                      <a:r>
                        <a:rPr lang="ru-RU" sz="1400" dirty="0">
                          <a:effectLst/>
                        </a:rPr>
                        <a:t>2.</a:t>
                      </a:r>
                      <a:endParaRPr lang="ru-RU" sz="1100" dirty="0">
                        <a:solidFill>
                          <a:srgbClr val="000000"/>
                        </a:solidFill>
                        <a:effectLst/>
                        <a:latin typeface="Calibri" panose="020F0502020204030204" pitchFamily="34" charset="0"/>
                      </a:endParaRPr>
                    </a:p>
                  </a:txBody>
                  <a:tcPr marL="73660" marR="73660" marT="0" marB="0" anchor="ctr"/>
                </a:tc>
                <a:tc>
                  <a:txBody>
                    <a:bodyPr/>
                    <a:lstStyle/>
                    <a:p>
                      <a:pPr algn="ctr" rtl="0" fontAlgn="ctr"/>
                      <a:r>
                        <a:rPr lang="ru-RU" sz="1400" dirty="0">
                          <a:effectLst/>
                        </a:rPr>
                        <a:t>Проблемная ситуация (или мотивация)  и постановка и принятие детьми цели занятия</a:t>
                      </a:r>
                      <a:endParaRPr lang="ru-RU" sz="1100" dirty="0">
                        <a:solidFill>
                          <a:srgbClr val="000000"/>
                        </a:solidFill>
                        <a:effectLst/>
                        <a:latin typeface="Calibri" panose="020F0502020204030204" pitchFamily="34" charset="0"/>
                      </a:endParaRPr>
                    </a:p>
                  </a:txBody>
                  <a:tcPr marL="73660" marR="73660" marT="0" marB="0" anchor="ctr"/>
                </a:tc>
                <a:tc>
                  <a:txBody>
                    <a:bodyPr/>
                    <a:lstStyle/>
                    <a:p>
                      <a:pPr algn="l" rtl="0" fontAlgn="t"/>
                      <a:r>
                        <a:rPr lang="ru-RU" sz="1400" dirty="0">
                          <a:effectLst/>
                        </a:rPr>
                        <a:t> </a:t>
                      </a:r>
                      <a:r>
                        <a:rPr lang="ru-RU" sz="1400" u="sng" dirty="0">
                          <a:effectLst/>
                        </a:rPr>
                        <a:t>Мотивация</a:t>
                      </a:r>
                      <a:r>
                        <a:rPr lang="ru-RU" sz="1400" u="none" strike="noStrike" dirty="0">
                          <a:effectLst/>
                        </a:rPr>
                        <a:t> (процесс вовлечения в деятельность):</a:t>
                      </a:r>
                      <a:endParaRPr lang="ru-RU" sz="1100" dirty="0">
                        <a:effectLst/>
                      </a:endParaRPr>
                    </a:p>
                    <a:p>
                      <a:pPr algn="l" rtl="0" fontAlgn="t"/>
                      <a:r>
                        <a:rPr lang="ru-RU" sz="1400" u="none" strike="noStrike" dirty="0">
                          <a:effectLst/>
                        </a:rPr>
                        <a:t>1. Что-то внести, чтоб большинство детей заинтересовалось;</a:t>
                      </a:r>
                      <a:endParaRPr lang="ru-RU" sz="1100" dirty="0">
                        <a:effectLst/>
                      </a:endParaRPr>
                    </a:p>
                    <a:p>
                      <a:pPr algn="l" rtl="0" fontAlgn="t"/>
                      <a:r>
                        <a:rPr lang="ru-RU" sz="1400" u="none" strike="noStrike" dirty="0">
                          <a:effectLst/>
                        </a:rPr>
                        <a:t>2. Что-то убрать, оставив пустое место (в группе не осталось кукол или машин или др.);</a:t>
                      </a:r>
                      <a:endParaRPr lang="ru-RU" sz="1100" dirty="0">
                        <a:effectLst/>
                      </a:endParaRPr>
                    </a:p>
                    <a:p>
                      <a:pPr algn="l" rtl="0" fontAlgn="t"/>
                      <a:r>
                        <a:rPr lang="ru-RU" sz="1400" u="none" strike="noStrike" dirty="0">
                          <a:effectLst/>
                        </a:rPr>
                        <a:t>3. Приходит кто-то в гости или вносится игрушка;</a:t>
                      </a:r>
                      <a:endParaRPr lang="ru-RU" sz="1100" dirty="0">
                        <a:effectLst/>
                      </a:endParaRPr>
                    </a:p>
                    <a:p>
                      <a:pPr algn="l" rtl="0" fontAlgn="t"/>
                      <a:r>
                        <a:rPr lang="ru-RU" sz="1400" u="none" strike="noStrike" dirty="0">
                          <a:effectLst/>
                        </a:rPr>
                        <a:t>4. Эффект неожиданности (шум, треск, стук...);</a:t>
                      </a:r>
                      <a:endParaRPr lang="ru-RU" sz="1100" dirty="0">
                        <a:effectLst/>
                      </a:endParaRPr>
                    </a:p>
                    <a:p>
                      <a:pPr algn="l" rtl="0" fontAlgn="t"/>
                      <a:r>
                        <a:rPr lang="ru-RU" sz="1400" u="none" strike="noStrike" dirty="0">
                          <a:effectLst/>
                        </a:rPr>
                        <a:t>5. Интрига (подождите, после зарядки скажу; не смотрите, после завтрака покажу; не трогайте, это очень хрупкое, испортите)</a:t>
                      </a:r>
                      <a:endParaRPr lang="ru-RU" sz="1100" dirty="0">
                        <a:effectLst/>
                      </a:endParaRPr>
                    </a:p>
                    <a:p>
                      <a:pPr algn="l" rtl="0" fontAlgn="t"/>
                      <a:r>
                        <a:rPr lang="ru-RU" sz="1400" u="sng" dirty="0">
                          <a:effectLst/>
                        </a:rPr>
                        <a:t>Проблемная ситуация:</a:t>
                      </a:r>
                      <a:endParaRPr lang="ru-RU" sz="1100" dirty="0">
                        <a:effectLst/>
                      </a:endParaRPr>
                    </a:p>
                    <a:p>
                      <a:pPr algn="l" rtl="0" fontAlgn="t"/>
                      <a:r>
                        <a:rPr lang="ru-RU" sz="1400" u="none" strike="noStrike" dirty="0">
                          <a:effectLst/>
                        </a:rPr>
                        <a:t>Создать ситуацию, которая вызывает затруднение в деятельности детей, которое они фиксируют в речи (мы это не знаем, мы это еще не умеем...).</a:t>
                      </a:r>
                      <a:endParaRPr lang="ru-RU" sz="1100" dirty="0">
                        <a:effectLst/>
                      </a:endParaRPr>
                    </a:p>
                    <a:p>
                      <a:pPr algn="l" rtl="0" fontAlgn="t"/>
                      <a:r>
                        <a:rPr lang="ru-RU" sz="1400" u="none" strike="noStrike" dirty="0">
                          <a:effectLst/>
                        </a:rPr>
                        <a:t>Выдвижение различных вариантов, что сделать, чтобы разрешить проблему. Ответы детей не оценивать, принимать любые, не предлагать что-то делать или не делать, а предлагать что-то сделать на выбор.</a:t>
                      </a:r>
                      <a:endParaRPr lang="ru-RU" sz="1100" dirty="0">
                        <a:effectLst/>
                      </a:endParaRPr>
                    </a:p>
                    <a:p>
                      <a:pPr algn="l" rtl="0" fontAlgn="t"/>
                      <a:r>
                        <a:rPr lang="ru-RU" sz="1400" u="none" strike="noStrike" dirty="0">
                          <a:effectLst/>
                        </a:rPr>
                        <a:t>В результате ребятами делается вывод, что необходимо подумать, как всем вместе выйти из затруднительной ситуации.</a:t>
                      </a:r>
                      <a:endParaRPr lang="ru-RU" sz="1100" dirty="0">
                        <a:effectLst/>
                      </a:endParaRPr>
                    </a:p>
                    <a:p>
                      <a:pPr algn="l" rtl="0" fontAlgn="t"/>
                      <a:r>
                        <a:rPr lang="ru-RU" sz="1400" dirty="0">
                          <a:effectLst/>
                        </a:rPr>
                        <a:t>Если этого нет, то воспитатель осуществляет </a:t>
                      </a:r>
                      <a:endParaRPr lang="ru-RU" sz="1100" dirty="0">
                        <a:solidFill>
                          <a:srgbClr val="000000"/>
                        </a:solidFill>
                        <a:effectLst/>
                        <a:latin typeface="Calibri" panose="020F0502020204030204" pitchFamily="34" charset="0"/>
                      </a:endParaRPr>
                    </a:p>
                    <a:p>
                      <a:pPr lvl="0" algn="l">
                        <a:buNone/>
                      </a:pPr>
                      <a:r>
                        <a:rPr lang="ru-RU" sz="1400" u="sng" dirty="0">
                          <a:effectLst/>
                        </a:rPr>
                        <a:t>постановку и принятие детьми цели занятия.</a:t>
                      </a:r>
                      <a:endParaRPr lang="ru-RU" sz="1100">
                        <a:solidFill>
                          <a:srgbClr val="000000"/>
                        </a:solidFill>
                        <a:effectLst/>
                        <a:latin typeface="Calibri"/>
                      </a:endParaRPr>
                    </a:p>
                  </a:txBody>
                  <a:tcPr marL="73660" marR="73660" marT="0" marB="0"/>
                </a:tc>
                <a:tc>
                  <a:txBody>
                    <a:bodyPr/>
                    <a:lstStyle/>
                    <a:p>
                      <a:pPr algn="l" rtl="0" fontAlgn="base"/>
                      <a:endParaRPr lang="ru-RU" sz="1400" u="none" strike="noStrike">
                        <a:effectLst/>
                      </a:endParaRPr>
                    </a:p>
                    <a:p>
                      <a:pPr algn="l" rtl="0" fontAlgn="t"/>
                      <a:r>
                        <a:rPr lang="ru-RU" sz="1400" u="none" strike="noStrike" dirty="0">
                          <a:effectLst/>
                        </a:rPr>
                        <a:t>……………………</a:t>
                      </a:r>
                      <a:endParaRPr lang="ru-RU" sz="1100" dirty="0">
                        <a:effectLst/>
                      </a:endParaRPr>
                    </a:p>
                    <a:p>
                      <a:pPr algn="l" rtl="0" fontAlgn="t"/>
                      <a:r>
                        <a:rPr lang="ru-RU" sz="1400" u="none" strike="noStrike" dirty="0">
                          <a:effectLst/>
                        </a:rPr>
                        <a:t>……………………..</a:t>
                      </a:r>
                      <a:endParaRPr lang="ru-RU" sz="1100" dirty="0">
                        <a:solidFill>
                          <a:srgbClr val="000000"/>
                        </a:solidFill>
                        <a:effectLst/>
                        <a:latin typeface="Calibri" panose="020F0502020204030204" pitchFamily="34" charset="0"/>
                      </a:endParaRPr>
                    </a:p>
                  </a:txBody>
                  <a:tcPr marL="73660" marR="73660" marT="0" marB="0"/>
                </a:tc>
                <a:tc>
                  <a:txBody>
                    <a:bodyPr/>
                    <a:lstStyle/>
                    <a:p>
                      <a:pPr algn="ctr" rtl="0" fontAlgn="t"/>
                      <a:r>
                        <a:rPr lang="ru-RU" sz="1400" u="none" strike="noStrike" dirty="0">
                          <a:effectLst/>
                        </a:rPr>
                        <a:t>1,5 мин</a:t>
                      </a:r>
                      <a:endParaRPr lang="ru-RU" sz="1100" dirty="0">
                        <a:solidFill>
                          <a:srgbClr val="000000"/>
                        </a:solidFill>
                        <a:effectLst/>
                        <a:latin typeface="Calibri" panose="020F0502020204030204" pitchFamily="34" charset="0"/>
                      </a:endParaRPr>
                    </a:p>
                  </a:txBody>
                  <a:tcPr marL="73660" marR="73660" marT="0" marB="0"/>
                </a:tc>
                <a:extLst>
                  <a:ext uri="{0D108BD9-81ED-4DB2-BD59-A6C34878D82A}">
                    <a16:rowId xmlns:a16="http://schemas.microsoft.com/office/drawing/2014/main" val="3865249495"/>
                  </a:ext>
                </a:extLst>
              </a:tr>
              <a:tr h="4242954">
                <a:tc>
                  <a:txBody>
                    <a:bodyPr/>
                    <a:lstStyle/>
                    <a:p>
                      <a:pPr algn="l" rtl="0" fontAlgn="ctr"/>
                      <a:r>
                        <a:rPr lang="ru-RU" sz="1400" u="none" strike="noStrike" dirty="0">
                          <a:effectLst/>
                        </a:rPr>
                        <a:t>3.</a:t>
                      </a:r>
                      <a:endParaRPr lang="ru-RU" sz="1100" dirty="0">
                        <a:solidFill>
                          <a:srgbClr val="000000"/>
                        </a:solidFill>
                        <a:effectLst/>
                        <a:latin typeface="Calibri" panose="020F0502020204030204" pitchFamily="34" charset="0"/>
                      </a:endParaRPr>
                    </a:p>
                  </a:txBody>
                  <a:tcPr marL="73660" marR="73660" marT="0" marB="0" anchor="ctr"/>
                </a:tc>
                <a:tc>
                  <a:txBody>
                    <a:bodyPr/>
                    <a:lstStyle/>
                    <a:p>
                      <a:pPr algn="ctr" rtl="0" fontAlgn="ctr"/>
                      <a:r>
                        <a:rPr lang="ru-RU" sz="1000" u="sng" dirty="0">
                          <a:effectLst/>
                        </a:rPr>
                        <a:t>ОСНОВНАЯ ЧАСТЬ</a:t>
                      </a:r>
                      <a:endParaRPr lang="ru-RU" sz="1100" dirty="0">
                        <a:effectLst/>
                      </a:endParaRPr>
                    </a:p>
                    <a:p>
                      <a:pPr algn="ctr" rtl="0" fontAlgn="ctr"/>
                      <a:r>
                        <a:rPr lang="ru-RU" sz="1400" u="none" strike="noStrike" dirty="0">
                          <a:effectLst/>
                        </a:rPr>
                        <a:t>Проектирование решений проблемной ситуации,</a:t>
                      </a:r>
                      <a:endParaRPr lang="ru-RU" sz="1100" dirty="0">
                        <a:effectLst/>
                      </a:endParaRPr>
                    </a:p>
                    <a:p>
                      <a:pPr algn="ctr" rtl="0" fontAlgn="ctr"/>
                      <a:r>
                        <a:rPr lang="ru-RU" sz="1400" u="none" strike="noStrike" dirty="0">
                          <a:effectLst/>
                        </a:rPr>
                        <a:t>актуализация знаний,</a:t>
                      </a:r>
                      <a:endParaRPr lang="ru-RU" sz="1100" dirty="0">
                        <a:effectLst/>
                      </a:endParaRPr>
                    </a:p>
                    <a:p>
                      <a:pPr algn="ctr" rtl="0" fontAlgn="ctr"/>
                      <a:r>
                        <a:rPr lang="ru-RU" sz="1400" u="none" strike="noStrike" dirty="0">
                          <a:effectLst/>
                        </a:rPr>
                        <a:t>или начало выполнения действий по задачам НОД</a:t>
                      </a:r>
                      <a:endParaRPr lang="ru-RU" sz="1100" dirty="0">
                        <a:solidFill>
                          <a:srgbClr val="000000"/>
                        </a:solidFill>
                        <a:effectLst/>
                        <a:latin typeface="Calibri" panose="020F0502020204030204" pitchFamily="34" charset="0"/>
                      </a:endParaRPr>
                    </a:p>
                  </a:txBody>
                  <a:tcPr marL="73660" marR="73660" marT="0" marB="0" anchor="ctr"/>
                </a:tc>
                <a:tc>
                  <a:txBody>
                    <a:bodyPr/>
                    <a:lstStyle/>
                    <a:p>
                      <a:pPr indent="449580" algn="just" rtl="0" fontAlgn="t"/>
                      <a:r>
                        <a:rPr lang="ru-RU" sz="1400" u="none" strike="noStrike" dirty="0">
                          <a:effectLst/>
                        </a:rPr>
                        <a:t>Задачи этого этапа:</a:t>
                      </a:r>
                      <a:endParaRPr lang="ru-RU" sz="1100" dirty="0">
                        <a:effectLst/>
                      </a:endParaRPr>
                    </a:p>
                    <a:p>
                      <a:pPr marL="250190" algn="l" rtl="0" fontAlgn="t">
                        <a:buFont typeface="Arial" panose="020B0604020202020204" pitchFamily="34" charset="0"/>
                        <a:buChar char="•"/>
                      </a:pPr>
                      <a:r>
                        <a:rPr lang="ru-RU" sz="1400" u="none" strike="noStrike" dirty="0">
                          <a:effectLst/>
                        </a:rPr>
                        <a:t> или актуализация имеющихся знаний, представлений. Создание ситуации, в которой возникает необходимость в получении новых представлений, умений. </a:t>
                      </a:r>
                      <a:endParaRPr lang="ru-RU" sz="1100" dirty="0">
                        <a:effectLst/>
                      </a:endParaRPr>
                    </a:p>
                    <a:p>
                      <a:pPr marL="250190" lvl="0" indent="0" algn="l">
                        <a:buNone/>
                      </a:pPr>
                      <a:r>
                        <a:rPr lang="ru-RU" sz="1400" u="none" strike="noStrike" dirty="0">
                          <a:effectLst/>
                        </a:rPr>
                        <a:t>Деятельность педагога: с помощью наводящих, проблемных вопросов, рассказывания, объяснения, организации поисковой деятельности, подвести детей к воспроизведению информации, необходимой для успешного разрешению проблемной ситуации, либо усвоению нового.  </a:t>
                      </a:r>
                      <a:endParaRPr lang="ru-RU" sz="1100">
                        <a:effectLst/>
                      </a:endParaRPr>
                    </a:p>
                    <a:p>
                      <a:pPr marL="340360" algn="l" rtl="0" fontAlgn="t">
                        <a:buFont typeface="Arial" panose="020B0604020202020204" pitchFamily="34" charset="0"/>
                        <a:buChar char="•"/>
                      </a:pPr>
                      <a:r>
                        <a:rPr lang="ru-RU" sz="1400" u="none" strike="noStrike" dirty="0">
                          <a:effectLst/>
                        </a:rPr>
                        <a:t> или детям даются новые знания, необходимые для решения проблемного вопроса на основе содержания разных разделов программы с опорой на наглядность, либо дети сами добывают знания, путём исследований, поиска, открытий.</a:t>
                      </a:r>
                      <a:endParaRPr lang="ru-RU" sz="1100" dirty="0">
                        <a:effectLst/>
                      </a:endParaRPr>
                    </a:p>
                    <a:p>
                      <a:pPr algn="just" rtl="0" fontAlgn="t"/>
                      <a:r>
                        <a:rPr lang="ru-RU" sz="1400" u="none" strike="noStrike" dirty="0">
                          <a:effectLst/>
                        </a:rPr>
                        <a:t>                           </a:t>
                      </a:r>
                      <a:endParaRPr lang="ru-RU" sz="1100" dirty="0">
                        <a:solidFill>
                          <a:srgbClr val="000000"/>
                        </a:solidFill>
                        <a:effectLst/>
                        <a:latin typeface="Calibri" panose="020F0502020204030204" pitchFamily="34" charset="0"/>
                      </a:endParaRPr>
                    </a:p>
                  </a:txBody>
                  <a:tcPr marL="73660" marR="73660" marT="0" marB="0"/>
                </a:tc>
                <a:tc>
                  <a:txBody>
                    <a:bodyPr/>
                    <a:lstStyle/>
                    <a:p>
                      <a:pPr algn="l" rtl="0" fontAlgn="base"/>
                      <a:endParaRPr lang="ru-RU" sz="1400" b="0" i="0" u="none" strike="noStrike">
                        <a:solidFill>
                          <a:srgbClr val="000000"/>
                        </a:solidFill>
                        <a:effectLst/>
                        <a:latin typeface="Times New Roman" panose="02020603050405020304" pitchFamily="18" charset="0"/>
                      </a:endParaRPr>
                    </a:p>
                  </a:txBody>
                  <a:tcPr marL="73660" marR="73660" marT="0" marB="0"/>
                </a:tc>
                <a:tc>
                  <a:txBody>
                    <a:bodyPr/>
                    <a:lstStyle/>
                    <a:p>
                      <a:pPr algn="ctr" rtl="0" fontAlgn="base"/>
                      <a:endParaRPr lang="ru-RU" sz="1400" b="0" i="0" u="none" strike="noStrike">
                        <a:solidFill>
                          <a:srgbClr val="000000"/>
                        </a:solidFill>
                        <a:effectLst/>
                        <a:latin typeface="Times New Roman" panose="02020603050405020304" pitchFamily="18" charset="0"/>
                      </a:endParaRPr>
                    </a:p>
                  </a:txBody>
                  <a:tcPr marL="73660" marR="73660" marT="0" marB="0"/>
                </a:tc>
                <a:extLst>
                  <a:ext uri="{0D108BD9-81ED-4DB2-BD59-A6C34878D82A}">
                    <a16:rowId xmlns:a16="http://schemas.microsoft.com/office/drawing/2014/main" val="1455611227"/>
                  </a:ext>
                </a:extLst>
              </a:tr>
              <a:tr h="1315006">
                <a:tc>
                  <a:txBody>
                    <a:bodyPr/>
                    <a:lstStyle/>
                    <a:p>
                      <a:pPr algn="l" rtl="0" fontAlgn="ctr"/>
                      <a:r>
                        <a:rPr lang="ru-RU" sz="1400" u="none" strike="noStrike" dirty="0">
                          <a:effectLst/>
                        </a:rPr>
                        <a:t>4.</a:t>
                      </a:r>
                      <a:endParaRPr lang="ru-RU" sz="1100" dirty="0">
                        <a:solidFill>
                          <a:srgbClr val="000000"/>
                        </a:solidFill>
                        <a:effectLst/>
                        <a:latin typeface="Calibri" panose="020F0502020204030204" pitchFamily="34" charset="0"/>
                      </a:endParaRPr>
                    </a:p>
                  </a:txBody>
                  <a:tcPr marL="73660" marR="73660" marT="0" marB="0" anchor="ctr"/>
                </a:tc>
                <a:tc>
                  <a:txBody>
                    <a:bodyPr/>
                    <a:lstStyle/>
                    <a:p>
                      <a:pPr algn="ctr" rtl="0" fontAlgn="ctr"/>
                      <a:r>
                        <a:rPr lang="ru-RU" sz="1400" u="none" strike="noStrike" dirty="0">
                          <a:effectLst/>
                        </a:rPr>
                        <a:t>«Открытие» детьми новых знаний,  способа действий</a:t>
                      </a:r>
                      <a:endParaRPr lang="ru-RU" sz="1100" dirty="0">
                        <a:solidFill>
                          <a:srgbClr val="000000"/>
                        </a:solidFill>
                        <a:effectLst/>
                        <a:latin typeface="Calibri" panose="020F0502020204030204" pitchFamily="34" charset="0"/>
                      </a:endParaRPr>
                    </a:p>
                  </a:txBody>
                  <a:tcPr marL="73660" marR="73660" marT="0" marB="0" anchor="ctr"/>
                </a:tc>
                <a:tc>
                  <a:txBody>
                    <a:bodyPr/>
                    <a:lstStyle/>
                    <a:p>
                      <a:pPr marL="340360" algn="l" rtl="0" fontAlgn="t">
                        <a:buFont typeface="Arial" panose="020B0604020202020204" pitchFamily="34" charset="0"/>
                        <a:buChar char="•"/>
                      </a:pPr>
                      <a:r>
                        <a:rPr lang="ru-RU" sz="1400" u="none" strike="noStrike" dirty="0">
                          <a:effectLst/>
                        </a:rPr>
                        <a:t>воспитатель, используя подводящий диалог, организует построение нового знания, которое четко фиксируется им вместе с детьми в речи. </a:t>
                      </a:r>
                      <a:endParaRPr lang="ru-RU" sz="1100" dirty="0">
                        <a:solidFill>
                          <a:srgbClr val="000000"/>
                        </a:solidFill>
                        <a:effectLst/>
                        <a:latin typeface="Calibri" panose="020F0502020204030204" pitchFamily="34" charset="0"/>
                      </a:endParaRPr>
                    </a:p>
                  </a:txBody>
                  <a:tcPr marL="73660" marR="73660" marT="0" marB="0"/>
                </a:tc>
                <a:tc>
                  <a:txBody>
                    <a:bodyPr/>
                    <a:lstStyle/>
                    <a:p>
                      <a:pPr algn="l" rtl="0" fontAlgn="base"/>
                      <a:endParaRPr lang="ru-RU" sz="1400" b="0" i="0" u="none" strike="noStrike">
                        <a:solidFill>
                          <a:srgbClr val="000000"/>
                        </a:solidFill>
                        <a:effectLst/>
                        <a:latin typeface="Times New Roman" panose="02020603050405020304" pitchFamily="18" charset="0"/>
                      </a:endParaRPr>
                    </a:p>
                  </a:txBody>
                  <a:tcPr marL="73660" marR="73660" marT="0" marB="0"/>
                </a:tc>
                <a:tc>
                  <a:txBody>
                    <a:bodyPr/>
                    <a:lstStyle/>
                    <a:p>
                      <a:pPr algn="ctr" rtl="0" fontAlgn="base"/>
                      <a:endParaRPr lang="ru-RU" sz="1400" b="0" i="0" u="none" strike="noStrike">
                        <a:solidFill>
                          <a:srgbClr val="000000"/>
                        </a:solidFill>
                        <a:effectLst/>
                        <a:latin typeface="Times New Roman" panose="02020603050405020304" pitchFamily="18" charset="0"/>
                      </a:endParaRPr>
                    </a:p>
                  </a:txBody>
                  <a:tcPr marL="73660" marR="73660" marT="0" marB="0"/>
                </a:tc>
                <a:extLst>
                  <a:ext uri="{0D108BD9-81ED-4DB2-BD59-A6C34878D82A}">
                    <a16:rowId xmlns:a16="http://schemas.microsoft.com/office/drawing/2014/main" val="2117106830"/>
                  </a:ext>
                </a:extLst>
              </a:tr>
              <a:tr h="3921331">
                <a:tc>
                  <a:txBody>
                    <a:bodyPr/>
                    <a:lstStyle/>
                    <a:p>
                      <a:pPr algn="l" rtl="0" fontAlgn="ctr"/>
                      <a:r>
                        <a:rPr lang="ru-RU" sz="1400" u="none" strike="noStrike" dirty="0">
                          <a:effectLst/>
                        </a:rPr>
                        <a:t>5.</a:t>
                      </a:r>
                      <a:endParaRPr lang="ru-RU" sz="1100" dirty="0">
                        <a:solidFill>
                          <a:srgbClr val="000000"/>
                        </a:solidFill>
                        <a:effectLst/>
                        <a:latin typeface="Calibri" panose="020F0502020204030204" pitchFamily="34" charset="0"/>
                      </a:endParaRPr>
                    </a:p>
                  </a:txBody>
                  <a:tcPr marL="73660" marR="73660" marT="0" marB="0" anchor="ctr"/>
                </a:tc>
                <a:tc>
                  <a:txBody>
                    <a:bodyPr/>
                    <a:lstStyle/>
                    <a:p>
                      <a:pPr indent="449580" algn="ctr" rtl="0" fontAlgn="ctr"/>
                      <a:r>
                        <a:rPr lang="ru-RU" sz="1400" u="none" strike="noStrike" dirty="0">
                          <a:effectLst/>
                        </a:rPr>
                        <a:t>Самостоятельное применение нового на практике,</a:t>
                      </a:r>
                      <a:endParaRPr lang="ru-RU" sz="1100" dirty="0">
                        <a:effectLst/>
                      </a:endParaRPr>
                    </a:p>
                    <a:p>
                      <a:pPr indent="449580" algn="ctr" rtl="0" fontAlgn="ctr"/>
                      <a:r>
                        <a:rPr lang="ru-RU" sz="1400" u="none" strike="noStrike" dirty="0">
                          <a:effectLst/>
                        </a:rPr>
                        <a:t>либо актуализация уже имеющихся знаний, представлений, (выполнение работы)</a:t>
                      </a:r>
                      <a:endParaRPr lang="ru-RU" sz="1100" dirty="0">
                        <a:solidFill>
                          <a:srgbClr val="000000"/>
                        </a:solidFill>
                        <a:effectLst/>
                        <a:latin typeface="Calibri" panose="020F0502020204030204" pitchFamily="34" charset="0"/>
                      </a:endParaRPr>
                    </a:p>
                  </a:txBody>
                  <a:tcPr marL="73660" marR="73660" marT="0" marB="0" anchor="ctr"/>
                </a:tc>
                <a:tc>
                  <a:txBody>
                    <a:bodyPr/>
                    <a:lstStyle/>
                    <a:p>
                      <a:pPr marL="340360" algn="just" rtl="0" fontAlgn="t">
                        <a:buFont typeface="Arial" panose="020B0604020202020204" pitchFamily="34" charset="0"/>
                        <a:buChar char="•"/>
                      </a:pPr>
                      <a:r>
                        <a:rPr lang="ru-RU" sz="1400" u="none" strike="noStrike" dirty="0">
                          <a:effectLst/>
                        </a:rPr>
                        <a:t>овладение способами действия, применение полученных (уже имеющихся) умений, представлений. Деятельность педагога заключается в организации практической деятельности, оказание необходимой помощи, организации взаимодействия в достижении результата;</a:t>
                      </a:r>
                      <a:endParaRPr lang="ru-RU" sz="1100" dirty="0">
                        <a:effectLst/>
                      </a:endParaRPr>
                    </a:p>
                    <a:p>
                      <a:pPr marL="340360" algn="just" rtl="0" fontAlgn="t">
                        <a:buFont typeface="Arial" panose="020B0604020202020204" pitchFamily="34" charset="0"/>
                        <a:buChar char="•"/>
                      </a:pPr>
                      <a:r>
                        <a:rPr lang="ru-RU" sz="1400" u="none" strike="noStrike" dirty="0">
                          <a:effectLst/>
                        </a:rPr>
                        <a:t> включение нового знания в систему знаний ребенка и повторение. На этом этапе воспитатель предлагает игры, в которых новое знание используется совместно с изученными ранее. Возможно также включение дополнительных заданий на тренировку мыслительных операций и деятельностных способностей, а также заданий развивающего типа, направленных на опережающую подготовку детей к последующим занятиям. </a:t>
                      </a:r>
                      <a:endParaRPr lang="ru-RU" sz="1100" dirty="0">
                        <a:solidFill>
                          <a:srgbClr val="000000"/>
                        </a:solidFill>
                        <a:effectLst/>
                        <a:latin typeface="Calibri" panose="020F0502020204030204" pitchFamily="34" charset="0"/>
                      </a:endParaRPr>
                    </a:p>
                  </a:txBody>
                  <a:tcPr marL="73660" marR="73660" marT="0" marB="0"/>
                </a:tc>
                <a:tc>
                  <a:txBody>
                    <a:bodyPr/>
                    <a:lstStyle/>
                    <a:p>
                      <a:pPr algn="l" rtl="0" fontAlgn="base"/>
                      <a:endParaRPr lang="ru-RU" sz="1400" b="0" i="0" u="none" strike="noStrike">
                        <a:solidFill>
                          <a:srgbClr val="000000"/>
                        </a:solidFill>
                        <a:effectLst/>
                        <a:latin typeface="Times New Roman" panose="02020603050405020304" pitchFamily="18" charset="0"/>
                      </a:endParaRPr>
                    </a:p>
                  </a:txBody>
                  <a:tcPr marL="73660" marR="73660" marT="0" marB="0"/>
                </a:tc>
                <a:tc>
                  <a:txBody>
                    <a:bodyPr/>
                    <a:lstStyle/>
                    <a:p>
                      <a:pPr algn="ctr" rtl="0" fontAlgn="base"/>
                      <a:endParaRPr lang="ru-RU" sz="1400" b="0" i="0" u="none" strike="noStrike">
                        <a:solidFill>
                          <a:srgbClr val="000000"/>
                        </a:solidFill>
                        <a:effectLst/>
                        <a:latin typeface="Times New Roman" panose="02020603050405020304" pitchFamily="18" charset="0"/>
                      </a:endParaRPr>
                    </a:p>
                  </a:txBody>
                  <a:tcPr marL="73660" marR="73660" marT="0" marB="0"/>
                </a:tc>
                <a:extLst>
                  <a:ext uri="{0D108BD9-81ED-4DB2-BD59-A6C34878D82A}">
                    <a16:rowId xmlns:a16="http://schemas.microsoft.com/office/drawing/2014/main" val="980405608"/>
                  </a:ext>
                </a:extLst>
              </a:tr>
              <a:tr h="2300844">
                <a:tc>
                  <a:txBody>
                    <a:bodyPr/>
                    <a:lstStyle/>
                    <a:p>
                      <a:pPr algn="l" rtl="0" fontAlgn="ctr"/>
                      <a:r>
                        <a:rPr lang="ru-RU" sz="1400" u="none" strike="noStrike" dirty="0">
                          <a:effectLst/>
                        </a:rPr>
                        <a:t>6.</a:t>
                      </a:r>
                      <a:endParaRPr lang="ru-RU" sz="1100" dirty="0">
                        <a:solidFill>
                          <a:srgbClr val="000000"/>
                        </a:solidFill>
                        <a:effectLst/>
                        <a:latin typeface="Calibri" panose="020F0502020204030204" pitchFamily="34" charset="0"/>
                      </a:endParaRPr>
                    </a:p>
                  </a:txBody>
                  <a:tcPr marL="73660" marR="73660" marT="0" marB="0" anchor="ctr"/>
                </a:tc>
                <a:tc>
                  <a:txBody>
                    <a:bodyPr/>
                    <a:lstStyle/>
                    <a:p>
                      <a:pPr algn="ctr" rtl="0" fontAlgn="base"/>
                      <a:endParaRPr lang="ru-RU" sz="1000" u="sng">
                        <a:effectLst/>
                      </a:endParaRPr>
                    </a:p>
                    <a:p>
                      <a:pPr algn="ctr" rtl="0" fontAlgn="ctr"/>
                      <a:r>
                        <a:rPr lang="ru-RU" sz="1000" u="sng" dirty="0">
                          <a:effectLst/>
                        </a:rPr>
                        <a:t>ЗАКЛЮЧИТЕЛЬНАЯ ЧАСТЬ</a:t>
                      </a:r>
                      <a:endParaRPr lang="ru-RU" sz="1100" dirty="0">
                        <a:effectLst/>
                      </a:endParaRPr>
                    </a:p>
                    <a:p>
                      <a:pPr algn="ctr" rtl="0" fontAlgn="ctr"/>
                      <a:r>
                        <a:rPr lang="ru-RU" sz="1400" u="none" strike="noStrike" dirty="0">
                          <a:effectLst/>
                        </a:rPr>
                        <a:t>Итог занятия. Систематизация знаний.</a:t>
                      </a:r>
                      <a:endParaRPr lang="ru-RU" sz="1100" dirty="0">
                        <a:solidFill>
                          <a:srgbClr val="000000"/>
                        </a:solidFill>
                        <a:effectLst/>
                        <a:latin typeface="Calibri" panose="020F0502020204030204" pitchFamily="34" charset="0"/>
                      </a:endParaRPr>
                    </a:p>
                  </a:txBody>
                  <a:tcPr marL="73660" marR="73660" marT="0" marB="0" anchor="ctr"/>
                </a:tc>
                <a:tc>
                  <a:txBody>
                    <a:bodyPr/>
                    <a:lstStyle/>
                    <a:p>
                      <a:pPr algn="just" rtl="0" fontAlgn="t"/>
                      <a:r>
                        <a:rPr lang="ru-RU" sz="1400" u="none" strike="noStrike" dirty="0">
                          <a:effectLst/>
                        </a:rPr>
                        <a:t>Подведение итогов НОД с разных точек зрения: качества усвоения новых знаний, качества выполненной работы, обобщение полученного ребенком опыта. В завершение, воспитатель совместно с детьми фиксирует новое знание в устной речи и организует осмысление их деятельности на занятии с помощью вопросов: «Где были?», «Чем занимались?», «Что узнали?», «Кому помогли?». Воспитатель отмечает: «Смогли помочь, потому что научились ..., узнали ...». </a:t>
                      </a:r>
                      <a:endParaRPr lang="ru-RU" sz="1100" dirty="0">
                        <a:solidFill>
                          <a:srgbClr val="000000"/>
                        </a:solidFill>
                        <a:effectLst/>
                        <a:latin typeface="Calibri" panose="020F0502020204030204" pitchFamily="34" charset="0"/>
                      </a:endParaRPr>
                    </a:p>
                  </a:txBody>
                  <a:tcPr marL="73660" marR="73660" marT="0" marB="0"/>
                </a:tc>
                <a:tc>
                  <a:txBody>
                    <a:bodyPr/>
                    <a:lstStyle/>
                    <a:p>
                      <a:pPr algn="l" rtl="0" fontAlgn="base"/>
                      <a:endParaRPr lang="ru-RU" sz="1400" b="0" i="0" u="none" strike="noStrike">
                        <a:solidFill>
                          <a:srgbClr val="000000"/>
                        </a:solidFill>
                        <a:effectLst/>
                        <a:latin typeface="Times New Roman" panose="02020603050405020304" pitchFamily="18" charset="0"/>
                      </a:endParaRPr>
                    </a:p>
                  </a:txBody>
                  <a:tcPr marL="73660" marR="73660" marT="0" marB="0"/>
                </a:tc>
                <a:tc>
                  <a:txBody>
                    <a:bodyPr/>
                    <a:lstStyle/>
                    <a:p>
                      <a:pPr algn="ctr" rtl="0" fontAlgn="base"/>
                      <a:endParaRPr lang="ru-RU" sz="1400" b="0" i="0" u="none" strike="noStrike">
                        <a:solidFill>
                          <a:srgbClr val="000000"/>
                        </a:solidFill>
                        <a:effectLst/>
                        <a:latin typeface="Times New Roman" panose="02020603050405020304" pitchFamily="18" charset="0"/>
                      </a:endParaRPr>
                    </a:p>
                  </a:txBody>
                  <a:tcPr marL="73660" marR="73660" marT="0" marB="0"/>
                </a:tc>
                <a:extLst>
                  <a:ext uri="{0D108BD9-81ED-4DB2-BD59-A6C34878D82A}">
                    <a16:rowId xmlns:a16="http://schemas.microsoft.com/office/drawing/2014/main" val="2670177452"/>
                  </a:ext>
                </a:extLst>
              </a:tr>
              <a:tr h="1922887">
                <a:tc>
                  <a:txBody>
                    <a:bodyPr/>
                    <a:lstStyle/>
                    <a:p>
                      <a:pPr algn="l" rtl="0" fontAlgn="ctr"/>
                      <a:r>
                        <a:rPr lang="ru-RU" sz="1400" u="none" strike="noStrike" dirty="0">
                          <a:effectLst/>
                        </a:rPr>
                        <a:t>7.</a:t>
                      </a:r>
                      <a:endParaRPr lang="ru-RU" sz="1100" dirty="0">
                        <a:solidFill>
                          <a:srgbClr val="000000"/>
                        </a:solidFill>
                        <a:effectLst/>
                        <a:latin typeface="Calibri" panose="020F0502020204030204" pitchFamily="34" charset="0"/>
                      </a:endParaRPr>
                    </a:p>
                  </a:txBody>
                  <a:tcPr marL="73660" marR="73660" marT="0" marB="0" anchor="ctr"/>
                </a:tc>
                <a:tc>
                  <a:txBody>
                    <a:bodyPr/>
                    <a:lstStyle/>
                    <a:p>
                      <a:pPr algn="ctr" rtl="0" fontAlgn="ctr"/>
                      <a:r>
                        <a:rPr lang="ru-RU" sz="1400" u="none" strike="noStrike" dirty="0">
                          <a:effectLst/>
                        </a:rPr>
                        <a:t>Рефлексия</a:t>
                      </a:r>
                      <a:endParaRPr lang="ru-RU" sz="1100" dirty="0">
                        <a:solidFill>
                          <a:srgbClr val="000000"/>
                        </a:solidFill>
                        <a:effectLst/>
                        <a:latin typeface="Calibri" panose="020F0502020204030204" pitchFamily="34" charset="0"/>
                      </a:endParaRPr>
                    </a:p>
                  </a:txBody>
                  <a:tcPr marL="73660" marR="73660" marT="0" marB="0" anchor="ctr"/>
                </a:tc>
                <a:tc>
                  <a:txBody>
                    <a:bodyPr/>
                    <a:lstStyle/>
                    <a:p>
                      <a:pPr algn="just" rtl="0" fontAlgn="t"/>
                      <a:r>
                        <a:rPr lang="ru-RU" sz="1400" dirty="0">
                          <a:effectLst/>
                        </a:rPr>
                        <a:t>Формирование элементарных навыков самоконтроля, самооценки (для младшего возраста – рефлексия настроения и эмоционального состояния,  для старшего – рефлексия деятельности, или содержания учебного материала).</a:t>
                      </a:r>
                      <a:br>
                        <a:rPr lang="ru-RU" sz="1400" dirty="0">
                          <a:effectLst/>
                        </a:rPr>
                      </a:br>
                      <a:endParaRPr lang="ru-RU" sz="1100" dirty="0">
                        <a:solidFill>
                          <a:srgbClr val="000000"/>
                        </a:solidFill>
                        <a:effectLst/>
                        <a:latin typeface="Calibri" panose="020F0502020204030204" pitchFamily="34" charset="0"/>
                      </a:endParaRPr>
                    </a:p>
                  </a:txBody>
                  <a:tcPr marL="73660" marR="73660" marT="0" marB="0"/>
                </a:tc>
                <a:tc>
                  <a:txBody>
                    <a:bodyPr/>
                    <a:lstStyle/>
                    <a:p>
                      <a:pPr algn="l" rtl="0" fontAlgn="base"/>
                      <a:endParaRPr lang="ru-RU" sz="1400" b="0" i="0" u="none" strike="noStrike">
                        <a:solidFill>
                          <a:srgbClr val="000000"/>
                        </a:solidFill>
                        <a:effectLst/>
                        <a:latin typeface="Times New Roman" panose="02020603050405020304" pitchFamily="18" charset="0"/>
                      </a:endParaRPr>
                    </a:p>
                  </a:txBody>
                  <a:tcPr marL="73660" marR="73660" marT="0" marB="0"/>
                </a:tc>
                <a:tc>
                  <a:txBody>
                    <a:bodyPr/>
                    <a:lstStyle/>
                    <a:p>
                      <a:pPr algn="ctr" rtl="0" fontAlgn="base"/>
                      <a:endParaRPr lang="ru-RU" sz="1400" b="0" i="0" u="none" strike="noStrike">
                        <a:solidFill>
                          <a:srgbClr val="000000"/>
                        </a:solidFill>
                        <a:effectLst/>
                        <a:latin typeface="Times New Roman" panose="02020603050405020304" pitchFamily="18" charset="0"/>
                      </a:endParaRPr>
                    </a:p>
                  </a:txBody>
                  <a:tcPr marL="73660" marR="73660" marT="0" marB="0"/>
                </a:tc>
                <a:extLst>
                  <a:ext uri="{0D108BD9-81ED-4DB2-BD59-A6C34878D82A}">
                    <a16:rowId xmlns:a16="http://schemas.microsoft.com/office/drawing/2014/main" val="841593289"/>
                  </a:ext>
                </a:extLst>
              </a:tr>
            </a:tbl>
          </a:graphicData>
        </a:graphic>
      </p:graphicFrame>
    </p:spTree>
    <p:extLst>
      <p:ext uri="{BB962C8B-B14F-4D97-AF65-F5344CB8AC3E}">
        <p14:creationId xmlns:p14="http://schemas.microsoft.com/office/powerpoint/2010/main" val="859918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Широкоэкранный</PresentationFormat>
  <Paragraphs>0</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Savon</vt:lpstr>
      <vt:lpstr>Муниципальное бюджетное дошкольное образовательное учреждение №22 г.Шахты</vt:lpstr>
      <vt:lpstr>Разработка технологической карты</vt:lpstr>
      <vt:lpstr>В федеральном государственном образовательном стандарте дошкольного образования представлено  5 направлений развития воспитанников  (или образовательных областей). </vt:lpstr>
      <vt:lpstr>Традиционные занятия и их классификация</vt:lpstr>
      <vt:lpstr>ТРЕБОВАНИЯ К СОВРЕМЕННОМУ ПЕДАГОГИЧЕСКОМУ МЕРОПРИЯТИЮ:</vt:lpstr>
      <vt:lpstr>Создание технологической карты</vt:lpstr>
      <vt:lpstr>Муниципальное бюджетное дошкольное образовательное  учреждение №22 г.Шахты</vt:lpstr>
      <vt:lpstr>Технологическая карта НОД (схема-образец)</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dc:title>
  <dc:creator/>
  <cp:lastModifiedBy/>
  <cp:revision>407</cp:revision>
  <dcterms:created xsi:type="dcterms:W3CDTF">2012-07-30T23:42:41Z</dcterms:created>
  <dcterms:modified xsi:type="dcterms:W3CDTF">2022-04-15T10:36:49Z</dcterms:modified>
</cp:coreProperties>
</file>