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8" r:id="rId20"/>
    <p:sldId id="282" r:id="rId21"/>
    <p:sldId id="275" r:id="rId22"/>
    <p:sldId id="281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904999"/>
          </a:xfrm>
        </p:spPr>
        <p:txBody>
          <a:bodyPr/>
          <a:lstStyle/>
          <a:p>
            <a:r>
              <a:rPr lang="ru-RU" dirty="0" smtClean="0"/>
              <a:t>Рыба и морепродукты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01394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1484313"/>
            <a:ext cx="5113337" cy="317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poal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692525"/>
            <a:ext cx="4465638" cy="29765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Охлажденная рыба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1600200"/>
          </a:xfrm>
        </p:spPr>
        <p:txBody>
          <a:bodyPr/>
          <a:lstStyle/>
          <a:p>
            <a:r>
              <a:rPr lang="ru-RU" dirty="0" smtClean="0"/>
              <a:t>Температура в толще мышц от -1 до +5*С. Охлаждают сразу после улова и хранят не более 5 суток</a:t>
            </a:r>
          </a:p>
          <a:p>
            <a:endParaRPr lang="ru-RU" dirty="0"/>
          </a:p>
        </p:txBody>
      </p:sp>
      <p:pic>
        <p:nvPicPr>
          <p:cNvPr id="4" name="Picture 12" descr="Red_Mullet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0"/>
            <a:ext cx="7543800" cy="3636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Мороженая рыба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129539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Температура в толще мышц -8- -10 *С. Мороженая рыба-это наиболее распространенное рыбное сырье.</a:t>
            </a:r>
          </a:p>
          <a:p>
            <a:endParaRPr lang="ru-RU" dirty="0"/>
          </a:p>
        </p:txBody>
      </p:sp>
      <p:pic>
        <p:nvPicPr>
          <p:cNvPr id="4" name="Picture 8" descr="tradeboardH4KVEC_im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514600"/>
            <a:ext cx="7543800" cy="4038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Соленая рыба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001000" cy="1676400"/>
          </a:xfrm>
        </p:spPr>
        <p:txBody>
          <a:bodyPr>
            <a:normAutofit/>
          </a:bodyPr>
          <a:lstStyle/>
          <a:p>
            <a:r>
              <a:rPr lang="ru-RU" dirty="0" smtClean="0"/>
              <a:t>Содержание соли не должно превышать 14%. Перед использованием ее подвергают вымачиванию.</a:t>
            </a:r>
          </a:p>
          <a:p>
            <a:endParaRPr lang="ru-RU" dirty="0"/>
          </a:p>
        </p:txBody>
      </p:sp>
      <p:pic>
        <p:nvPicPr>
          <p:cNvPr id="4" name="Picture 8" descr="74235227_moy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200400"/>
            <a:ext cx="66294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Настя\Documents\0007-007-Rybnye-konserv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Настя\Documents\0003-003-Razdelka-ryb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096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 жирности рыбу делят на: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3000" y="1371600"/>
            <a:ext cx="7162800" cy="5223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3200" b="1" dirty="0" smtClean="0"/>
              <a:t>Тощую</a:t>
            </a:r>
            <a:r>
              <a:rPr lang="ru-RU" sz="3200" dirty="0" smtClean="0"/>
              <a:t> </a:t>
            </a:r>
            <a:r>
              <a:rPr lang="ru-RU" sz="3200" b="1" dirty="0" smtClean="0"/>
              <a:t>(содержание жира до 3%):</a:t>
            </a:r>
            <a:r>
              <a:rPr lang="ru-RU" sz="3200" dirty="0" smtClean="0"/>
              <a:t> бычок, камбала, карась, минтай, налим, навага, окунь речной, сайда, судак, треска, хек, щука.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3200" b="1" dirty="0" smtClean="0"/>
              <a:t>Средней жирности</a:t>
            </a:r>
            <a:r>
              <a:rPr lang="ru-RU" sz="3200" dirty="0" smtClean="0"/>
              <a:t> </a:t>
            </a:r>
            <a:r>
              <a:rPr lang="ru-RU" sz="3200" b="1" dirty="0" smtClean="0"/>
              <a:t>(3-8%):</a:t>
            </a:r>
            <a:r>
              <a:rPr lang="ru-RU" sz="3200" dirty="0" smtClean="0"/>
              <a:t> горбуша, карп, кета, килька, сом, ставрида, тунец, язь.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3200" b="1" dirty="0" smtClean="0"/>
              <a:t>Жирная (8-20%):</a:t>
            </a:r>
            <a:r>
              <a:rPr lang="ru-RU" sz="3200" dirty="0" smtClean="0"/>
              <a:t> ерш морской, лосось, осетр, палтус, сайра, сардины, севрюга, сельдь жирная и иваси, скумбрия.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3200" b="1" dirty="0" smtClean="0"/>
              <a:t>Очень жирная (до 33%):</a:t>
            </a:r>
            <a:r>
              <a:rPr lang="ru-RU" sz="3200" dirty="0" smtClean="0"/>
              <a:t> белорыбица, минога и угорь. </a:t>
            </a:r>
            <a:endParaRPr lang="ru-RU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Определение доброкачественности рыбы.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14400" y="1600200"/>
            <a:ext cx="7467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/>
            <a:r>
              <a:rPr lang="ru-RU" sz="4000" dirty="0" smtClean="0"/>
              <a:t>Сохранена цельность рыбы</a:t>
            </a:r>
          </a:p>
          <a:p>
            <a:pPr marL="273050" indent="-273050"/>
            <a:r>
              <a:rPr lang="ru-RU" sz="4000" dirty="0" smtClean="0"/>
              <a:t>Чешуя гладкая, чистая</a:t>
            </a:r>
          </a:p>
          <a:p>
            <a:pPr marL="273050" indent="-273050"/>
            <a:r>
              <a:rPr lang="ru-RU" sz="4000" dirty="0" smtClean="0"/>
              <a:t>Глаза выпуклые, прозрачные</a:t>
            </a:r>
          </a:p>
          <a:p>
            <a:pPr marL="273050" indent="-273050"/>
            <a:r>
              <a:rPr lang="ru-RU" sz="4000" dirty="0" smtClean="0"/>
              <a:t>Жабры ярко-красные</a:t>
            </a:r>
          </a:p>
          <a:p>
            <a:pPr marL="273050" indent="-273050"/>
            <a:r>
              <a:rPr lang="ru-RU" sz="4000" dirty="0" smtClean="0"/>
              <a:t>Мякоть с трудом отделяется от костей</a:t>
            </a:r>
          </a:p>
          <a:p>
            <a:pPr marL="273050" indent="-273050"/>
            <a:r>
              <a:rPr lang="ru-RU" sz="4000" dirty="0" smtClean="0"/>
              <a:t>Свежий, характерный рыбный запах.</a:t>
            </a:r>
            <a:endParaRPr lang="ru-RU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Кухонный инвентарь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371600"/>
            <a:ext cx="5257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>
              <a:buFont typeface="Calibri" pitchFamily="34" charset="0"/>
              <a:buAutoNum type="arabicPeriod"/>
            </a:pPr>
            <a:r>
              <a:rPr lang="ru-RU" sz="3200" dirty="0" smtClean="0"/>
              <a:t>Нож кухонный</a:t>
            </a:r>
          </a:p>
          <a:p>
            <a:pPr marL="514350" indent="-514350" algn="ctr">
              <a:buFont typeface="Calibri" pitchFamily="34" charset="0"/>
              <a:buAutoNum type="arabicPeriod"/>
            </a:pPr>
            <a:r>
              <a:rPr lang="ru-RU" sz="3200" dirty="0" err="1" smtClean="0"/>
              <a:t>Рыбочистка</a:t>
            </a:r>
            <a:endParaRPr lang="ru-RU" sz="3200" dirty="0" smtClean="0"/>
          </a:p>
          <a:p>
            <a:pPr marL="514350" indent="-514350" algn="ctr">
              <a:buFont typeface="Calibri" pitchFamily="34" charset="0"/>
              <a:buAutoNum type="arabicPeriod"/>
            </a:pPr>
            <a:r>
              <a:rPr lang="ru-RU" sz="3200" dirty="0" smtClean="0"/>
              <a:t> Разделочная доска</a:t>
            </a:r>
            <a:endParaRPr lang="ru-RU" sz="3200" dirty="0"/>
          </a:p>
        </p:txBody>
      </p:sp>
      <p:pic>
        <p:nvPicPr>
          <p:cNvPr id="5" name="Picture 7" descr="33VMCHI-700x7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292600"/>
            <a:ext cx="1630362" cy="1630363"/>
          </a:xfrm>
          <a:prstGeom prst="rect">
            <a:avLst/>
          </a:prstGeom>
          <a:noFill/>
        </p:spPr>
      </p:pic>
      <p:pic>
        <p:nvPicPr>
          <p:cNvPr id="6" name="Picture 5" descr="rybochistka-artnt0047n_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4292600"/>
            <a:ext cx="2857500" cy="2143125"/>
          </a:xfrm>
          <a:prstGeom prst="rect">
            <a:avLst/>
          </a:prstGeom>
          <a:noFill/>
        </p:spPr>
      </p:pic>
      <p:pic>
        <p:nvPicPr>
          <p:cNvPr id="7" name="Picture 9" descr="razdelochnaya_doska-1397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4221163"/>
            <a:ext cx="3692525" cy="2012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Первичная обработка рыбы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0"/>
            <a:ext cx="8610600" cy="419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Очистка рыбы от чешуи</a:t>
            </a:r>
            <a:endParaRPr lang="ru-RU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200" y="1557338"/>
            <a:ext cx="8229600" cy="4838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lnSpcReduction="10000"/>
          </a:bodyPr>
          <a:lstStyle/>
          <a:p>
            <a:pPr marL="273050" indent="-273050"/>
            <a:r>
              <a:rPr lang="ru-RU" dirty="0" smtClean="0"/>
              <a:t>Почему человеку нужно употреблять в пищу рыбу и морепродукты?</a:t>
            </a:r>
          </a:p>
          <a:p>
            <a:pPr marL="273050" indent="-273050"/>
            <a:r>
              <a:rPr lang="ru-RU" dirty="0" smtClean="0"/>
              <a:t>Какие виды рыб вы знаете?</a:t>
            </a:r>
          </a:p>
          <a:p>
            <a:pPr marL="273050" indent="-273050"/>
            <a:r>
              <a:rPr lang="ru-RU" dirty="0" smtClean="0"/>
              <a:t>В каком виде продаются рыбные продукты в магазине?</a:t>
            </a:r>
          </a:p>
          <a:p>
            <a:pPr marL="273050" indent="-273050"/>
            <a:r>
              <a:rPr lang="ru-RU" dirty="0" smtClean="0"/>
              <a:t>Как правильно нужно оттаивать замороженную рыбу?</a:t>
            </a:r>
          </a:p>
          <a:p>
            <a:pPr marL="273050" indent="-273050"/>
            <a:r>
              <a:rPr lang="ru-RU" dirty="0" smtClean="0"/>
              <a:t>Как получить из тушки рыбы филе?</a:t>
            </a:r>
          </a:p>
          <a:p>
            <a:pPr marL="273050" indent="-273050"/>
            <a:r>
              <a:rPr lang="ru-RU" dirty="0" smtClean="0"/>
              <a:t>Какие вы знаете способы тепловой обработки продуктов?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523999"/>
          </a:xfrm>
        </p:spPr>
        <p:txBody>
          <a:bodyPr/>
          <a:lstStyle/>
          <a:p>
            <a:r>
              <a:rPr lang="ru-RU" b="1" dirty="0" smtClean="0"/>
              <a:t>Разрезание брюшка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133600"/>
            <a:ext cx="8610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142999"/>
          </a:xfrm>
        </p:spPr>
        <p:txBody>
          <a:bodyPr/>
          <a:lstStyle/>
          <a:p>
            <a:r>
              <a:rPr lang="ru-RU" b="1" dirty="0" smtClean="0"/>
              <a:t>Удаление внутренностей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57338"/>
            <a:ext cx="8077200" cy="4838700"/>
          </a:xfrm>
          <a:noFill/>
        </p:spPr>
      </p:pic>
      <p:pic>
        <p:nvPicPr>
          <p:cNvPr id="6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1484313"/>
            <a:ext cx="7848600" cy="4611687"/>
          </a:xfrm>
          <a:noFill/>
        </p:spPr>
      </p:pic>
      <p:pic>
        <p:nvPicPr>
          <p:cNvPr id="7" name="Picture 5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57338"/>
            <a:ext cx="8458200" cy="4838700"/>
          </a:xfrm>
          <a:noFill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" y="1447800"/>
            <a:ext cx="8115300" cy="509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Удаление головы и плавников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90575" y="1600994"/>
            <a:ext cx="7562850" cy="4524375"/>
          </a:xfr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Промывание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00150" y="1600994"/>
            <a:ext cx="6743700" cy="4524375"/>
          </a:xfr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Рыбные полуфабрикаты</a:t>
            </a:r>
            <a:endParaRPr lang="ru-R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1" y="1447801"/>
            <a:ext cx="5105400" cy="23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362200" y="4038600"/>
            <a:ext cx="7010400" cy="2819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019800" y="2057400"/>
            <a:ext cx="1828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Для варки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6172200" y="3580656"/>
            <a:ext cx="46228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Для жарения</a:t>
            </a:r>
            <a:endParaRPr lang="ru-RU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ru-RU" b="1" dirty="0" smtClean="0"/>
              <a:t>Приготовление блюд из рыбы</a:t>
            </a:r>
            <a:endParaRPr lang="ru-R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343400"/>
            <a:ext cx="5105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" y="3810000"/>
            <a:ext cx="32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Первые блюда</a:t>
            </a:r>
            <a:endParaRPr lang="ru-RU" sz="2800" b="1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8913" y="2781300"/>
            <a:ext cx="5145087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110236" y="2289846"/>
            <a:ext cx="21955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Вторые блюда</a:t>
            </a:r>
            <a:endParaRPr lang="ru-RU" sz="2400" b="1" dirty="0"/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1196975"/>
            <a:ext cx="4537075" cy="210026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352800" y="762000"/>
            <a:ext cx="16273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Закуски</a:t>
            </a:r>
            <a:endParaRPr lang="ru-RU" sz="24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Способы </a:t>
            </a:r>
            <a:br>
              <a:rPr lang="ru-RU" b="1" dirty="0" smtClean="0"/>
            </a:br>
            <a:r>
              <a:rPr lang="ru-RU" b="1" dirty="0" smtClean="0"/>
              <a:t>тепловой обработки рыбы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3050" indent="-273050" algn="ctr" eaLnBrk="1" hangingPunct="1"/>
            <a:r>
              <a:rPr lang="ru-RU" sz="4400" dirty="0" smtClean="0"/>
              <a:t>Отваривание  </a:t>
            </a:r>
          </a:p>
          <a:p>
            <a:pPr marL="273050" indent="-273050" algn="ctr" eaLnBrk="1" hangingPunct="1"/>
            <a:r>
              <a:rPr lang="ru-RU" sz="4400" dirty="0" err="1" smtClean="0"/>
              <a:t>Припускание</a:t>
            </a:r>
            <a:endParaRPr lang="ru-RU" sz="4400" dirty="0" smtClean="0"/>
          </a:p>
          <a:p>
            <a:pPr marL="273050" indent="-273050" algn="ctr" eaLnBrk="1" hangingPunct="1"/>
            <a:r>
              <a:rPr lang="ru-RU" sz="4400" dirty="0" smtClean="0"/>
              <a:t>Жарение</a:t>
            </a:r>
          </a:p>
          <a:p>
            <a:pPr marL="273050" indent="-273050" algn="ctr" eaLnBrk="1" hangingPunct="1"/>
            <a:r>
              <a:rPr lang="ru-RU" sz="4400" dirty="0" err="1" smtClean="0"/>
              <a:t>Запекание</a:t>
            </a:r>
            <a:r>
              <a:rPr lang="ru-RU" sz="4400" dirty="0" smtClean="0"/>
              <a:t> </a:t>
            </a:r>
            <a:endParaRPr lang="ru-RU" sz="4400" dirty="0" smtClean="0"/>
          </a:p>
          <a:p>
            <a:pPr marL="273050" indent="-273050" algn="ctr" eaLnBrk="1" hangingPunct="1"/>
            <a:r>
              <a:rPr lang="ru-RU" sz="4400" dirty="0" smtClean="0"/>
              <a:t>Тушение</a:t>
            </a:r>
            <a:endParaRPr lang="ru-RU" sz="4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73050" indent="-273050" eaLnBrk="1" hangingPunct="1"/>
            <a:r>
              <a:rPr lang="ru-RU" dirty="0" smtClean="0"/>
              <a:t>Рыба отварная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71628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Рыба припущенная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6324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Рыба жареная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752600"/>
            <a:ext cx="65532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стя\Documents\0001-001-Ryb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304800"/>
            <a:ext cx="77724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Рыба тушеная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6019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Рыба </a:t>
            </a:r>
            <a:r>
              <a:rPr lang="ru-RU" dirty="0" err="1" smtClean="0"/>
              <a:t>запеченая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28800"/>
            <a:ext cx="6096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buNone/>
            </a:pPr>
            <a:r>
              <a:rPr lang="ru-RU" sz="4000" b="1" i="1" dirty="0" smtClean="0"/>
              <a:t>Рыба-</a:t>
            </a:r>
            <a:r>
              <a:rPr lang="ru-RU" b="1" i="1" dirty="0" smtClean="0"/>
              <a:t> это легко перевариваемая,</a:t>
            </a:r>
          </a:p>
          <a:p>
            <a:pPr>
              <a:buNone/>
            </a:pPr>
            <a:r>
              <a:rPr lang="ru-RU" b="1" i="1" dirty="0" smtClean="0"/>
              <a:t> питательная пища, содержащая </a:t>
            </a:r>
          </a:p>
          <a:p>
            <a:pPr>
              <a:buNone/>
            </a:pPr>
            <a:r>
              <a:rPr lang="ru-RU" b="1" i="1" dirty="0" smtClean="0"/>
              <a:t>полноценные белки, биологически ценные</a:t>
            </a:r>
          </a:p>
          <a:p>
            <a:pPr>
              <a:buNone/>
            </a:pPr>
            <a:r>
              <a:rPr lang="ru-RU" b="1" i="1" dirty="0" smtClean="0"/>
              <a:t> жиры, витамины. Широко используется</a:t>
            </a:r>
          </a:p>
          <a:p>
            <a:pPr>
              <a:buNone/>
            </a:pPr>
            <a:r>
              <a:rPr lang="ru-RU" b="1" i="1" dirty="0" smtClean="0"/>
              <a:t> на предприятиях питания для</a:t>
            </a:r>
          </a:p>
          <a:p>
            <a:pPr>
              <a:buNone/>
            </a:pPr>
            <a:r>
              <a:rPr lang="ru-RU" b="1" i="1" dirty="0" smtClean="0"/>
              <a:t> приготовления различных блюд.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20C9F8"/>
                </a:solidFill>
              </a:rPr>
              <a:t>Пищевая ценность рыбы. </a:t>
            </a:r>
            <a:endParaRPr lang="ru-RU" dirty="0"/>
          </a:p>
        </p:txBody>
      </p:sp>
      <p:pic>
        <p:nvPicPr>
          <p:cNvPr id="1026" name="Picture 2" descr="C:\Users\Настя\Documents\0005-005-Mineralnyj-sostav-rybnykh-produkto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1" y="1295400"/>
            <a:ext cx="78486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астя\Documents\0005-005-Prigotovlenie-bljud-iz-ryb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1" y="533400"/>
            <a:ext cx="7467600" cy="5592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Настя\Documents\0004-004-Morskie-ryb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1" y="304800"/>
            <a:ext cx="8153400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астя\Documents\0003-003-Rechnye-ryb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7620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рыбы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dirty="0" smtClean="0"/>
              <a:t>Живая рыба </a:t>
            </a:r>
          </a:p>
          <a:p>
            <a:pPr>
              <a:buFontTx/>
              <a:buNone/>
            </a:pPr>
            <a:r>
              <a:rPr lang="ru-RU" dirty="0" smtClean="0"/>
              <a:t>Наиболее ценный продукт. </a:t>
            </a:r>
          </a:p>
          <a:p>
            <a:pPr>
              <a:buFontTx/>
              <a:buNone/>
            </a:pPr>
            <a:r>
              <a:rPr lang="ru-RU" dirty="0" smtClean="0"/>
              <a:t>Хранят в аквариумах. 1-2 дня</a:t>
            </a:r>
          </a:p>
          <a:p>
            <a:pPr>
              <a:buFontTx/>
              <a:buNone/>
            </a:pPr>
            <a:r>
              <a:rPr lang="ru-RU" dirty="0" smtClean="0"/>
              <a:t> При температуре 10*С</a:t>
            </a:r>
          </a:p>
          <a:p>
            <a:endParaRPr lang="ru-RU" dirty="0"/>
          </a:p>
        </p:txBody>
      </p:sp>
      <p:pic>
        <p:nvPicPr>
          <p:cNvPr id="4" name="Picture 5" descr="post-48468-13455660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1143000"/>
            <a:ext cx="45720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343</Words>
  <PresentationFormat>Экран (4:3)</PresentationFormat>
  <Paragraphs>65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Office Theme</vt:lpstr>
      <vt:lpstr>Рыба и морепродукты</vt:lpstr>
      <vt:lpstr>Слайд 2</vt:lpstr>
      <vt:lpstr>Слайд 3</vt:lpstr>
      <vt:lpstr>Слайд 4</vt:lpstr>
      <vt:lpstr>Пищевая ценность рыбы. </vt:lpstr>
      <vt:lpstr>Слайд 6</vt:lpstr>
      <vt:lpstr>Слайд 7</vt:lpstr>
      <vt:lpstr>Слайд 8</vt:lpstr>
      <vt:lpstr>Классификация рыбы </vt:lpstr>
      <vt:lpstr>Охлажденная рыба</vt:lpstr>
      <vt:lpstr>Мороженая рыба</vt:lpstr>
      <vt:lpstr>Соленая рыба</vt:lpstr>
      <vt:lpstr>Слайд 13</vt:lpstr>
      <vt:lpstr>Слайд 14</vt:lpstr>
      <vt:lpstr>По жирности рыбу делят на:</vt:lpstr>
      <vt:lpstr>Определение доброкачественности рыбы.</vt:lpstr>
      <vt:lpstr>Кухонный инвентарь</vt:lpstr>
      <vt:lpstr>Первичная обработка рыбы</vt:lpstr>
      <vt:lpstr>Очистка рыбы от чешуи</vt:lpstr>
      <vt:lpstr>Разрезание брюшка</vt:lpstr>
      <vt:lpstr>Удаление внутренностей</vt:lpstr>
      <vt:lpstr>Удаление головы и плавников</vt:lpstr>
      <vt:lpstr>Промывание</vt:lpstr>
      <vt:lpstr>Рыбные полуфабрикаты</vt:lpstr>
      <vt:lpstr>Приготовление блюд из рыбы</vt:lpstr>
      <vt:lpstr>Способы  тепловой обработки рыбы</vt:lpstr>
      <vt:lpstr>Рыба отварная</vt:lpstr>
      <vt:lpstr>Рыба припущенная</vt:lpstr>
      <vt:lpstr>Рыба жареная</vt:lpstr>
      <vt:lpstr>Рыба тушеная</vt:lpstr>
      <vt:lpstr>Рыба запеченая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Рыба и морепродукты</dc:title>
  <dc:creator>Настя</dc:creator>
  <cp:lastModifiedBy>Настя</cp:lastModifiedBy>
  <cp:revision>14</cp:revision>
  <dcterms:created xsi:type="dcterms:W3CDTF">2015-04-05T11:16:54Z</dcterms:created>
  <dcterms:modified xsi:type="dcterms:W3CDTF">2015-04-05T17:45:14Z</dcterms:modified>
</cp:coreProperties>
</file>