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76" r:id="rId4"/>
    <p:sldId id="261" r:id="rId5"/>
    <p:sldId id="262" r:id="rId6"/>
    <p:sldId id="279" r:id="rId7"/>
    <p:sldId id="271" r:id="rId8"/>
    <p:sldId id="280" r:id="rId9"/>
    <p:sldId id="281" r:id="rId10"/>
    <p:sldId id="259" r:id="rId11"/>
    <p:sldId id="260" r:id="rId12"/>
    <p:sldId id="266" r:id="rId13"/>
    <p:sldId id="264" r:id="rId14"/>
    <p:sldId id="268" r:id="rId15"/>
    <p:sldId id="263" r:id="rId16"/>
    <p:sldId id="282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81" autoAdjust="0"/>
    <p:restoredTop sz="95394" autoAdjust="0"/>
  </p:normalViewPr>
  <p:slideViewPr>
    <p:cSldViewPr snapToGrid="0">
      <p:cViewPr varScale="1">
        <p:scale>
          <a:sx n="89" d="100"/>
          <a:sy n="89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688742618110239"/>
          <c:y val="2.1093748702402271E-2"/>
          <c:w val="0.51497514763779528"/>
          <c:h val="9.24090740397961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0" dirty="0">
                <a:solidFill>
                  <a:schemeClr val="tx1"/>
                </a:solidFill>
              </a:rPr>
              <a:t>По данным ВЦИОМ за 2020 год среди 10 тысяч опрошенных жителей Санкт-Петербурга</a:t>
            </a:r>
          </a:p>
        </c:rich>
      </c:tx>
      <c:layout>
        <c:manualLayout>
          <c:xMode val="edge"/>
          <c:yMode val="edge"/>
          <c:x val="0.19248526239879993"/>
          <c:y val="2.33969205229606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9905487204724407"/>
          <c:y val="0.3010707245896454"/>
          <c:w val="0.46595287893700787"/>
          <c:h val="0.698929275410354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данным ВЦИОМ за 2020 год среди 10 тысяч опрошенных жителей Санкт-Петербурга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41"/>
          <c:dPt>
            <c:idx val="0"/>
            <c:bubble3D val="0"/>
            <c:explosion val="12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dk1">
                    <a:tint val="88500"/>
                  </a:schemeClr>
                </a:innerShdw>
              </a:effectLst>
            </c:spPr>
          </c:dPt>
          <c:dPt>
            <c:idx val="1"/>
            <c:bubble3D val="0"/>
            <c:explosion val="8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dk1">
                    <a:tint val="55000"/>
                  </a:schemeClr>
                </a:innerShdw>
              </a:effectLst>
            </c:spPr>
          </c:dPt>
          <c:dPt>
            <c:idx val="2"/>
            <c:bubble3D val="0"/>
            <c:explosion val="13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dk1">
                    <a:tint val="75000"/>
                  </a:schemeClr>
                </a:innerShdw>
              </a:effectLst>
            </c:spPr>
          </c:dPt>
          <c:cat>
            <c:strRef>
              <c:f>Лист1!$A$2:$A$4</c:f>
              <c:strCache>
                <c:ptCount val="3"/>
                <c:pt idx="0">
                  <c:v>Считают, что хорошо знают историю своей страны</c:v>
                </c:pt>
                <c:pt idx="1">
                  <c:v>Убеждены в необходимости исторических знаний в обществе </c:v>
                </c:pt>
                <c:pt idx="2">
                  <c:v>Считают знания в этой научной сфере очень хорошими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0.41</c:v>
                </c:pt>
                <c:pt idx="1">
                  <c:v>0.56000000000000005</c:v>
                </c:pt>
                <c:pt idx="2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3437627028002208"/>
          <c:y val="0.1299144031176073"/>
          <c:w val="0.80522982283464561"/>
          <c:h val="0.2086227110837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>
        <c:manualLayout>
          <c:xMode val="edge"/>
          <c:yMode val="edge"/>
          <c:x val="0.10737843969676501"/>
          <c:y val="2.60614889904866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3774293838165989"/>
          <c:y val="0.25952611183838009"/>
          <c:w val="0.51849794166245766"/>
          <c:h val="0.7404738881616199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Насколько высоко Вы оцениваете свои знания в области истории Санкт-Петербурга</c:v>
                </c:pt>
              </c:strCache>
            </c:strRef>
          </c:tx>
          <c:explosion val="63"/>
          <c:dPt>
            <c:idx val="0"/>
            <c:bubble3D val="0"/>
            <c:explosion val="8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accent3">
                    <a:shade val="58000"/>
                  </a:schemeClr>
                </a:innerShdw>
              </a:effectLst>
            </c:spPr>
          </c:dPt>
          <c:dPt>
            <c:idx val="1"/>
            <c:bubble3D val="0"/>
            <c:explosion val="5"/>
            <c:spPr>
              <a:solidFill>
                <a:srgbClr val="FFCC99"/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accent3">
                    <a:shade val="86000"/>
                  </a:schemeClr>
                </a:innerShdw>
              </a:effectLst>
            </c:spPr>
          </c:dPt>
          <c:dPt>
            <c:idx val="2"/>
            <c:bubble3D val="0"/>
            <c:explosion val="4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tint val="86000"/>
                  </a:schemeClr>
                </a:innerShdw>
              </a:effectLst>
            </c:spPr>
          </c:dPt>
          <c:dPt>
            <c:idx val="3"/>
            <c:bubble3D val="0"/>
            <c:explosion val="12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accent3">
                    <a:tint val="58000"/>
                  </a:schemeClr>
                </a:innerShdw>
              </a:effectLst>
            </c:spPr>
          </c:dPt>
          <c:cat>
            <c:strRef>
              <c:f>Лист1!$A$2:$A$5</c:f>
              <c:strCache>
                <c:ptCount val="4"/>
                <c:pt idx="0">
                  <c:v>Я обладаю высокими знаниями в области истории Санкт-Петербурга</c:v>
                </c:pt>
                <c:pt idx="1">
                  <c:v> Я обладаю скорее высокими знаниями в области истории Санкт-Петербурга</c:v>
                </c:pt>
                <c:pt idx="2">
                  <c:v>Я обладаю скорее низкими знаниями в области истории Санкт-Петербурга</c:v>
                </c:pt>
                <c:pt idx="3">
                  <c:v>Я обладаю низкими знаниями в области истории Санкт-Петербурга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%">
                  <c:v>0.05</c:v>
                </c:pt>
                <c:pt idx="1">
                  <c:v>0.29499999999999998</c:v>
                </c:pt>
                <c:pt idx="2">
                  <c:v>0.625</c:v>
                </c:pt>
                <c:pt idx="3" formatCode="0%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6.9988578142155103E-2"/>
          <c:y val="0.15024448403015567"/>
          <c:w val="0.89296456809936964"/>
          <c:h val="0.22372513073618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1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000" baseline="0" dirty="0" smtClean="0">
                <a:solidFill>
                  <a:schemeClr val="tx1"/>
                </a:solidFill>
              </a:rPr>
              <a:t>2. На </a:t>
            </a:r>
            <a:r>
              <a:rPr lang="ru-RU" sz="2000" baseline="0" dirty="0">
                <a:solidFill>
                  <a:schemeClr val="tx1"/>
                </a:solidFill>
              </a:rPr>
              <a:t>Ваш взгляд, было бы интересно учащемуся средней школы принять участие в VR-</a:t>
            </a:r>
            <a:r>
              <a:rPr lang="ru-RU" sz="2000" baseline="0" dirty="0" err="1">
                <a:solidFill>
                  <a:schemeClr val="tx1"/>
                </a:solidFill>
              </a:rPr>
              <a:t>квесте</a:t>
            </a:r>
            <a:r>
              <a:rPr lang="ru-RU" sz="2000" baseline="0" dirty="0">
                <a:solidFill>
                  <a:schemeClr val="tx1"/>
                </a:solidFill>
              </a:rPr>
              <a:t> в 3D, </a:t>
            </a:r>
            <a:r>
              <a:rPr lang="ru-RU" sz="2000" baseline="0" dirty="0" smtClean="0">
                <a:solidFill>
                  <a:schemeClr val="tx1"/>
                </a:solidFill>
              </a:rPr>
              <a:t>посвященному </a:t>
            </a:r>
            <a:r>
              <a:rPr lang="ru-RU" sz="2000" baseline="0" dirty="0">
                <a:solidFill>
                  <a:schemeClr val="tx1"/>
                </a:solidFill>
              </a:rPr>
              <a:t>какому-либо значимому событию из истории России?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Ваш взгляд, было бы интересно учащемуся средней школы принять участие в VR-квесте в 3D, посвященому какому-либо значимому событию из истории России?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dPt>
            <c:idx val="0"/>
            <c:bubble3D val="0"/>
            <c:explosion val="1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shade val="58000"/>
                  </a:schemeClr>
                </a:innerShdw>
              </a:effectLst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shade val="86000"/>
                  </a:schemeClr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>
                    <a:tint val="86000"/>
                  </a:schemeClr>
                </a:fgClr>
                <a:bgClr>
                  <a:schemeClr val="accent3">
                    <a:tint val="86000"/>
                    <a:lumMod val="20000"/>
                    <a:lumOff val="80000"/>
                  </a:schemeClr>
                </a:bgClr>
              </a:patt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tint val="86000"/>
                  </a:schemeClr>
                </a:innerShdw>
              </a:effectLst>
            </c:spPr>
          </c:dPt>
          <c:dPt>
            <c:idx val="3"/>
            <c:bubble3D val="0"/>
            <c:spPr>
              <a:pattFill prst="ltUpDiag">
                <a:fgClr>
                  <a:schemeClr val="accent3">
                    <a:tint val="58000"/>
                  </a:schemeClr>
                </a:fgClr>
                <a:bgClr>
                  <a:schemeClr val="accent3">
                    <a:tint val="58000"/>
                    <a:lumMod val="20000"/>
                    <a:lumOff val="80000"/>
                  </a:schemeClr>
                </a:bgClr>
              </a:patt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tint val="58000"/>
                  </a:schemeClr>
                </a:innerShdw>
              </a:effectLst>
            </c:spPr>
          </c:dPt>
          <c:cat>
            <c:strRef>
              <c:f>Лист1!$A$2:$A$5</c:f>
              <c:strCache>
                <c:ptCount val="4"/>
                <c:pt idx="0">
                  <c:v>Безусловно было бы интересно</c:v>
                </c:pt>
                <c:pt idx="1">
                  <c:v>Скорее было бы интересно</c:v>
                </c:pt>
                <c:pt idx="2">
                  <c:v>Вряд ли было бы интересно</c:v>
                </c:pt>
                <c:pt idx="3">
                  <c:v>Безусловно не было бы интересно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0.625</c:v>
                </c:pt>
                <c:pt idx="1">
                  <c:v>0.375</c:v>
                </c:pt>
                <c:pt idx="2" formatCode="0%">
                  <c:v>0</c:v>
                </c:pt>
                <c:pt idx="3" formatCode="0%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cap="all" spc="1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000" baseline="0" dirty="0" smtClean="0">
                <a:solidFill>
                  <a:schemeClr val="tx1"/>
                </a:solidFill>
              </a:rPr>
              <a:t>3. На </a:t>
            </a:r>
            <a:r>
              <a:rPr lang="ru-RU" sz="2000" baseline="0" dirty="0">
                <a:solidFill>
                  <a:schemeClr val="tx1"/>
                </a:solidFill>
              </a:rPr>
              <a:t>Ваш взгляд, проявляет ли среднестатистический учащийся средней школы интерес к истории России?</a:t>
            </a:r>
          </a:p>
        </c:rich>
      </c:tx>
      <c:layout>
        <c:manualLayout>
          <c:xMode val="edge"/>
          <c:yMode val="edge"/>
          <c:x val="0.10485080107475053"/>
          <c:y val="1.76162630010968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1635739831670201"/>
          <c:y val="0.46311219219410832"/>
          <c:w val="0.37856168601945456"/>
          <c:h val="0.50848751363549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Ваш взгляд, проявляет ли среднестатистический учащийся средней школы интерес к истории России?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shade val="53000"/>
                  </a:schemeClr>
                </a:innerShdw>
              </a:effectLst>
            </c:spPr>
          </c:dPt>
          <c:dPt>
            <c:idx val="1"/>
            <c:bubble3D val="0"/>
            <c:explosion val="7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shade val="76000"/>
                  </a:schemeClr>
                </a:innerShdw>
              </a:effectLst>
            </c:spPr>
          </c:dPt>
          <c:dPt>
            <c:idx val="2"/>
            <c:bubble3D val="0"/>
            <c:explosion val="5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Pt>
            <c:idx val="3"/>
            <c:bubble3D val="0"/>
            <c:explosion val="7"/>
            <c:spPr>
              <a:solidFill>
                <a:srgbClr val="FFCC99"/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tint val="77000"/>
                  </a:schemeClr>
                </a:innerShdw>
              </a:effectLst>
            </c:spPr>
          </c:dPt>
          <c:dPt>
            <c:idx val="4"/>
            <c:bubble3D val="0"/>
            <c:spPr>
              <a:pattFill prst="ltUpDiag">
                <a:fgClr>
                  <a:schemeClr val="accent3">
                    <a:tint val="54000"/>
                  </a:schemeClr>
                </a:fgClr>
                <a:bgClr>
                  <a:schemeClr val="accent3">
                    <a:tint val="54000"/>
                    <a:lumMod val="20000"/>
                    <a:lumOff val="80000"/>
                  </a:schemeClr>
                </a:bgClr>
              </a:patt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innerShdw blurRad="114300">
                  <a:schemeClr val="accent3">
                    <a:tint val="54000"/>
                  </a:schemeClr>
                </a:innerShdw>
              </a:effectLst>
            </c:spPr>
          </c:dPt>
          <c:cat>
            <c:strRef>
              <c:f>Лист1!$A$2:$A$6</c:f>
              <c:strCache>
                <c:ptCount val="5"/>
                <c:pt idx="0">
                  <c:v>Безусловно проявляет интерес к истории России</c:v>
                </c:pt>
                <c:pt idx="1">
                  <c:v>Скорее проявляет интерес к истории России</c:v>
                </c:pt>
                <c:pt idx="2">
                  <c:v>Равнодуешен к истории России</c:v>
                </c:pt>
                <c:pt idx="3">
                  <c:v>Скорее не проявляет интерес к истории России</c:v>
                </c:pt>
                <c:pt idx="4">
                  <c:v>Безусловно не проявляет интерес к истории России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4.2000000000000003E-2</c:v>
                </c:pt>
                <c:pt idx="1">
                  <c:v>0.54200000000000004</c:v>
                </c:pt>
                <c:pt idx="2">
                  <c:v>0.20799999999999999</c:v>
                </c:pt>
                <c:pt idx="3">
                  <c:v>0.20799999999999999</c:v>
                </c:pt>
                <c:pt idx="4" formatCode="0%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>
        <c:manualLayout>
          <c:xMode val="edge"/>
          <c:yMode val="edge"/>
          <c:x val="0.10373043799212599"/>
          <c:y val="4.687499711644949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cap="all" spc="1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9544980314960628"/>
          <c:y val="0.36759926380417912"/>
          <c:w val="0.39347551673228348"/>
          <c:h val="0.5902132387910162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посетителей парка "Россия-моя история"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explosion val="13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accent2">
                    <a:shade val="65000"/>
                  </a:schemeClr>
                </a:innerShdw>
              </a:effectLst>
            </c:spPr>
          </c:dPt>
          <c:dPt>
            <c:idx val="1"/>
            <c:bubble3D val="0"/>
            <c:explosion val="2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explosion val="11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  <a:effectLst>
                <a:innerShdw blurRad="114300">
                  <a:schemeClr val="accent2">
                    <a:tint val="65000"/>
                  </a:schemeClr>
                </a:innerShdw>
              </a:effectLst>
            </c:spPr>
          </c:dPt>
          <c:cat>
            <c:strRef>
              <c:f>Лист1!$A$2:$A$4</c:f>
              <c:strCache>
                <c:ptCount val="3"/>
                <c:pt idx="0">
                  <c:v>Ответили, что им было бы интересно пройти данного рода квест</c:v>
                </c:pt>
                <c:pt idx="1">
                  <c:v>Ответили, что квесты данного рода им не интересны </c:v>
                </c:pt>
                <c:pt idx="2">
                  <c:v>Отказались от ответа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0.84</c:v>
                </c:pt>
                <c:pt idx="1">
                  <c:v>0.12</c:v>
                </c:pt>
                <c:pt idx="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06909-F819-4837-95E0-6D7132E1F5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6CB11-0E8C-4FB7-B5D0-4B121A9E2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563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6CB11-0E8C-4FB7-B5D0-4B121A9E2C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56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6CB11-0E8C-4FB7-B5D0-4B121A9E2C3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40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6CB11-0E8C-4FB7-B5D0-4B121A9E2C3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122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69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2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5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55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3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3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46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357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0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31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14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3B80F-8DD0-4528-8BD8-580F336AEBD5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A866B-EC8C-4637-93FC-3C7B75E72C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4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020" y="2518147"/>
            <a:ext cx="5026762" cy="44563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930" y="2733807"/>
            <a:ext cx="5070070" cy="282160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186" y="1074204"/>
            <a:ext cx="12967778" cy="179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4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7204" y="1006034"/>
            <a:ext cx="78231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Цель: </a:t>
            </a:r>
          </a:p>
          <a:p>
            <a:pPr algn="ctr"/>
            <a:r>
              <a:rPr lang="ru-RU" sz="2000" dirty="0" smtClean="0"/>
              <a:t>повысить уровень исторических знаний жителей Санкт-Петербурга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Задачи:</a:t>
            </a:r>
          </a:p>
          <a:p>
            <a:r>
              <a:rPr lang="ru-RU" sz="2000" dirty="0" smtClean="0"/>
              <a:t>1. </a:t>
            </a:r>
            <a:r>
              <a:rPr lang="ru-RU" sz="2000" dirty="0"/>
              <a:t>с</a:t>
            </a:r>
            <a:r>
              <a:rPr lang="ru-RU" sz="2000" dirty="0" smtClean="0"/>
              <a:t>оздание центра </a:t>
            </a:r>
            <a:r>
              <a:rPr lang="ru-RU" sz="2000" dirty="0"/>
              <a:t>интерактивного изучения истории России</a:t>
            </a:r>
          </a:p>
          <a:p>
            <a:r>
              <a:rPr lang="ru-RU" sz="2000" dirty="0" smtClean="0"/>
              <a:t>2. привлечение аудитории к изучению истории страны</a:t>
            </a:r>
          </a:p>
          <a:p>
            <a:r>
              <a:rPr lang="ru-RU" sz="2000" dirty="0" smtClean="0"/>
              <a:t>3. разработка различных мероприятий и выездных программ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Миссия: </a:t>
            </a:r>
          </a:p>
          <a:p>
            <a:pPr algn="ctr"/>
            <a:r>
              <a:rPr lang="ru-RU" sz="2000" dirty="0" smtClean="0"/>
              <a:t>создание доступного и увлекательного процесса изучения истории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117" y="4348704"/>
            <a:ext cx="4164706" cy="2405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378" y="3105802"/>
            <a:ext cx="3120257" cy="32615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637" y="-124298"/>
            <a:ext cx="9483306" cy="126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72945" y="769086"/>
            <a:ext cx="517584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000" dirty="0" smtClean="0"/>
              <a:t>Жители и гости Санкт-Петербурга, проявляющие интерес к истории </a:t>
            </a:r>
          </a:p>
          <a:p>
            <a:r>
              <a:rPr lang="ru-RU" sz="2000" dirty="0" smtClean="0"/>
              <a:t>и игровым </a:t>
            </a:r>
            <a:r>
              <a:rPr lang="ru-RU" sz="2000" dirty="0" err="1" smtClean="0"/>
              <a:t>квестам</a:t>
            </a:r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869" y="-149993"/>
            <a:ext cx="9204240" cy="1228295"/>
          </a:xfrm>
          <a:prstGeom prst="rect">
            <a:avLst/>
          </a:prstGeom>
        </p:spPr>
      </p:pic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746464553"/>
              </p:ext>
            </p:extLst>
          </p:nvPr>
        </p:nvGraphicFramePr>
        <p:xfrm>
          <a:off x="4265344" y="129074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452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7" y="3105510"/>
            <a:ext cx="4025763" cy="35225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71988" y="918711"/>
            <a:ext cx="66666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Реклама в социальных сетях 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/>
              <a:t>С</a:t>
            </a:r>
            <a:r>
              <a:rPr lang="ru-RU" sz="2000" dirty="0" smtClean="0"/>
              <a:t>отрудничество со школами и музеями Санкт-Петербурга и Ленинградской области (в том числе, путем «двойной программы» с музеями)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/>
              <a:t>Сотрудничество с отелями, туристическими фирмами, информационными </a:t>
            </a:r>
            <a:r>
              <a:rPr lang="ru-RU" sz="2000" dirty="0" smtClean="0"/>
              <a:t>центрами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13" y="2672279"/>
            <a:ext cx="7032487" cy="39557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77" y="-204112"/>
            <a:ext cx="10342908" cy="112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29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197" y="-242545"/>
            <a:ext cx="8633378" cy="112967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173131"/>
              </p:ext>
            </p:extLst>
          </p:nvPr>
        </p:nvGraphicFramePr>
        <p:xfrm>
          <a:off x="164984" y="703692"/>
          <a:ext cx="11955129" cy="6059419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700816"/>
                <a:gridCol w="1484126"/>
                <a:gridCol w="1570007"/>
                <a:gridCol w="1112808"/>
                <a:gridCol w="2122098"/>
                <a:gridCol w="1834550"/>
                <a:gridCol w="2130724"/>
              </a:tblGrid>
              <a:tr h="89868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Компания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Уровень цен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Площадка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Качество графики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Выбор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программ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Взаимодействия участников 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</a:rPr>
                        <a:t>квеста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Характер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</a:rPr>
                        <a:t> программ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4459">
                <a:tc>
                  <a:txBody>
                    <a:bodyPr/>
                    <a:lstStyle/>
                    <a:p>
                      <a:r>
                        <a:rPr lang="ru-RU" dirty="0" smtClean="0"/>
                        <a:t>Сеть </a:t>
                      </a:r>
                      <a:r>
                        <a:rPr lang="en-US" dirty="0" smtClean="0"/>
                        <a:t>MIR</a:t>
                      </a:r>
                      <a:r>
                        <a:rPr lang="en-US" baseline="0" dirty="0" smtClean="0"/>
                        <a:t> VR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1000 р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час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Собственная площадка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Высокое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более</a:t>
                      </a:r>
                      <a:r>
                        <a:rPr lang="ru-RU" baseline="0" dirty="0" smtClean="0"/>
                        <a:t> 10 программ</a:t>
                      </a:r>
                      <a:endParaRPr lang="ru-RU" dirty="0" smtClean="0"/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Отсутствует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Развлекательный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5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VRoomGames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1200</a:t>
                      </a:r>
                      <a:r>
                        <a:rPr lang="ru-RU" baseline="0" dirty="0" smtClean="0"/>
                        <a:t> р</a:t>
                      </a:r>
                      <a:r>
                        <a:rPr lang="en-US" baseline="0" dirty="0" smtClean="0"/>
                        <a:t>/</a:t>
                      </a:r>
                      <a:r>
                        <a:rPr lang="ru-RU" baseline="0" dirty="0" smtClean="0"/>
                        <a:t>час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Собственная площадка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Низкое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игры-</a:t>
                      </a:r>
                      <a:r>
                        <a:rPr lang="ru-RU" dirty="0" err="1" smtClean="0"/>
                        <a:t>квеста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Отсутствует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Развлекательный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3344">
                <a:tc>
                  <a:txBody>
                    <a:bodyPr/>
                    <a:lstStyle/>
                    <a:p>
                      <a:r>
                        <a:rPr lang="en-US" dirty="0" smtClean="0"/>
                        <a:t>VR-</a:t>
                      </a:r>
                      <a:r>
                        <a:rPr lang="ru-RU" dirty="0" smtClean="0"/>
                        <a:t>пространство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KOD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900 р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час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Собственная площадка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Среднее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</a:t>
                      </a:r>
                      <a:r>
                        <a:rPr lang="ru-RU" baseline="0" dirty="0" smtClean="0"/>
                        <a:t> 10 программ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Возможность совместного прохождения</a:t>
                      </a:r>
                      <a:r>
                        <a:rPr lang="ru-RU" baseline="0" dirty="0" smtClean="0"/>
                        <a:t> программ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Развлекательный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515">
                <a:tc>
                  <a:txBody>
                    <a:bodyPr/>
                    <a:lstStyle/>
                    <a:p>
                      <a:r>
                        <a:rPr lang="ru-RU" dirty="0" smtClean="0"/>
                        <a:t>Экскурсия с дополненной реальностью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1500 р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экскурсия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Выездное мероприятие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Низкое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</a:t>
                      </a:r>
                      <a:r>
                        <a:rPr lang="ru-RU" baseline="0" dirty="0" smtClean="0"/>
                        <a:t> четырех программ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Отсутствует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Развлекательный и образовательный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12873">
                <a:tc>
                  <a:txBody>
                    <a:bodyPr/>
                    <a:lstStyle/>
                    <a:p>
                      <a:r>
                        <a:rPr lang="ru-RU" dirty="0" smtClean="0"/>
                        <a:t>Центр «Внутри истории»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800 р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час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Собственная площадка и выездные мероприятия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Высокое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программ на начальном</a:t>
                      </a:r>
                      <a:r>
                        <a:rPr lang="ru-RU" baseline="0" dirty="0" smtClean="0"/>
                        <a:t> этапе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Возможность совместного прохождения</a:t>
                      </a:r>
                      <a:r>
                        <a:rPr lang="ru-RU" baseline="0" dirty="0" smtClean="0"/>
                        <a:t> программ</a:t>
                      </a:r>
                      <a:endParaRPr lang="ru-RU" dirty="0" smtClean="0"/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Развлекательный и образовательный</a:t>
                      </a:r>
                    </a:p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663" y="4572000"/>
            <a:ext cx="3505528" cy="26330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694" y="0"/>
            <a:ext cx="10058400" cy="1211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89849" y="1211540"/>
            <a:ext cx="606437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Объем инвестиций составит </a:t>
            </a:r>
            <a:r>
              <a:rPr lang="en-US" sz="2000" dirty="0"/>
              <a:t> </a:t>
            </a:r>
            <a:r>
              <a:rPr lang="en-US" sz="2000" dirty="0" smtClean="0"/>
              <a:t>~</a:t>
            </a:r>
            <a:r>
              <a:rPr lang="ru-RU" sz="2000" dirty="0" smtClean="0"/>
              <a:t>1740000 рублей</a:t>
            </a:r>
          </a:p>
          <a:p>
            <a:pPr algn="ctr"/>
            <a:r>
              <a:rPr lang="ru-RU" sz="2000" dirty="0" smtClean="0"/>
              <a:t>Источники инвестиций: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Гранты</a:t>
            </a:r>
            <a:endParaRPr lang="ru-RU" sz="2000" dirty="0"/>
          </a:p>
          <a:p>
            <a:pPr marL="342900" indent="-342900">
              <a:buAutoNum type="arabicPeriod"/>
            </a:pPr>
            <a:r>
              <a:rPr lang="ru-RU" sz="2000" dirty="0" err="1" smtClean="0"/>
              <a:t>Краундфандинг</a:t>
            </a:r>
            <a:r>
              <a:rPr lang="ru-RU" sz="2000" dirty="0" smtClean="0"/>
              <a:t> </a:t>
            </a:r>
          </a:p>
          <a:p>
            <a:pPr marL="342900" indent="-342900">
              <a:buAutoNum type="arabicPeriod"/>
            </a:pPr>
            <a:r>
              <a:rPr lang="ru-RU" sz="2000" dirty="0" err="1" smtClean="0"/>
              <a:t>Соучредительство</a:t>
            </a:r>
            <a:endParaRPr lang="ru-RU" sz="2000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67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113052"/>
              </p:ext>
            </p:extLst>
          </p:nvPr>
        </p:nvGraphicFramePr>
        <p:xfrm>
          <a:off x="1840007" y="1401153"/>
          <a:ext cx="8526732" cy="368843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263366"/>
                <a:gridCol w="4263366"/>
              </a:tblGrid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Продукт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Итоговая стоимость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Инвентарь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750000 руб.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err="1" smtClean="0"/>
                        <a:t>Создание</a:t>
                      </a:r>
                      <a:r>
                        <a:rPr lang="ru-RU" baseline="0" dirty="0" err="1" smtClean="0"/>
                        <a:t>+разработка</a:t>
                      </a:r>
                      <a:r>
                        <a:rPr lang="ru-RU" baseline="0" dirty="0" smtClean="0"/>
                        <a:t> игры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1000000</a:t>
                      </a:r>
                      <a:r>
                        <a:rPr lang="ru-RU" baseline="0" dirty="0" smtClean="0"/>
                        <a:t> (1110 руб./час)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Аренда</a:t>
                      </a:r>
                      <a:r>
                        <a:rPr lang="ru-RU" baseline="0" dirty="0" smtClean="0"/>
                        <a:t> помещения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60000</a:t>
                      </a:r>
                      <a:r>
                        <a:rPr lang="ru-RU" baseline="0" dirty="0" smtClean="0"/>
                        <a:t> руб./месяц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Помещение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baseline="0" dirty="0" err="1" smtClean="0"/>
                        <a:t>мебель+ремонт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100000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Транспортировка</a:t>
                      </a:r>
                      <a:r>
                        <a:rPr lang="ru-RU" baseline="0" dirty="0" smtClean="0"/>
                        <a:t> оборудования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~</a:t>
                      </a:r>
                      <a:r>
                        <a:rPr lang="ru-RU" dirty="0" smtClean="0"/>
                        <a:t>2000 руб./мероприятие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Персонал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~</a:t>
                      </a:r>
                      <a:r>
                        <a:rPr lang="ru-RU" dirty="0" smtClean="0"/>
                        <a:t>1250000 руб./месяц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5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Продвижение проекта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~</a:t>
                      </a:r>
                      <a:r>
                        <a:rPr lang="ru-RU" dirty="0" smtClean="0"/>
                        <a:t>350000</a:t>
                      </a:r>
                      <a:r>
                        <a:rPr lang="ru-RU" baseline="0" dirty="0" smtClean="0"/>
                        <a:t> руб./месяц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840007" y="3666226"/>
            <a:ext cx="8526732" cy="776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56" y="0"/>
            <a:ext cx="10058400" cy="121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7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920" y="136503"/>
            <a:ext cx="10058400" cy="121154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223536"/>
              </p:ext>
            </p:extLst>
          </p:nvPr>
        </p:nvGraphicFramePr>
        <p:xfrm>
          <a:off x="444740" y="1639020"/>
          <a:ext cx="9251351" cy="78002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885057"/>
                <a:gridCol w="4270075"/>
                <a:gridCol w="2096219"/>
              </a:tblGrid>
              <a:tr h="409187">
                <a:tc>
                  <a:txBody>
                    <a:bodyPr/>
                    <a:lstStyle/>
                    <a:p>
                      <a:r>
                        <a:rPr lang="ru-RU" dirty="0" smtClean="0"/>
                        <a:t>Выручка</a:t>
                      </a:r>
                      <a:r>
                        <a:rPr lang="ru-RU" baseline="0" dirty="0" smtClean="0"/>
                        <a:t> на основе центра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Выручка за счет выездных мероприятий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~</a:t>
                      </a:r>
                      <a:r>
                        <a:rPr lang="ru-RU" dirty="0" smtClean="0"/>
                        <a:t>41292000</a:t>
                      </a:r>
                      <a:r>
                        <a:rPr lang="ru-RU" baseline="0" dirty="0" smtClean="0"/>
                        <a:t> рублей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</a:t>
                      </a:r>
                      <a:r>
                        <a:rPr lang="ru-RU" dirty="0" smtClean="0"/>
                        <a:t>21042000 рублей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</a:t>
                      </a:r>
                      <a:r>
                        <a:rPr lang="ru-RU" dirty="0" smtClean="0"/>
                        <a:t>62334000 рублей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9562" y="1299409"/>
            <a:ext cx="232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. Выручка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9562" y="2477195"/>
            <a:ext cx="137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Прибыль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9562" y="3717985"/>
            <a:ext cx="206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Рентабельность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4740" y="5201589"/>
            <a:ext cx="232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Срок окупаемости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00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785" y="2466038"/>
            <a:ext cx="10058400" cy="134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54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10" r="5282" b="9773"/>
          <a:stretch/>
        </p:blipFill>
        <p:spPr>
          <a:xfrm>
            <a:off x="3184346" y="1401946"/>
            <a:ext cx="2749084" cy="36729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" t="16984" r="19696" b="3813"/>
          <a:stretch/>
        </p:blipFill>
        <p:spPr>
          <a:xfrm>
            <a:off x="137334" y="1397790"/>
            <a:ext cx="2740946" cy="36675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991" y="1407427"/>
            <a:ext cx="2750632" cy="36675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1"/>
          <a:stretch/>
        </p:blipFill>
        <p:spPr>
          <a:xfrm>
            <a:off x="9171211" y="1401946"/>
            <a:ext cx="2743200" cy="36633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569" y="4269487"/>
            <a:ext cx="3320915" cy="17881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826" y="4285523"/>
            <a:ext cx="3320915" cy="17881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863" y="4269486"/>
            <a:ext cx="3320915" cy="178818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264" y="4269486"/>
            <a:ext cx="3320915" cy="17881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6324" y="5048243"/>
            <a:ext cx="223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Диана </a:t>
            </a:r>
            <a:r>
              <a:rPr lang="ru-RU" dirty="0" err="1" smtClean="0"/>
              <a:t>Перехрамова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632711" y="5051661"/>
            <a:ext cx="2439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Алёна Дмитриева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60006" y="5065299"/>
            <a:ext cx="1984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Дарья Сташевская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665786" y="5048243"/>
            <a:ext cx="2116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Виктория </a:t>
            </a:r>
            <a:r>
              <a:rPr lang="ru-RU" dirty="0" err="1" smtClean="0"/>
              <a:t>Дышко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19" y="240610"/>
            <a:ext cx="10058400" cy="13422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13362" y="5722860"/>
            <a:ext cx="6862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проекта: учитель истории и обществознания, </a:t>
            </a:r>
            <a:r>
              <a:rPr lang="ru-RU" dirty="0" err="1" smtClean="0"/>
              <a:t>к.и.н</a:t>
            </a:r>
            <a:r>
              <a:rPr lang="ru-RU" dirty="0" smtClean="0"/>
              <a:t>. –</a:t>
            </a:r>
          </a:p>
          <a:p>
            <a:r>
              <a:rPr lang="ru-RU" dirty="0" smtClean="0"/>
              <a:t>Александр Николаевич </a:t>
            </a:r>
            <a:r>
              <a:rPr lang="ru-RU" dirty="0" err="1" smtClean="0"/>
              <a:t>Чудецкий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06658" y="5476307"/>
            <a:ext cx="2002297" cy="367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Капитан команды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19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6701" y="1047085"/>
            <a:ext cx="55242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Центр </a:t>
            </a:r>
            <a:r>
              <a:rPr lang="ru-RU" sz="2000" dirty="0"/>
              <a:t>интерактивного </a:t>
            </a:r>
            <a:r>
              <a:rPr lang="ru-RU" sz="2000" dirty="0" smtClean="0"/>
              <a:t>изучения российской истории «Внутри </a:t>
            </a:r>
            <a:r>
              <a:rPr lang="ru-RU" sz="2000" dirty="0"/>
              <a:t>и</a:t>
            </a:r>
            <a:r>
              <a:rPr lang="ru-RU" sz="2000" dirty="0" smtClean="0"/>
              <a:t>стории»  - это инновационный образовательный проект, позволяющий каждому окунуться в атмосферу прошлого и почувствовать на себе дыхание истории. </a:t>
            </a:r>
          </a:p>
          <a:p>
            <a:endParaRPr lang="ru-RU" sz="2000" dirty="0"/>
          </a:p>
          <a:p>
            <a:endParaRPr lang="ru-RU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553802" y="2710965"/>
            <a:ext cx="47100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smtClean="0"/>
              <a:t>Технология </a:t>
            </a:r>
            <a:r>
              <a:rPr lang="en-US" sz="2000" dirty="0"/>
              <a:t>VR</a:t>
            </a:r>
            <a:r>
              <a:rPr lang="ru-RU" sz="2000" dirty="0" smtClean="0"/>
              <a:t>-</a:t>
            </a:r>
            <a:r>
              <a:rPr lang="ru-RU" sz="2000" dirty="0" err="1" smtClean="0"/>
              <a:t>квеста</a:t>
            </a:r>
            <a:endParaRPr lang="ru-RU" sz="2000" dirty="0"/>
          </a:p>
          <a:p>
            <a:pPr marL="457200" indent="-457200">
              <a:buAutoNum type="arabicPeriod"/>
            </a:pPr>
            <a:r>
              <a:rPr lang="ru-RU" sz="2000" dirty="0" smtClean="0"/>
              <a:t>Реконструкция </a:t>
            </a:r>
            <a:r>
              <a:rPr lang="ru-RU" sz="2000" dirty="0"/>
              <a:t>исторических событий и адаптация под них образовательных </a:t>
            </a:r>
            <a:r>
              <a:rPr lang="ru-RU" sz="2000" dirty="0" err="1" smtClean="0"/>
              <a:t>квестов</a:t>
            </a:r>
            <a:endParaRPr lang="ru-RU" sz="2000" dirty="0"/>
          </a:p>
          <a:p>
            <a:pPr marL="457200" indent="-457200">
              <a:buAutoNum type="arabicPeriod"/>
            </a:pPr>
            <a:r>
              <a:rPr lang="ru-RU" sz="2000" dirty="0" smtClean="0"/>
              <a:t>«Двойные</a:t>
            </a:r>
            <a:r>
              <a:rPr lang="ru-RU" sz="2000" dirty="0"/>
              <a:t>» программы с музеями города и </a:t>
            </a:r>
            <a:r>
              <a:rPr lang="ru-RU" sz="2000" dirty="0" smtClean="0"/>
              <a:t>области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Организация </a:t>
            </a:r>
            <a:r>
              <a:rPr lang="ru-RU" sz="2000" dirty="0" err="1"/>
              <a:t>квестов</a:t>
            </a:r>
            <a:r>
              <a:rPr lang="ru-RU" sz="2000" dirty="0"/>
              <a:t> как на постоянной площадке, так и с возможностью организации выездных мероприятий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673" y="-173963"/>
            <a:ext cx="10058400" cy="1342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84" b="95086" l="0" r="98188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514" y="4211515"/>
            <a:ext cx="3730891" cy="393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138" y="2131856"/>
            <a:ext cx="4407020" cy="47460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007" y="0"/>
            <a:ext cx="10058400" cy="13422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05244" y="1356763"/>
            <a:ext cx="838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Недостаточный уровень исторического образования жителей Петербурга</a:t>
            </a:r>
            <a:endParaRPr lang="ru-RU" sz="2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734221" y="1726095"/>
            <a:ext cx="357810" cy="972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37951" y="2782957"/>
            <a:ext cx="2554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</a:t>
            </a:r>
            <a:r>
              <a:rPr lang="ru-RU" sz="2000" dirty="0" smtClean="0"/>
              <a:t>ефицит знаний в других областях гуманитарных наук 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66326" y="2782957"/>
            <a:ext cx="2017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Низкий уровень правовой и политической культуры</a:t>
            </a:r>
            <a:endParaRPr lang="ru-RU" sz="20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5277678" y="1726095"/>
            <a:ext cx="14227" cy="972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879125" y="1726095"/>
            <a:ext cx="212011" cy="972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18038" y="2782957"/>
            <a:ext cx="21797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Проблемы с гражданской идентификации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8390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Диаграмма 31"/>
          <p:cNvGraphicFramePr/>
          <p:nvPr>
            <p:extLst>
              <p:ext uri="{D42A27DB-BD31-4B8C-83A1-F6EECF244321}">
                <p14:modId xmlns:p14="http://schemas.microsoft.com/office/powerpoint/2010/main" val="2260075226"/>
              </p:ext>
            </p:extLst>
          </p:nvPr>
        </p:nvGraphicFramePr>
        <p:xfrm>
          <a:off x="4588566" y="-1067795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44" y="-117087"/>
            <a:ext cx="11657368" cy="1222306"/>
          </a:xfrm>
          <a:prstGeom prst="rect">
            <a:avLst/>
          </a:prstGeom>
        </p:spPr>
      </p:pic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199647983"/>
              </p:ext>
            </p:extLst>
          </p:nvPr>
        </p:nvGraphicFramePr>
        <p:xfrm>
          <a:off x="944344" y="848021"/>
          <a:ext cx="10093739" cy="6525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0599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271" y="-207034"/>
            <a:ext cx="10058400" cy="1316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1569" y="893439"/>
            <a:ext cx="6202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Нами был проведен опрос среди 48 учителей школ Невского района в октябре 2021 года. </a:t>
            </a:r>
          </a:p>
          <a:p>
            <a:pPr algn="ctr"/>
            <a:r>
              <a:rPr lang="ru-RU" sz="2000" dirty="0" smtClean="0"/>
              <a:t>Итоги опроса приведены в следующих слайдах.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7007" y="4107628"/>
            <a:ext cx="3237062" cy="241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4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504714563"/>
              </p:ext>
            </p:extLst>
          </p:nvPr>
        </p:nvGraphicFramePr>
        <p:xfrm>
          <a:off x="1376392" y="120770"/>
          <a:ext cx="9941465" cy="682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93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007138441"/>
              </p:ext>
            </p:extLst>
          </p:nvPr>
        </p:nvGraphicFramePr>
        <p:xfrm>
          <a:off x="1462655" y="0"/>
          <a:ext cx="8940802" cy="6461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720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500476245"/>
              </p:ext>
            </p:extLst>
          </p:nvPr>
        </p:nvGraphicFramePr>
        <p:xfrm>
          <a:off x="1652436" y="150323"/>
          <a:ext cx="9009813" cy="6707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78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494</Words>
  <Application>Microsoft Office PowerPoint</Application>
  <PresentationFormat>Широкоэкранный</PresentationFormat>
  <Paragraphs>115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100</cp:revision>
  <dcterms:created xsi:type="dcterms:W3CDTF">2021-10-14T17:25:19Z</dcterms:created>
  <dcterms:modified xsi:type="dcterms:W3CDTF">2021-10-20T00:24:44Z</dcterms:modified>
</cp:coreProperties>
</file>