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3"/>
  </p:notesMasterIdLst>
  <p:sldIdLst>
    <p:sldId id="267" r:id="rId2"/>
    <p:sldId id="266" r:id="rId3"/>
    <p:sldId id="268" r:id="rId4"/>
    <p:sldId id="274" r:id="rId5"/>
    <p:sldId id="275" r:id="rId6"/>
    <p:sldId id="270" r:id="rId7"/>
    <p:sldId id="272" r:id="rId8"/>
    <p:sldId id="273" r:id="rId9"/>
    <p:sldId id="269" r:id="rId10"/>
    <p:sldId id="271" r:id="rId11"/>
    <p:sldId id="260" r:id="rId12"/>
  </p:sldIdLst>
  <p:sldSz cx="9144000" cy="6858000" type="screen4x3"/>
  <p:notesSz cx="6858000" cy="9144000"/>
  <p:embeddedFontLst>
    <p:embeddedFont>
      <p:font typeface="Comic Sans MS" panose="030F0702030302020204" pitchFamily="66" charset="0"/>
      <p:regular r:id="rId14"/>
      <p:bold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00FF"/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71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D46EA3-32E3-413D-830A-80B2707369C6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490B92-4745-4B94-92CD-410AD320C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370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90B92-4745-4B94-92CD-410AD320CBB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865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2130425"/>
            <a:ext cx="573784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3886200"/>
            <a:ext cx="571504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16.04.2022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523658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00200"/>
            <a:ext cx="7215238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  <a:lvl2pPr>
              <a:defRPr>
                <a:solidFill>
                  <a:schemeClr val="tx2"/>
                </a:solidFill>
                <a:latin typeface="Comic Sans MS" pitchFamily="66" charset="0"/>
              </a:defRPr>
            </a:lvl2pPr>
            <a:lvl3pPr>
              <a:defRPr>
                <a:solidFill>
                  <a:schemeClr val="tx2"/>
                </a:solidFill>
                <a:latin typeface="Comic Sans MS" pitchFamily="66" charset="0"/>
              </a:defRPr>
            </a:lvl3pPr>
            <a:lvl4pPr>
              <a:defRPr>
                <a:solidFill>
                  <a:schemeClr val="tx2"/>
                </a:solidFill>
                <a:latin typeface="Comic Sans MS" pitchFamily="66" charset="0"/>
              </a:defRPr>
            </a:lvl4pPr>
            <a:lvl5pPr>
              <a:defRPr>
                <a:solidFill>
                  <a:schemeClr val="tx2"/>
                </a:solidFill>
                <a:latin typeface="Comic Sans MS" pitchFamily="66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16.04.2022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523658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28662" y="1600200"/>
            <a:ext cx="3567138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2"/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tx2"/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tx2"/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tx2"/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67138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2"/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tx2"/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tx2"/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tx2"/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16.04.2022</a:t>
            </a:fld>
            <a:endParaRPr lang="ru-RU"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16.04.2022</a:t>
            </a:fld>
            <a:endParaRPr lang="ru-RU"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16.04.2022</a:t>
            </a:fld>
            <a:endParaRPr lang="ru-RU"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  <p:sldLayoutId id="2147483667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clck.ru/ZH6oE" TargetMode="External"/><Relationship Id="rId3" Type="http://schemas.openxmlformats.org/officeDocument/2006/relationships/hyperlink" Target="https://clck.ru/ZH6v7" TargetMode="External"/><Relationship Id="rId7" Type="http://schemas.openxmlformats.org/officeDocument/2006/relationships/hyperlink" Target="https://clck.ru/ZH6bc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clck.ru/ZH6k3" TargetMode="External"/><Relationship Id="rId11" Type="http://schemas.openxmlformats.org/officeDocument/2006/relationships/hyperlink" Target="https://clck.ru/ZH6rj" TargetMode="External"/><Relationship Id="rId5" Type="http://schemas.openxmlformats.org/officeDocument/2006/relationships/hyperlink" Target="https://clck.ru/ZH6xm" TargetMode="External"/><Relationship Id="rId10" Type="http://schemas.openxmlformats.org/officeDocument/2006/relationships/hyperlink" Target="https://clck.ru/ZH6qp" TargetMode="External"/><Relationship Id="rId4" Type="http://schemas.openxmlformats.org/officeDocument/2006/relationships/hyperlink" Target="https://clck.ru/ZH6wz" TargetMode="External"/><Relationship Id="rId9" Type="http://schemas.openxmlformats.org/officeDocument/2006/relationships/hyperlink" Target="https://clck.ru/ZH6p5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268761"/>
            <a:ext cx="8064896" cy="2880320"/>
          </a:xfrm>
        </p:spPr>
        <p:txBody>
          <a:bodyPr anchor="ctr"/>
          <a:lstStyle/>
          <a:p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333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Создание полифункциональной РППС </a:t>
            </a:r>
            <a:b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333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</a:b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3333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в ДОУ</a:t>
            </a:r>
            <a:endParaRPr lang="ru-RU" sz="4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3333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085184"/>
            <a:ext cx="6120680" cy="1224136"/>
          </a:xfrm>
        </p:spPr>
        <p:txBody>
          <a:bodyPr anchor="ctr"/>
          <a:lstStyle/>
          <a:p>
            <a:pPr>
              <a:spcBef>
                <a:spcPct val="0"/>
              </a:spcBef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Будина Е.Н. воспитатель МКДОУ д/с № 2 «Ласточка»</a:t>
            </a:r>
          </a:p>
          <a:p>
            <a:pPr>
              <a:spcBef>
                <a:spcPct val="0"/>
              </a:spcBef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г. Семилуки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702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30"/>
          <a:stretch/>
        </p:blipFill>
        <p:spPr bwMode="auto">
          <a:xfrm>
            <a:off x="539552" y="817751"/>
            <a:ext cx="3960440" cy="3884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32040" y="827231"/>
            <a:ext cx="3600400" cy="3865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932040" y="5048308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/>
              <a:t>     Домик лесника</a:t>
            </a:r>
            <a:endParaRPr lang="ru-RU" sz="16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163136" y="5048308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Поезд</a:t>
            </a:r>
            <a:endParaRPr lang="ru-RU" sz="1600" b="1" i="1" dirty="0"/>
          </a:p>
        </p:txBody>
      </p:sp>
    </p:spTree>
    <p:extLst>
      <p:ext uri="{BB962C8B-B14F-4D97-AF65-F5344CB8AC3E}">
        <p14:creationId xmlns:p14="http://schemas.microsoft.com/office/powerpoint/2010/main" val="3785007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3"/>
          <p:cNvSpPr>
            <a:spLocks noChangeArrowheads="1"/>
          </p:cNvSpPr>
          <p:nvPr/>
        </p:nvSpPr>
        <p:spPr bwMode="auto">
          <a:xfrm>
            <a:off x="1403648" y="2060848"/>
            <a:ext cx="619268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  <a:cs typeface="Arial" charset="0"/>
              </a:rPr>
              <a:t>шаблон 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hlinkClick r:id="rId2"/>
              </a:rPr>
              <a:t>http://linda6035.ucoz.ru/</a:t>
            </a:r>
            <a:endParaRPr lang="ru-RU" sz="1600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ru-RU" sz="1600" dirty="0">
              <a:solidFill>
                <a:schemeClr val="tx2"/>
              </a:solidFill>
              <a:latin typeface="Comic Sans MS" pitchFamily="66" charset="0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2"/>
                </a:solidFill>
                <a:latin typeface="Comic Sans MS" pitchFamily="66" charset="0"/>
                <a:hlinkClick r:id="rId3"/>
              </a:rPr>
              <a:t>https://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hlinkClick r:id="rId3"/>
              </a:rPr>
              <a:t>clck.ru/ZH6wJ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  <a:hlinkClick r:id="rId3"/>
              </a:rPr>
              <a:t> 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hlinkClick r:id="rId3"/>
              </a:rPr>
              <a:t>https</a:t>
            </a:r>
            <a:r>
              <a:rPr lang="en-US" sz="1600" dirty="0">
                <a:solidFill>
                  <a:schemeClr val="tx2"/>
                </a:solidFill>
                <a:latin typeface="Comic Sans MS" pitchFamily="66" charset="0"/>
                <a:hlinkClick r:id="rId3"/>
              </a:rPr>
              <a:t>://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hlinkClick r:id="rId3"/>
              </a:rPr>
              <a:t>clck.ru/ZH6v7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2"/>
                </a:solidFill>
                <a:latin typeface="Comic Sans MS" pitchFamily="66" charset="0"/>
                <a:hlinkClick r:id="rId4"/>
              </a:rPr>
              <a:t>https://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hlinkClick r:id="rId4"/>
              </a:rPr>
              <a:t>clck.ru/ZH6wz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2"/>
                </a:solidFill>
                <a:latin typeface="Comic Sans MS" pitchFamily="66" charset="0"/>
                <a:hlinkClick r:id="rId5"/>
              </a:rPr>
              <a:t>https://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hlinkClick r:id="rId5"/>
              </a:rPr>
              <a:t>clck.ru/ZH6xm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ru-RU" sz="1600" dirty="0" smtClean="0">
              <a:solidFill>
                <a:schemeClr val="tx2"/>
              </a:solidFill>
              <a:latin typeface="Comic Sans MS" pitchFamily="66" charset="0"/>
              <a:cs typeface="Arial" charset="0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2"/>
                </a:solidFill>
                <a:latin typeface="Comic Sans MS" pitchFamily="66" charset="0"/>
                <a:cs typeface="Arial" charset="0"/>
                <a:hlinkClick r:id="rId6"/>
              </a:rPr>
              <a:t>https://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cs typeface="Arial" charset="0"/>
                <a:hlinkClick r:id="rId6"/>
              </a:rPr>
              <a:t>clck.ru/ZH6k3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  <a:cs typeface="Arial" charset="0"/>
              </a:rPr>
              <a:t> 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2"/>
                </a:solidFill>
                <a:latin typeface="Comic Sans MS" pitchFamily="66" charset="0"/>
                <a:cs typeface="Arial" charset="0"/>
                <a:hlinkClick r:id="rId7"/>
              </a:rPr>
              <a:t>https://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cs typeface="Arial" charset="0"/>
                <a:hlinkClick r:id="rId7"/>
              </a:rPr>
              <a:t>clck.ru/ZH6bc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  <a:cs typeface="Arial" charset="0"/>
              </a:rPr>
              <a:t> 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2"/>
                </a:solidFill>
                <a:latin typeface="Comic Sans MS" pitchFamily="66" charset="0"/>
                <a:cs typeface="Arial" charset="0"/>
                <a:hlinkClick r:id="rId8"/>
              </a:rPr>
              <a:t>https://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cs typeface="Arial" charset="0"/>
                <a:hlinkClick r:id="rId8"/>
              </a:rPr>
              <a:t>clck.ru/ZH6oE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  <a:cs typeface="Arial" charset="0"/>
              </a:rPr>
              <a:t> 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2"/>
                </a:solidFill>
                <a:latin typeface="Comic Sans MS" pitchFamily="66" charset="0"/>
                <a:cs typeface="Arial" charset="0"/>
                <a:hlinkClick r:id="rId9"/>
              </a:rPr>
              <a:t>https://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cs typeface="Arial" charset="0"/>
                <a:hlinkClick r:id="rId9"/>
              </a:rPr>
              <a:t>clck.ru/ZH6p5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  <a:cs typeface="Arial" charset="0"/>
              </a:rPr>
              <a:t> 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2"/>
                </a:solidFill>
                <a:latin typeface="Comic Sans MS" pitchFamily="66" charset="0"/>
                <a:cs typeface="Arial" charset="0"/>
                <a:hlinkClick r:id="rId10"/>
              </a:rPr>
              <a:t>https://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cs typeface="Arial" charset="0"/>
                <a:hlinkClick r:id="rId10"/>
              </a:rPr>
              <a:t>clck.ru/ZH6qp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  <a:cs typeface="Arial" charset="0"/>
              </a:rPr>
              <a:t> 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2"/>
                </a:solidFill>
                <a:latin typeface="Comic Sans MS" pitchFamily="66" charset="0"/>
                <a:cs typeface="Arial" charset="0"/>
                <a:hlinkClick r:id="rId11"/>
              </a:rPr>
              <a:t>https://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cs typeface="Arial" charset="0"/>
                <a:hlinkClick r:id="rId11"/>
              </a:rPr>
              <a:t>clck.ru/ZH6rj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  <a:cs typeface="Arial" charset="0"/>
              </a:rPr>
              <a:t>  </a:t>
            </a:r>
            <a:r>
              <a:rPr lang="ru-RU" sz="2000" dirty="0" smtClean="0">
                <a:solidFill>
                  <a:schemeClr val="tx2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ru-RU" sz="2000" dirty="0" smtClean="0">
                <a:solidFill>
                  <a:schemeClr val="tx2"/>
                </a:solidFill>
                <a:latin typeface="Comic Sans MS" pitchFamily="66" charset="0"/>
                <a:cs typeface="Arial" charset="0"/>
              </a:rPr>
              <a:t> </a:t>
            </a:r>
            <a:endParaRPr lang="ru-RU" sz="2000" dirty="0">
              <a:solidFill>
                <a:schemeClr val="tx2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3728" y="692696"/>
            <a:ext cx="6020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Использованные материалы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268760"/>
            <a:ext cx="7459762" cy="4176464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      </a:t>
            </a:r>
            <a:r>
              <a:rPr lang="ru-RU" sz="2000" b="1" dirty="0" err="1" smtClean="0">
                <a:solidFill>
                  <a:schemeClr val="tx1"/>
                </a:solidFill>
              </a:rPr>
              <a:t>Полифункциональность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материалов предполагает:</a:t>
            </a:r>
          </a:p>
          <a:p>
            <a:pPr marL="0" lvl="0" indent="342900" algn="just"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</a:rPr>
              <a:t>возможность разнообразного использования различных составляющих предметной среды, например, детской мебели, матов, мягких модулей, ширм и т.д.;</a:t>
            </a:r>
          </a:p>
          <a:p>
            <a:pPr marL="0" lvl="0" indent="342900" algn="just"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</a:rPr>
              <a:t>наличие в группе полифункциональных (не обладающих жестко закрепленным способом употребления) предметов, в том числе природных материалов, пригодных для использования в разных видах детской активности (в том числе в качестве предметов-заместителей в детской игре</a:t>
            </a:r>
            <a:r>
              <a:rPr lang="ru-RU" sz="2000" dirty="0" smtClean="0">
                <a:solidFill>
                  <a:schemeClr val="tx1"/>
                </a:solidFill>
              </a:rPr>
              <a:t>). 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2000" i="1" dirty="0">
                <a:solidFill>
                  <a:schemeClr val="tx1"/>
                </a:solidFill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</a:rPr>
              <a:t>                                          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2000" i="1" dirty="0">
                <a:solidFill>
                  <a:schemeClr val="tx1"/>
                </a:solidFill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</a:rPr>
              <a:t>                                                (Извлечение из ФГОС ДО)</a:t>
            </a:r>
            <a:endParaRPr lang="ru-RU" sz="2000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524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70111" y="692696"/>
            <a:ext cx="5011490" cy="3960441"/>
          </a:xfrm>
          <a:ln w="28575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457200">
              <a:spcBef>
                <a:spcPts val="0"/>
              </a:spcBef>
              <a:buNone/>
            </a:pPr>
            <a:r>
              <a:rPr lang="ru-RU" sz="2000" b="1" dirty="0" err="1">
                <a:solidFill>
                  <a:srgbClr val="FF0000"/>
                </a:solidFill>
              </a:rPr>
              <a:t>Полифункциональность</a:t>
            </a:r>
            <a:r>
              <a:rPr lang="ru-RU" sz="2000" dirty="0"/>
              <a:t> </a:t>
            </a:r>
            <a:r>
              <a:rPr lang="ru-RU" sz="2000" dirty="0">
                <a:solidFill>
                  <a:srgbClr val="002060"/>
                </a:solidFill>
              </a:rPr>
              <a:t>- от греч. </a:t>
            </a:r>
            <a:r>
              <a:rPr lang="ru-RU" sz="2000" b="1" dirty="0" err="1">
                <a:solidFill>
                  <a:srgbClr val="002060"/>
                </a:solidFill>
              </a:rPr>
              <a:t>polu</a:t>
            </a:r>
            <a:r>
              <a:rPr lang="ru-RU" sz="2000" dirty="0">
                <a:solidFill>
                  <a:srgbClr val="002060"/>
                </a:solidFill>
              </a:rPr>
              <a:t> - много и лат. </a:t>
            </a:r>
            <a:r>
              <a:rPr lang="ru-RU" sz="2000" b="1" dirty="0" err="1">
                <a:solidFill>
                  <a:srgbClr val="002060"/>
                </a:solidFill>
              </a:rPr>
              <a:t>funсtio</a:t>
            </a:r>
            <a:r>
              <a:rPr lang="ru-RU" sz="2000" dirty="0">
                <a:solidFill>
                  <a:srgbClr val="002060"/>
                </a:solidFill>
              </a:rPr>
              <a:t> - исполнение, осуществление, деятельность</a:t>
            </a:r>
            <a:r>
              <a:rPr lang="ru-RU" sz="2000" dirty="0" smtClean="0">
                <a:solidFill>
                  <a:srgbClr val="002060"/>
                </a:solidFill>
              </a:rPr>
              <a:t>. </a:t>
            </a:r>
          </a:p>
          <a:p>
            <a:pPr marL="0" indent="457200">
              <a:spcBef>
                <a:spcPts val="0"/>
              </a:spcBef>
              <a:buNone/>
            </a:pPr>
            <a:endParaRPr lang="ru-RU" sz="2000" dirty="0">
              <a:solidFill>
                <a:srgbClr val="002060"/>
              </a:solidFill>
            </a:endParaRPr>
          </a:p>
          <a:p>
            <a:pPr marL="0" indent="457200">
              <a:spcBef>
                <a:spcPts val="0"/>
              </a:spcBef>
              <a:buNone/>
            </a:pPr>
            <a:r>
              <a:rPr lang="ru-RU" sz="2000" b="1" dirty="0" err="1">
                <a:solidFill>
                  <a:srgbClr val="002060"/>
                </a:solidFill>
              </a:rPr>
              <a:t>Полифункциональность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РППС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должна обеспечивать:  </a:t>
            </a:r>
          </a:p>
          <a:p>
            <a:pPr marL="0" indent="45720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2060"/>
                </a:solidFill>
              </a:rPr>
              <a:t>разностороннее</a:t>
            </a:r>
            <a:r>
              <a:rPr lang="ru-RU" sz="2000" dirty="0">
                <a:solidFill>
                  <a:srgbClr val="002060"/>
                </a:solidFill>
              </a:rPr>
              <a:t> развитие </a:t>
            </a:r>
            <a:r>
              <a:rPr lang="ru-RU" sz="2000" dirty="0" smtClean="0">
                <a:solidFill>
                  <a:srgbClr val="002060"/>
                </a:solidFill>
              </a:rPr>
              <a:t>детей; </a:t>
            </a:r>
          </a:p>
          <a:p>
            <a:pPr marL="0" indent="45720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rgbClr val="002060"/>
                </a:solidFill>
              </a:rPr>
              <a:t>п</a:t>
            </a:r>
            <a:r>
              <a:rPr lang="ru-RU" sz="2000" dirty="0" smtClean="0">
                <a:solidFill>
                  <a:srgbClr val="002060"/>
                </a:solidFill>
              </a:rPr>
              <a:t>ринцип целостности </a:t>
            </a:r>
            <a:r>
              <a:rPr lang="ru-RU" sz="2000" dirty="0">
                <a:solidFill>
                  <a:srgbClr val="002060"/>
                </a:solidFill>
              </a:rPr>
              <a:t>образовательного </a:t>
            </a:r>
            <a:r>
              <a:rPr lang="ru-RU" sz="2000" dirty="0" smtClean="0">
                <a:solidFill>
                  <a:srgbClr val="002060"/>
                </a:solidFill>
              </a:rPr>
              <a:t>процесса; </a:t>
            </a:r>
          </a:p>
          <a:p>
            <a:pPr marL="0" indent="45720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rgbClr val="002060"/>
                </a:solidFill>
              </a:rPr>
              <a:t>развитие самостоятельности и самовыражения ребенка.  </a:t>
            </a:r>
            <a:endParaRPr lang="ru-RU" sz="2000" dirty="0" smtClean="0">
              <a:solidFill>
                <a:srgbClr val="00206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2000" dirty="0"/>
          </a:p>
          <a:p>
            <a:endParaRPr lang="ru-RU" sz="2000" dirty="0"/>
          </a:p>
        </p:txBody>
      </p:sp>
      <p:pic>
        <p:nvPicPr>
          <p:cNvPr id="1026" name="Picture 2" descr="https://i1.wp.com/banquettes.ru/wp-content/uploads/2014/10/stroim-bashnyu-konkurs-300x25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969" y="642427"/>
            <a:ext cx="2393382" cy="199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cretetravel.com/modules/hotels/fotografies/events/West_Crete/1/chestnuts.jpg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67944" y="4889056"/>
            <a:ext cx="1618261" cy="1543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ww.publicdomainpictures.net/pictures/170000/velka/walnuts-1462433821K3a.jpg"/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97665" y="2636912"/>
            <a:ext cx="2232960" cy="150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.siteapi.org/5QRX9IhTms0Vd7h42-TUrFpVYhM=/fit-in/1024x768/center/top/0531bffedc0b340.ru.s.siteapi.org/img/pxjlil1uvlcs0cks8g8c0co8kwwowk"/>
          <p:cNvPicPr>
            <a:picLocks noChangeAspect="1" noChangeArrowheads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733164"/>
            <a:ext cx="3219175" cy="1729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st1.stranamam.ru/data/cache/2015may/23/43/16149034_63792-650x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156174" y="4329640"/>
            <a:ext cx="1512169" cy="958630"/>
          </a:xfrm>
          <a:prstGeom prst="round2DiagRect">
            <a:avLst>
              <a:gd name="adj1" fmla="val 47988"/>
              <a:gd name="adj2" fmla="val 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068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 Николаевна\Desktop\IMG_20211210_16133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1988840"/>
            <a:ext cx="4032448" cy="42689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Елена Николаевна\Desktop\IMG_20211210_16153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7" t="16196" r="33589" b="7741"/>
          <a:stretch/>
        </p:blipFill>
        <p:spPr bwMode="auto">
          <a:xfrm>
            <a:off x="5040311" y="620688"/>
            <a:ext cx="3384645" cy="4299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139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 Николаевна\Desktop\IMG_20211210_16505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12344" y="332656"/>
            <a:ext cx="3685981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Елена Николаевна\Desktop\IMG_20211210_16593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66320" y="3587717"/>
            <a:ext cx="4854440" cy="2943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3672408" cy="2808312"/>
          </a:xfrm>
        </p:spPr>
        <p:txBody>
          <a:bodyPr/>
          <a:lstStyle/>
          <a:p>
            <a:r>
              <a:rPr lang="ru-RU" sz="2400" dirty="0"/>
              <a:t>К</a:t>
            </a:r>
            <a:r>
              <a:rPr lang="ru-RU" sz="2400" dirty="0" smtClean="0"/>
              <a:t>оробка </a:t>
            </a:r>
            <a:br>
              <a:rPr lang="ru-RU" sz="2400" dirty="0" smtClean="0"/>
            </a:br>
            <a:r>
              <a:rPr lang="ru-RU" sz="2400" dirty="0" smtClean="0"/>
              <a:t>с предметами-заместителями</a:t>
            </a:r>
            <a:r>
              <a:rPr lang="ru-RU" sz="2400" dirty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«1000 мелочей» </a:t>
            </a:r>
            <a:r>
              <a:rPr lang="ru-RU" sz="2400" dirty="0"/>
              <a:t>способствует развитию у детей воображения, </a:t>
            </a:r>
            <a:r>
              <a:rPr lang="ru-RU" sz="2400" dirty="0" smtClean="0"/>
              <a:t>фантазии.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109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33551" y="3253228"/>
            <a:ext cx="3768418" cy="2826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E:\Новая папка\DSCN56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168" y="815999"/>
            <a:ext cx="3655787" cy="253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Текст 3"/>
          <p:cNvSpPr>
            <a:spLocks noGrp="1"/>
          </p:cNvSpPr>
          <p:nvPr/>
        </p:nvSpPr>
        <p:spPr>
          <a:xfrm>
            <a:off x="4557908" y="836712"/>
            <a:ext cx="4089822" cy="1913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ru-RU" sz="1600" b="1" dirty="0" smtClean="0"/>
              <a:t>Сюжетно-ролевая игра «Семья</a:t>
            </a:r>
            <a:r>
              <a:rPr lang="ru-RU" sz="1600" dirty="0" smtClean="0"/>
              <a:t>» </a:t>
            </a:r>
          </a:p>
          <a:p>
            <a:pPr>
              <a:lnSpc>
                <a:spcPct val="100000"/>
              </a:lnSpc>
            </a:pPr>
            <a:r>
              <a:rPr lang="ru-RU" sz="1600" dirty="0" smtClean="0"/>
              <a:t>из подручных материалов: печенье – из крышек, конфеты – кнопочки (крупная мозаика), пирог – из плоских геометрических фигур, макароны – из трубочек для сока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Текст 3"/>
          <p:cNvSpPr txBox="1">
            <a:spLocks/>
          </p:cNvSpPr>
          <p:nvPr/>
        </p:nvSpPr>
        <p:spPr>
          <a:xfrm>
            <a:off x="765884" y="3717032"/>
            <a:ext cx="3408357" cy="133914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600" b="1" dirty="0" smtClean="0"/>
              <a:t>«Птичий двор» </a:t>
            </a:r>
          </a:p>
          <a:p>
            <a:pPr marL="0" indent="0">
              <a:buNone/>
            </a:pPr>
            <a:r>
              <a:rPr lang="ru-RU" sz="1600" dirty="0"/>
              <a:t>п</a:t>
            </a:r>
            <a:r>
              <a:rPr lang="ru-RU" sz="1600" dirty="0" smtClean="0"/>
              <a:t>остроен из подручных материалов: заборчик – из емкостей для воды, «червячки» – из трубочек для сока.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552201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0" r="8255"/>
          <a:stretch/>
        </p:blipFill>
        <p:spPr bwMode="auto">
          <a:xfrm>
            <a:off x="330371" y="767343"/>
            <a:ext cx="5007101" cy="4461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580112" y="859224"/>
            <a:ext cx="266429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«Лесная полянка»</a:t>
            </a:r>
          </a:p>
          <a:p>
            <a:pPr algn="ctr"/>
            <a:r>
              <a:rPr lang="ru-RU" sz="1600" b="1" dirty="0" smtClean="0"/>
              <a:t> </a:t>
            </a:r>
          </a:p>
          <a:p>
            <a:r>
              <a:rPr lang="ru-RU" sz="1600" dirty="0"/>
              <a:t>Д</a:t>
            </a:r>
            <a:r>
              <a:rPr lang="ru-RU" sz="1600" dirty="0" smtClean="0"/>
              <a:t>етьми </a:t>
            </a:r>
            <a:r>
              <a:rPr lang="ru-RU" sz="1600" dirty="0"/>
              <a:t>были использованы </a:t>
            </a:r>
            <a:r>
              <a:rPr lang="ru-RU" sz="1600" dirty="0" smtClean="0"/>
              <a:t>предметы заместители </a:t>
            </a:r>
            <a:r>
              <a:rPr lang="ru-RU" sz="1600" dirty="0"/>
              <a:t>(пластмассовые </a:t>
            </a:r>
            <a:r>
              <a:rPr lang="ru-RU" sz="1600" dirty="0" smtClean="0"/>
              <a:t>баночки, ведерочки </a:t>
            </a:r>
            <a:r>
              <a:rPr lang="ru-RU" sz="1600" dirty="0"/>
              <a:t>из «Уголка природы» </a:t>
            </a:r>
            <a:r>
              <a:rPr lang="ru-RU" sz="1600" dirty="0" smtClean="0"/>
              <a:t>и «Парикмахерской</a:t>
            </a:r>
            <a:r>
              <a:rPr lang="ru-RU" sz="1600" dirty="0"/>
              <a:t>», тарелочки из </a:t>
            </a:r>
            <a:r>
              <a:rPr lang="ru-RU" sz="1600" dirty="0" smtClean="0"/>
              <a:t>уголка «Семья</a:t>
            </a:r>
            <a:r>
              <a:rPr lang="ru-RU" sz="1600" dirty="0"/>
              <a:t>», корзинки из «Магазина».</a:t>
            </a:r>
          </a:p>
          <a:p>
            <a:r>
              <a:rPr lang="ru-RU" sz="1600" dirty="0" smtClean="0"/>
              <a:t>Использование </a:t>
            </a:r>
            <a:r>
              <a:rPr lang="ru-RU" sz="1600" dirty="0"/>
              <a:t>подручных </a:t>
            </a:r>
            <a:r>
              <a:rPr lang="ru-RU" sz="1600" dirty="0" smtClean="0"/>
              <a:t>материалов в </a:t>
            </a:r>
            <a:r>
              <a:rPr lang="ru-RU" sz="1600" dirty="0"/>
              <a:t>символической </a:t>
            </a:r>
            <a:endParaRPr lang="ru-RU" sz="1600" dirty="0" smtClean="0"/>
          </a:p>
          <a:p>
            <a:r>
              <a:rPr lang="ru-RU" sz="1600" dirty="0" smtClean="0"/>
              <a:t>(</a:t>
            </a:r>
            <a:r>
              <a:rPr lang="ru-RU" sz="1600" dirty="0"/>
              <a:t>не свойственной им) роли.</a:t>
            </a:r>
          </a:p>
        </p:txBody>
      </p:sp>
    </p:spTree>
    <p:extLst>
      <p:ext uri="{BB962C8B-B14F-4D97-AF65-F5344CB8AC3E}">
        <p14:creationId xmlns:p14="http://schemas.microsoft.com/office/powerpoint/2010/main" val="961531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E:\Новая папка\DSCN568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1" t="4012" r="38769" b="4012"/>
          <a:stretch/>
        </p:blipFill>
        <p:spPr bwMode="auto">
          <a:xfrm>
            <a:off x="5292080" y="580451"/>
            <a:ext cx="3413684" cy="439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www.culture.ru/storage/images/f2faddea07bbe7ec336e02d77d971c59/c1824d1ad589bce83e59f4e36bb699c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9013" y="2106915"/>
            <a:ext cx="1613894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childrenart.ru/wp-content/uploads/kreativnye-osennie-podelki-svoimi-rukami_1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79445" y="404664"/>
            <a:ext cx="2700000" cy="182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www.maam.ru/upload/blogs/73047c0f636d82b60800572795d2bacd.jpg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6161" y="2455376"/>
            <a:ext cx="2700000" cy="2023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www.maam.ru/upload/blogs/detsad-1254779-1513603537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79445" y="4690077"/>
            <a:ext cx="2700000" cy="177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tytmaster.ru/wp-content/uploads/2018/01/Podelki-iz-zheludey-6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4448" y="4221088"/>
            <a:ext cx="1519768" cy="19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749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Новая папка\DSCN564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989" y="332656"/>
            <a:ext cx="4055848" cy="28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6"/>
          <a:stretch/>
        </p:blipFill>
        <p:spPr bwMode="auto">
          <a:xfrm>
            <a:off x="310014" y="3582888"/>
            <a:ext cx="4167572" cy="2623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Grp="1"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5400000">
            <a:off x="4285603" y="1340448"/>
            <a:ext cx="499255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23711" y="3244334"/>
            <a:ext cx="23401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/>
              <a:t>Будка для собачки</a:t>
            </a:r>
            <a:endParaRPr lang="ru-RU" sz="16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223711" y="6309320"/>
            <a:ext cx="23401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Танк</a:t>
            </a:r>
            <a:endParaRPr lang="ru-RU" sz="16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924816" y="5868043"/>
            <a:ext cx="23401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Домик</a:t>
            </a:r>
            <a:endParaRPr lang="ru-RU" sz="1600" b="1" i="1" dirty="0"/>
          </a:p>
        </p:txBody>
      </p:sp>
    </p:spTree>
    <p:extLst>
      <p:ext uri="{BB962C8B-B14F-4D97-AF65-F5344CB8AC3E}">
        <p14:creationId xmlns:p14="http://schemas.microsoft.com/office/powerpoint/2010/main" val="1531328095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1F497D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272</Words>
  <Application>Microsoft Office PowerPoint</Application>
  <PresentationFormat>Экран (4:3)</PresentationFormat>
  <Paragraphs>43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Comic Sans MS</vt:lpstr>
      <vt:lpstr>Wingdings</vt:lpstr>
      <vt:lpstr>Calibri</vt:lpstr>
      <vt:lpstr>1_Тема Office</vt:lpstr>
      <vt:lpstr>Создание полифункциональной РППС  в ДОУ</vt:lpstr>
      <vt:lpstr>Презентация PowerPoint</vt:lpstr>
      <vt:lpstr>Презентация PowerPoint</vt:lpstr>
      <vt:lpstr>Презентация PowerPoint</vt:lpstr>
      <vt:lpstr>Коробка  с предметами-заместителями  «1000 мелочей» способствует развитию у детей воображения, фантазии.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Елена Николаевна</cp:lastModifiedBy>
  <cp:revision>110</cp:revision>
  <dcterms:created xsi:type="dcterms:W3CDTF">2014-07-06T18:18:01Z</dcterms:created>
  <dcterms:modified xsi:type="dcterms:W3CDTF">2022-04-16T17:25:10Z</dcterms:modified>
</cp:coreProperties>
</file>