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ED04C0C-392F-4866-8112-6E983B0BD174}" type="datetimeFigureOut">
              <a:rPr lang="ru-RU" smtClean="0"/>
              <a:t>14.04.2022</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295299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ED04C0C-392F-4866-8112-6E983B0BD174}" type="datetimeFigureOut">
              <a:rPr lang="ru-RU" smtClean="0"/>
              <a:t>14.04.2022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36603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ED04C0C-392F-4866-8112-6E983B0BD174}" type="datetimeFigureOut">
              <a:rPr lang="ru-RU" smtClean="0"/>
              <a:t>14.04.2022</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DD4B5C5-2903-49C4-B8DE-0AFE5486259A}"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789672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1ED04C0C-392F-4866-8112-6E983B0BD174}" type="datetimeFigureOut">
              <a:rPr lang="ru-RU" smtClean="0"/>
              <a:t>14.04.2022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24333754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1ED04C0C-392F-4866-8112-6E983B0BD174}" type="datetimeFigureOut">
              <a:rPr lang="ru-RU" smtClean="0"/>
              <a:t>14.04.2022</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D4B5C5-2903-49C4-B8DE-0AFE5486259A}"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23217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1ED04C0C-392F-4866-8112-6E983B0BD174}" type="datetimeFigureOut">
              <a:rPr lang="ru-RU" smtClean="0"/>
              <a:t>14.04.2022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1441421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ED04C0C-392F-4866-8112-6E983B0BD174}" type="datetimeFigureOut">
              <a:rPr lang="ru-RU" smtClean="0"/>
              <a:t>14.04.2022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3814488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ED04C0C-392F-4866-8112-6E983B0BD174}" type="datetimeFigureOut">
              <a:rPr lang="ru-RU" smtClean="0"/>
              <a:t>14.04.2022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2822261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ED04C0C-392F-4866-8112-6E983B0BD174}" type="datetimeFigureOut">
              <a:rPr lang="ru-RU" smtClean="0"/>
              <a:t>14.04.2022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26753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ED04C0C-392F-4866-8112-6E983B0BD174}" type="datetimeFigureOut">
              <a:rPr lang="ru-RU" smtClean="0"/>
              <a:t>14.04.2022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125837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ED04C0C-392F-4866-8112-6E983B0BD174}" type="datetimeFigureOut">
              <a:rPr lang="ru-RU" smtClean="0"/>
              <a:t>14.04.2022</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990432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ED04C0C-392F-4866-8112-6E983B0BD174}" type="datetimeFigureOut">
              <a:rPr lang="ru-RU" smtClean="0"/>
              <a:t>14.04.2022</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2168512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ED04C0C-392F-4866-8112-6E983B0BD174}" type="datetimeFigureOut">
              <a:rPr lang="ru-RU" smtClean="0"/>
              <a:t>14.04.2022</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1181424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D04C0C-392F-4866-8112-6E983B0BD174}" type="datetimeFigureOut">
              <a:rPr lang="ru-RU" smtClean="0"/>
              <a:t>14.04.2022</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1779781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ED04C0C-392F-4866-8112-6E983B0BD174}" type="datetimeFigureOut">
              <a:rPr lang="ru-RU" smtClean="0"/>
              <a:t>14.04.2022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1022765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ED04C0C-392F-4866-8112-6E983B0BD174}" type="datetimeFigureOut">
              <a:rPr lang="ru-RU" smtClean="0"/>
              <a:t>14.04.2022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DD4B5C5-2903-49C4-B8DE-0AFE5486259A}" type="slidenum">
              <a:rPr lang="ru-RU" smtClean="0"/>
              <a:t>‹#›</a:t>
            </a:fld>
            <a:endParaRPr lang="ru-RU"/>
          </a:p>
        </p:txBody>
      </p:sp>
    </p:spTree>
    <p:extLst>
      <p:ext uri="{BB962C8B-B14F-4D97-AF65-F5344CB8AC3E}">
        <p14:creationId xmlns:p14="http://schemas.microsoft.com/office/powerpoint/2010/main" val="3372496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ED04C0C-392F-4866-8112-6E983B0BD174}" type="datetimeFigureOut">
              <a:rPr lang="ru-RU" smtClean="0"/>
              <a:t>14.04.2022</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DD4B5C5-2903-49C4-B8DE-0AFE5486259A}" type="slidenum">
              <a:rPr lang="ru-RU" smtClean="0"/>
              <a:t>‹#›</a:t>
            </a:fld>
            <a:endParaRPr lang="ru-RU"/>
          </a:p>
        </p:txBody>
      </p:sp>
    </p:spTree>
    <p:extLst>
      <p:ext uri="{BB962C8B-B14F-4D97-AF65-F5344CB8AC3E}">
        <p14:creationId xmlns:p14="http://schemas.microsoft.com/office/powerpoint/2010/main" val="2716166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visitscotland.com/about/famous-scots/robert-burns/" TargetMode="Externa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839FB7-5E40-4A37-9ABA-B469AB8BF6F1}"/>
              </a:ext>
            </a:extLst>
          </p:cNvPr>
          <p:cNvSpPr>
            <a:spLocks noGrp="1"/>
          </p:cNvSpPr>
          <p:nvPr>
            <p:ph type="ctrTitle"/>
          </p:nvPr>
        </p:nvSpPr>
        <p:spPr/>
        <p:txBody>
          <a:bodyPr/>
          <a:lstStyle/>
          <a:p>
            <a:r>
              <a:rPr lang="en-US" b="1" dirty="0">
                <a:solidFill>
                  <a:srgbClr val="00B050"/>
                </a:solidFill>
                <a:latin typeface="Georgia" panose="02040502050405020303" pitchFamily="18" charset="0"/>
              </a:rPr>
              <a:t>Culture Corner 6</a:t>
            </a:r>
            <a:endParaRPr lang="ru-RU" b="1" dirty="0">
              <a:solidFill>
                <a:srgbClr val="00B050"/>
              </a:solidFill>
              <a:latin typeface="Georgia" panose="02040502050405020303" pitchFamily="18" charset="0"/>
            </a:endParaRPr>
          </a:p>
        </p:txBody>
      </p:sp>
      <p:sp>
        <p:nvSpPr>
          <p:cNvPr id="3" name="Подзаголовок 2">
            <a:extLst>
              <a:ext uri="{FF2B5EF4-FFF2-40B4-BE49-F238E27FC236}">
                <a16:creationId xmlns:a16="http://schemas.microsoft.com/office/drawing/2014/main" id="{69293A48-3E10-486D-8B62-E81D5F84FD5B}"/>
              </a:ext>
            </a:extLst>
          </p:cNvPr>
          <p:cNvSpPr>
            <a:spLocks noGrp="1"/>
          </p:cNvSpPr>
          <p:nvPr>
            <p:ph type="subTitle" idx="1"/>
          </p:nvPr>
        </p:nvSpPr>
        <p:spPr/>
        <p:txBody>
          <a:bodyPr/>
          <a:lstStyle/>
          <a:p>
            <a:r>
              <a:rPr lang="ru-RU" b="1" dirty="0">
                <a:solidFill>
                  <a:srgbClr val="00B050"/>
                </a:solidFill>
                <a:latin typeface="Georgia" panose="02040502050405020303" pitchFamily="18" charset="0"/>
              </a:rPr>
              <a:t>Презентация учителя английского языка Егошиной Т.Е. </a:t>
            </a:r>
          </a:p>
          <a:p>
            <a:r>
              <a:rPr lang="ru-RU" b="1" dirty="0">
                <a:solidFill>
                  <a:srgbClr val="00B050"/>
                </a:solidFill>
                <a:latin typeface="Georgia" panose="02040502050405020303" pitchFamily="18" charset="0"/>
              </a:rPr>
              <a:t>Санкт-Петербург</a:t>
            </a:r>
          </a:p>
          <a:p>
            <a:endParaRPr lang="ru-RU" dirty="0"/>
          </a:p>
        </p:txBody>
      </p:sp>
    </p:spTree>
    <p:extLst>
      <p:ext uri="{BB962C8B-B14F-4D97-AF65-F5344CB8AC3E}">
        <p14:creationId xmlns:p14="http://schemas.microsoft.com/office/powerpoint/2010/main" val="3719711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DEB81C-B1DC-44D7-9A4B-46779BF45F1C}"/>
              </a:ext>
            </a:extLst>
          </p:cNvPr>
          <p:cNvSpPr>
            <a:spLocks noGrp="1"/>
          </p:cNvSpPr>
          <p:nvPr>
            <p:ph type="title" idx="4294967295"/>
          </p:nvPr>
        </p:nvSpPr>
        <p:spPr>
          <a:xfrm>
            <a:off x="0" y="446088"/>
            <a:ext cx="3505200" cy="976312"/>
          </a:xfrm>
        </p:spPr>
        <p:txBody>
          <a:bodyPr>
            <a:noAutofit/>
          </a:bodyPr>
          <a:lstStyle/>
          <a:p>
            <a:r>
              <a:rPr lang="en-US" sz="3200" b="1" dirty="0">
                <a:solidFill>
                  <a:srgbClr val="00B050"/>
                </a:solidFill>
                <a:latin typeface="Georgia" panose="02040502050405020303" pitchFamily="18" charset="0"/>
              </a:rPr>
              <a:t> </a:t>
            </a:r>
            <a:endParaRPr lang="ru-RU" sz="3200" b="1" dirty="0">
              <a:solidFill>
                <a:srgbClr val="00B050"/>
              </a:solidFill>
              <a:latin typeface="Georgia" panose="02040502050405020303" pitchFamily="18" charset="0"/>
            </a:endParaRPr>
          </a:p>
        </p:txBody>
      </p:sp>
      <p:pic>
        <p:nvPicPr>
          <p:cNvPr id="3074" name="Picture 2">
            <a:extLst>
              <a:ext uri="{FF2B5EF4-FFF2-40B4-BE49-F238E27FC236}">
                <a16:creationId xmlns:a16="http://schemas.microsoft.com/office/drawing/2014/main" id="{F3265F30-8A5E-44B0-B96D-1EA9EA875F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9328" y="0"/>
            <a:ext cx="545088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291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681CFD-8F0D-4000-B5EC-E670D763ECB4}"/>
              </a:ext>
            </a:extLst>
          </p:cNvPr>
          <p:cNvSpPr>
            <a:spLocks noGrp="1"/>
          </p:cNvSpPr>
          <p:nvPr>
            <p:ph type="title"/>
          </p:nvPr>
        </p:nvSpPr>
        <p:spPr/>
        <p:txBody>
          <a:bodyPr/>
          <a:lstStyle/>
          <a:p>
            <a:r>
              <a:rPr lang="en-US" b="1" dirty="0">
                <a:solidFill>
                  <a:srgbClr val="00B050"/>
                </a:solidFill>
                <a:latin typeface="Georgia" panose="02040502050405020303" pitchFamily="18" charset="0"/>
              </a:rPr>
              <a:t>Traditional food – the haggis</a:t>
            </a:r>
            <a:endParaRPr lang="ru-RU" b="1" dirty="0">
              <a:solidFill>
                <a:srgbClr val="00B050"/>
              </a:solidFill>
              <a:latin typeface="Georgia" panose="02040502050405020303" pitchFamily="18" charset="0"/>
            </a:endParaRPr>
          </a:p>
        </p:txBody>
      </p:sp>
      <p:pic>
        <p:nvPicPr>
          <p:cNvPr id="4098" name="Picture 2">
            <a:extLst>
              <a:ext uri="{FF2B5EF4-FFF2-40B4-BE49-F238E27FC236}">
                <a16:creationId xmlns:a16="http://schemas.microsoft.com/office/drawing/2014/main" id="{0BF0252A-4087-4315-9469-5A9F60967E5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92925" y="1384916"/>
            <a:ext cx="8165583" cy="5140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216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6EF2DA-C179-4D33-9F28-CD8C74ABB733}"/>
              </a:ext>
            </a:extLst>
          </p:cNvPr>
          <p:cNvSpPr>
            <a:spLocks noGrp="1"/>
          </p:cNvSpPr>
          <p:nvPr>
            <p:ph type="title"/>
          </p:nvPr>
        </p:nvSpPr>
        <p:spPr>
          <a:xfrm>
            <a:off x="2592925" y="319596"/>
            <a:ext cx="8911687" cy="1180730"/>
          </a:xfrm>
        </p:spPr>
        <p:txBody>
          <a:bodyPr>
            <a:normAutofit fontScale="90000"/>
          </a:bodyPr>
          <a:lstStyle/>
          <a:p>
            <a:r>
              <a:rPr lang="en-US" b="1" dirty="0">
                <a:solidFill>
                  <a:srgbClr val="00B050"/>
                </a:solidFill>
                <a:latin typeface="Georgia" panose="02040502050405020303" pitchFamily="18" charset="0"/>
              </a:rPr>
              <a:t>The evening always ends with singing Burns’ song “Auld Lang Syne”</a:t>
            </a:r>
            <a:endParaRPr lang="ru-RU" b="1" dirty="0">
              <a:solidFill>
                <a:srgbClr val="00B050"/>
              </a:solidFill>
              <a:latin typeface="Georgia" panose="02040502050405020303" pitchFamily="18" charset="0"/>
            </a:endParaRPr>
          </a:p>
        </p:txBody>
      </p:sp>
      <p:sp>
        <p:nvSpPr>
          <p:cNvPr id="3" name="Объект 2">
            <a:extLst>
              <a:ext uri="{FF2B5EF4-FFF2-40B4-BE49-F238E27FC236}">
                <a16:creationId xmlns:a16="http://schemas.microsoft.com/office/drawing/2014/main" id="{E24298C1-9723-4EA8-B91A-BDE7173DF44A}"/>
              </a:ext>
            </a:extLst>
          </p:cNvPr>
          <p:cNvSpPr>
            <a:spLocks noGrp="1"/>
          </p:cNvSpPr>
          <p:nvPr>
            <p:ph idx="1"/>
          </p:nvPr>
        </p:nvSpPr>
        <p:spPr>
          <a:xfrm>
            <a:off x="2589212" y="1500326"/>
            <a:ext cx="8915400" cy="4410896"/>
          </a:xfrm>
        </p:spPr>
        <p:txBody>
          <a:bodyPr>
            <a:normAutofit lnSpcReduction="10000"/>
          </a:bodyPr>
          <a:lstStyle/>
          <a:p>
            <a:pPr marL="0" indent="0">
              <a:buNone/>
            </a:pPr>
            <a:r>
              <a:rPr lang="en-US" sz="3200" dirty="0">
                <a:latin typeface="Georgia" panose="02040502050405020303" pitchFamily="18" charset="0"/>
              </a:rPr>
              <a:t>Should auld acquaintance be forgot,</a:t>
            </a:r>
            <a:br>
              <a:rPr lang="en-US" sz="3200" dirty="0">
                <a:latin typeface="Georgia" panose="02040502050405020303" pitchFamily="18" charset="0"/>
              </a:rPr>
            </a:br>
            <a:r>
              <a:rPr lang="en-US" sz="3200" dirty="0">
                <a:latin typeface="Georgia" panose="02040502050405020303" pitchFamily="18" charset="0"/>
              </a:rPr>
              <a:t>And never brought to mind?</a:t>
            </a:r>
            <a:br>
              <a:rPr lang="en-US" sz="3200" dirty="0">
                <a:latin typeface="Georgia" panose="02040502050405020303" pitchFamily="18" charset="0"/>
              </a:rPr>
            </a:br>
            <a:r>
              <a:rPr lang="en-US" sz="3200" dirty="0">
                <a:latin typeface="Georgia" panose="02040502050405020303" pitchFamily="18" charset="0"/>
              </a:rPr>
              <a:t>Should auld acquaintance be forgot,</a:t>
            </a:r>
            <a:br>
              <a:rPr lang="en-US" sz="3200" dirty="0">
                <a:latin typeface="Georgia" panose="02040502050405020303" pitchFamily="18" charset="0"/>
              </a:rPr>
            </a:br>
            <a:r>
              <a:rPr lang="en-US" sz="3200" dirty="0">
                <a:latin typeface="Georgia" panose="02040502050405020303" pitchFamily="18" charset="0"/>
              </a:rPr>
              <a:t>And auld </a:t>
            </a:r>
            <a:r>
              <a:rPr lang="en-US" sz="3200" dirty="0" err="1">
                <a:latin typeface="Georgia" panose="02040502050405020303" pitchFamily="18" charset="0"/>
              </a:rPr>
              <a:t>lang</a:t>
            </a:r>
            <a:r>
              <a:rPr lang="en-US" sz="3200" dirty="0">
                <a:latin typeface="Georgia" panose="02040502050405020303" pitchFamily="18" charset="0"/>
              </a:rPr>
              <a:t> syne!</a:t>
            </a:r>
          </a:p>
          <a:p>
            <a:pPr marL="0" indent="0">
              <a:buNone/>
            </a:pPr>
            <a:r>
              <a:rPr lang="en-US" sz="3200" dirty="0">
                <a:latin typeface="Georgia" panose="02040502050405020303" pitchFamily="18" charset="0"/>
              </a:rPr>
              <a:t>     Chorus:</a:t>
            </a:r>
            <a:br>
              <a:rPr lang="en-US" sz="3200" dirty="0">
                <a:latin typeface="Georgia" panose="02040502050405020303" pitchFamily="18" charset="0"/>
              </a:rPr>
            </a:br>
            <a:r>
              <a:rPr lang="en-US" sz="3200" i="1" dirty="0">
                <a:latin typeface="Georgia" panose="02040502050405020303" pitchFamily="18" charset="0"/>
              </a:rPr>
              <a:t>For auld </a:t>
            </a:r>
            <a:r>
              <a:rPr lang="en-US" sz="3200" i="1" dirty="0" err="1">
                <a:latin typeface="Georgia" panose="02040502050405020303" pitchFamily="18" charset="0"/>
              </a:rPr>
              <a:t>lang</a:t>
            </a:r>
            <a:r>
              <a:rPr lang="en-US" sz="3200" i="1" dirty="0">
                <a:latin typeface="Georgia" panose="02040502050405020303" pitchFamily="18" charset="0"/>
              </a:rPr>
              <a:t> syne, my dear,</a:t>
            </a:r>
            <a:br>
              <a:rPr lang="en-US" sz="3200" dirty="0">
                <a:latin typeface="Georgia" panose="02040502050405020303" pitchFamily="18" charset="0"/>
              </a:rPr>
            </a:br>
            <a:r>
              <a:rPr lang="en-US" sz="3200" i="1" dirty="0">
                <a:latin typeface="Georgia" panose="02040502050405020303" pitchFamily="18" charset="0"/>
              </a:rPr>
              <a:t>     For auld </a:t>
            </a:r>
            <a:r>
              <a:rPr lang="en-US" sz="3200" i="1" dirty="0" err="1">
                <a:latin typeface="Georgia" panose="02040502050405020303" pitchFamily="18" charset="0"/>
              </a:rPr>
              <a:t>lang</a:t>
            </a:r>
            <a:r>
              <a:rPr lang="en-US" sz="3200" i="1" dirty="0">
                <a:latin typeface="Georgia" panose="02040502050405020303" pitchFamily="18" charset="0"/>
              </a:rPr>
              <a:t> syne.</a:t>
            </a:r>
            <a:br>
              <a:rPr lang="en-US" sz="3200" dirty="0">
                <a:latin typeface="Georgia" panose="02040502050405020303" pitchFamily="18" charset="0"/>
              </a:rPr>
            </a:br>
            <a:r>
              <a:rPr lang="en-US" sz="3200" i="1" dirty="0">
                <a:latin typeface="Georgia" panose="02040502050405020303" pitchFamily="18" charset="0"/>
              </a:rPr>
              <a:t>     We'll </a:t>
            </a:r>
            <a:r>
              <a:rPr lang="en-US" sz="3200" i="1" dirty="0" err="1">
                <a:latin typeface="Georgia" panose="02040502050405020303" pitchFamily="18" charset="0"/>
              </a:rPr>
              <a:t>tak</a:t>
            </a:r>
            <a:r>
              <a:rPr lang="en-US" sz="3200" i="1" dirty="0">
                <a:latin typeface="Georgia" panose="02040502050405020303" pitchFamily="18" charset="0"/>
              </a:rPr>
              <a:t> a cup o' kindness yet,</a:t>
            </a:r>
            <a:br>
              <a:rPr lang="en-US" sz="3200" dirty="0">
                <a:latin typeface="Georgia" panose="02040502050405020303" pitchFamily="18" charset="0"/>
              </a:rPr>
            </a:br>
            <a:r>
              <a:rPr lang="en-US" sz="3200" i="1" dirty="0">
                <a:latin typeface="Georgia" panose="02040502050405020303" pitchFamily="18" charset="0"/>
              </a:rPr>
              <a:t>     For auld </a:t>
            </a:r>
            <a:r>
              <a:rPr lang="en-US" sz="3200" i="1" dirty="0" err="1">
                <a:latin typeface="Georgia" panose="02040502050405020303" pitchFamily="18" charset="0"/>
              </a:rPr>
              <a:t>lang</a:t>
            </a:r>
            <a:r>
              <a:rPr lang="en-US" sz="3200" i="1" dirty="0">
                <a:latin typeface="Georgia" panose="02040502050405020303" pitchFamily="18" charset="0"/>
              </a:rPr>
              <a:t> syne.</a:t>
            </a:r>
            <a:endParaRPr lang="en-US" sz="3200" dirty="0">
              <a:latin typeface="Georgia" panose="02040502050405020303" pitchFamily="18" charset="0"/>
            </a:endParaRPr>
          </a:p>
          <a:p>
            <a:endParaRPr lang="ru-RU" dirty="0"/>
          </a:p>
        </p:txBody>
      </p:sp>
    </p:spTree>
    <p:extLst>
      <p:ext uri="{BB962C8B-B14F-4D97-AF65-F5344CB8AC3E}">
        <p14:creationId xmlns:p14="http://schemas.microsoft.com/office/powerpoint/2010/main" val="525201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493E16-72ED-4EDF-B6DD-F8B709A71747}"/>
              </a:ext>
            </a:extLst>
          </p:cNvPr>
          <p:cNvSpPr>
            <a:spLocks noGrp="1"/>
          </p:cNvSpPr>
          <p:nvPr>
            <p:ph type="title"/>
          </p:nvPr>
        </p:nvSpPr>
        <p:spPr>
          <a:xfrm>
            <a:off x="2592925" y="204186"/>
            <a:ext cx="8911687" cy="754602"/>
          </a:xfrm>
        </p:spPr>
        <p:txBody>
          <a:bodyPr>
            <a:noAutofit/>
          </a:bodyPr>
          <a:lstStyle/>
          <a:p>
            <a:r>
              <a:rPr lang="ru-RU" sz="6600" b="1" dirty="0">
                <a:solidFill>
                  <a:srgbClr val="00B050"/>
                </a:solidFill>
                <a:latin typeface="Georgia" panose="02040502050405020303" pitchFamily="18" charset="0"/>
                <a:ea typeface="SimSun" charset="-122"/>
              </a:rPr>
              <a:t>  </a:t>
            </a:r>
            <a:r>
              <a:rPr lang="ru-RU" sz="6600" b="1" dirty="0" err="1">
                <a:solidFill>
                  <a:srgbClr val="00B050"/>
                </a:solidFill>
                <a:latin typeface="Georgia" panose="02040502050405020303" pitchFamily="18" charset="0"/>
                <a:ea typeface="SimSun" charset="-122"/>
              </a:rPr>
              <a:t>Burns</a:t>
            </a:r>
            <a:r>
              <a:rPr lang="ru-RU" sz="6600" b="1" dirty="0">
                <a:solidFill>
                  <a:srgbClr val="00B050"/>
                </a:solidFill>
                <a:latin typeface="Georgia" panose="02040502050405020303" pitchFamily="18" charset="0"/>
                <a:ea typeface="SimSun" charset="-122"/>
              </a:rPr>
              <a:t> </a:t>
            </a:r>
            <a:r>
              <a:rPr lang="ru-RU" sz="6600" b="1" dirty="0" err="1">
                <a:solidFill>
                  <a:srgbClr val="00B050"/>
                </a:solidFill>
                <a:latin typeface="Georgia" panose="02040502050405020303" pitchFamily="18" charset="0"/>
                <a:ea typeface="SimSun" charset="-122"/>
              </a:rPr>
              <a:t>Night</a:t>
            </a:r>
            <a:endParaRPr lang="ru-RU" sz="6600" dirty="0"/>
          </a:p>
        </p:txBody>
      </p:sp>
      <p:pic>
        <p:nvPicPr>
          <p:cNvPr id="2050" name="Picture 2">
            <a:extLst>
              <a:ext uri="{FF2B5EF4-FFF2-40B4-BE49-F238E27FC236}">
                <a16:creationId xmlns:a16="http://schemas.microsoft.com/office/drawing/2014/main" id="{AFD01A44-E993-434C-8EAC-FA010079630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70338" y="1305018"/>
            <a:ext cx="8123068" cy="5255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139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6C12D996-50E3-4BAB-B7A3-CD38C04FA060}"/>
              </a:ext>
            </a:extLst>
          </p:cNvPr>
          <p:cNvSpPr>
            <a:spLocks noGrp="1"/>
          </p:cNvSpPr>
          <p:nvPr>
            <p:ph type="title"/>
          </p:nvPr>
        </p:nvSpPr>
        <p:spPr/>
        <p:txBody>
          <a:bodyPr>
            <a:noAutofit/>
          </a:bodyPr>
          <a:lstStyle/>
          <a:p>
            <a:r>
              <a:rPr lang="en-US" sz="3200" b="1" dirty="0">
                <a:solidFill>
                  <a:srgbClr val="00B050"/>
                </a:solidFill>
                <a:latin typeface="Georgia" panose="02040502050405020303" pitchFamily="18" charset="0"/>
              </a:rPr>
              <a:t>Robert Burns</a:t>
            </a:r>
            <a:br>
              <a:rPr lang="en-US" sz="3200" b="1" dirty="0">
                <a:solidFill>
                  <a:srgbClr val="00B050"/>
                </a:solidFill>
                <a:latin typeface="Georgia" panose="02040502050405020303" pitchFamily="18" charset="0"/>
              </a:rPr>
            </a:br>
            <a:r>
              <a:rPr lang="en-US" sz="3200" b="1" dirty="0">
                <a:solidFill>
                  <a:srgbClr val="00B050"/>
                </a:solidFill>
                <a:latin typeface="Georgia" panose="02040502050405020303" pitchFamily="18" charset="0"/>
              </a:rPr>
              <a:t>(1759-1796)</a:t>
            </a:r>
            <a:endParaRPr lang="ru-RU" sz="3200" b="1" dirty="0">
              <a:solidFill>
                <a:srgbClr val="00B050"/>
              </a:solidFill>
              <a:latin typeface="Georgia" panose="02040502050405020303" pitchFamily="18" charset="0"/>
            </a:endParaRPr>
          </a:p>
        </p:txBody>
      </p:sp>
      <p:sp>
        <p:nvSpPr>
          <p:cNvPr id="6" name="Текст 5">
            <a:extLst>
              <a:ext uri="{FF2B5EF4-FFF2-40B4-BE49-F238E27FC236}">
                <a16:creationId xmlns:a16="http://schemas.microsoft.com/office/drawing/2014/main" id="{4612E9BF-184F-4BF0-BBEA-06FBEAA6AC09}"/>
              </a:ext>
            </a:extLst>
          </p:cNvPr>
          <p:cNvSpPr>
            <a:spLocks noGrp="1"/>
          </p:cNvSpPr>
          <p:nvPr>
            <p:ph type="body" sz="half" idx="2"/>
          </p:nvPr>
        </p:nvSpPr>
        <p:spPr>
          <a:xfrm>
            <a:off x="961748" y="1598613"/>
            <a:ext cx="5625484" cy="4669022"/>
          </a:xfrm>
        </p:spPr>
        <p:txBody>
          <a:bodyPr>
            <a:normAutofit lnSpcReduction="10000"/>
          </a:bodyPr>
          <a:lstStyle/>
          <a:p>
            <a:pPr algn="just"/>
            <a:r>
              <a:rPr lang="en-US" dirty="0">
                <a:solidFill>
                  <a:schemeClr val="tx1"/>
                </a:solidFill>
                <a:latin typeface="Georgia" panose="02040502050405020303" pitchFamily="18" charset="0"/>
              </a:rPr>
              <a:t> </a:t>
            </a:r>
            <a:r>
              <a:rPr lang="en-US" sz="2400" dirty="0">
                <a:solidFill>
                  <a:schemeClr val="tx1"/>
                </a:solidFill>
                <a:latin typeface="Georgia" panose="02040502050405020303" pitchFamily="18" charset="0"/>
              </a:rPr>
              <a:t>Robert Burns, Scotland's national poet, was born on January 25, 1759 in Scotland. His father, William Burns, was a poor farmer. There were seven children in the family, and Robert was the eldest. His father knew the value of a good education, and he tried to give his children the best education he could afford. Robert was sent to school at the age of six, but as his father could not pay for the two sons, Robert and his brother Gilbert attended school in turn.</a:t>
            </a:r>
          </a:p>
          <a:p>
            <a:r>
              <a:rPr lang="en-US" sz="2400" dirty="0">
                <a:solidFill>
                  <a:schemeClr val="tx1"/>
                </a:solidFill>
                <a:latin typeface="Georgia" panose="02040502050405020303" pitchFamily="18" charset="0"/>
              </a:rPr>
              <a:t> </a:t>
            </a:r>
          </a:p>
          <a:p>
            <a:endParaRPr lang="ru-RU" dirty="0"/>
          </a:p>
        </p:txBody>
      </p:sp>
      <p:pic>
        <p:nvPicPr>
          <p:cNvPr id="3074" name="Picture 2">
            <a:extLst>
              <a:ext uri="{FF2B5EF4-FFF2-40B4-BE49-F238E27FC236}">
                <a16:creationId xmlns:a16="http://schemas.microsoft.com/office/drawing/2014/main" id="{E5AAFEB2-5B23-472E-B939-9285914C966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24583" y="721519"/>
            <a:ext cx="4074850" cy="541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7825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387D4D-4925-43DF-AEAB-DF29F5DD3BD5}"/>
              </a:ext>
            </a:extLst>
          </p:cNvPr>
          <p:cNvSpPr>
            <a:spLocks noGrp="1"/>
          </p:cNvSpPr>
          <p:nvPr>
            <p:ph type="title"/>
          </p:nvPr>
        </p:nvSpPr>
        <p:spPr>
          <a:xfrm>
            <a:off x="2589212" y="845876"/>
            <a:ext cx="3505199" cy="752736"/>
          </a:xfrm>
        </p:spPr>
        <p:txBody>
          <a:bodyPr>
            <a:normAutofit/>
          </a:bodyPr>
          <a:lstStyle/>
          <a:p>
            <a:r>
              <a:rPr lang="en-US" dirty="0">
                <a:latin typeface="Georgia" panose="02040502050405020303" pitchFamily="18" charset="0"/>
              </a:rPr>
              <a:t>Burns' mother Agnes encouraged her sons to read</a:t>
            </a:r>
            <a:r>
              <a:rPr lang="ru-RU" dirty="0">
                <a:latin typeface="Georgia" panose="02040502050405020303" pitchFamily="18" charset="0"/>
              </a:rPr>
              <a:t>. </a:t>
            </a:r>
          </a:p>
        </p:txBody>
      </p:sp>
      <p:sp>
        <p:nvSpPr>
          <p:cNvPr id="4" name="Текст 3">
            <a:extLst>
              <a:ext uri="{FF2B5EF4-FFF2-40B4-BE49-F238E27FC236}">
                <a16:creationId xmlns:a16="http://schemas.microsoft.com/office/drawing/2014/main" id="{DB844987-2ECA-4C19-9050-CA6FAD871E5A}"/>
              </a:ext>
            </a:extLst>
          </p:cNvPr>
          <p:cNvSpPr>
            <a:spLocks noGrp="1"/>
          </p:cNvSpPr>
          <p:nvPr>
            <p:ph type="body" sz="half" idx="2"/>
          </p:nvPr>
        </p:nvSpPr>
        <p:spPr/>
        <p:txBody>
          <a:bodyPr>
            <a:normAutofit/>
          </a:bodyPr>
          <a:lstStyle/>
          <a:p>
            <a:r>
              <a:rPr lang="en-US" sz="2000" dirty="0">
                <a:latin typeface="Georgia" panose="02040502050405020303" pitchFamily="18" charset="0"/>
              </a:rPr>
              <a:t>Their </a:t>
            </a:r>
            <a:r>
              <a:rPr lang="en-US" sz="2000" dirty="0" err="1">
                <a:latin typeface="Georgia" panose="02040502050405020303" pitchFamily="18" charset="0"/>
              </a:rPr>
              <a:t>favourite</a:t>
            </a:r>
            <a:r>
              <a:rPr lang="en-US" sz="2000" dirty="0">
                <a:latin typeface="Georgia" panose="02040502050405020303" pitchFamily="18" charset="0"/>
              </a:rPr>
              <a:t> writers were Shakespeare, </a:t>
            </a:r>
            <a:r>
              <a:rPr lang="en-US" sz="2000" dirty="0" err="1">
                <a:latin typeface="Georgia" panose="02040502050405020303" pitchFamily="18" charset="0"/>
              </a:rPr>
              <a:t>Smolett</a:t>
            </a:r>
            <a:r>
              <a:rPr lang="en-US" sz="2000" dirty="0">
                <a:latin typeface="Georgia" panose="02040502050405020303" pitchFamily="18" charset="0"/>
              </a:rPr>
              <a:t> and Robert Fergusson, a talented Scottish poet (1750 - 1774). Robert Burns began writing poetry at the age of fifteen. He composed poems based on the melodies of old folk songs, which he admired from early childhood.</a:t>
            </a:r>
            <a:endParaRPr lang="ru-RU" sz="2000" dirty="0">
              <a:latin typeface="Georgia" panose="02040502050405020303" pitchFamily="18" charset="0"/>
            </a:endParaRPr>
          </a:p>
        </p:txBody>
      </p:sp>
      <p:pic>
        <p:nvPicPr>
          <p:cNvPr id="1026" name="Picture 2">
            <a:extLst>
              <a:ext uri="{FF2B5EF4-FFF2-40B4-BE49-F238E27FC236}">
                <a16:creationId xmlns:a16="http://schemas.microsoft.com/office/drawing/2014/main" id="{796FCD95-4E8D-4273-BCA8-A23BEA25544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76890" y="845876"/>
            <a:ext cx="3073846" cy="4615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318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a:extLst>
              <a:ext uri="{FF2B5EF4-FFF2-40B4-BE49-F238E27FC236}">
                <a16:creationId xmlns:a16="http://schemas.microsoft.com/office/drawing/2014/main" id="{6F717351-0189-4CA2-B57C-7A236162DC85}"/>
              </a:ext>
            </a:extLst>
          </p:cNvPr>
          <p:cNvSpPr>
            <a:spLocks noGrp="1"/>
          </p:cNvSpPr>
          <p:nvPr>
            <p:ph type="body" sz="half" idx="4294967295"/>
          </p:nvPr>
        </p:nvSpPr>
        <p:spPr>
          <a:xfrm>
            <a:off x="2725445" y="446088"/>
            <a:ext cx="3755253" cy="5414962"/>
          </a:xfrm>
        </p:spPr>
        <p:txBody>
          <a:bodyPr>
            <a:normAutofit/>
          </a:bodyPr>
          <a:lstStyle/>
          <a:p>
            <a:r>
              <a:rPr lang="en-US" sz="2400" dirty="0">
                <a:latin typeface="Georgia" panose="02040502050405020303" pitchFamily="18" charset="0"/>
              </a:rPr>
              <a:t>Burns' first book was published in 1786 under the title Poems, Principally in the Scotch Dialect. </a:t>
            </a:r>
          </a:p>
          <a:p>
            <a:r>
              <a:rPr lang="en-US" sz="2400" dirty="0">
                <a:latin typeface="Georgia" panose="02040502050405020303" pitchFamily="18" charset="0"/>
              </a:rPr>
              <a:t>Quickly enough, the poet's fame spread throughout Scotland. One of the best, from the point of view of literary critics, poems "Merry Beggars" Burns wrote in 1785.</a:t>
            </a:r>
            <a:endParaRPr lang="ru-RU" sz="2400" dirty="0">
              <a:latin typeface="Georgia" panose="02040502050405020303" pitchFamily="18" charset="0"/>
            </a:endParaRPr>
          </a:p>
        </p:txBody>
      </p:sp>
      <p:pic>
        <p:nvPicPr>
          <p:cNvPr id="1026" name="Picture 2">
            <a:extLst>
              <a:ext uri="{FF2B5EF4-FFF2-40B4-BE49-F238E27FC236}">
                <a16:creationId xmlns:a16="http://schemas.microsoft.com/office/drawing/2014/main" id="{82B116A8-A6F4-4FDC-BAA6-E28FE60E45CD}"/>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7132068" y="446088"/>
            <a:ext cx="3870325" cy="541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8669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a:extLst>
              <a:ext uri="{FF2B5EF4-FFF2-40B4-BE49-F238E27FC236}">
                <a16:creationId xmlns:a16="http://schemas.microsoft.com/office/drawing/2014/main" id="{AF1B05E1-107B-41A4-9852-EFE3A7804433}"/>
              </a:ext>
            </a:extLst>
          </p:cNvPr>
          <p:cNvSpPr>
            <a:spLocks noGrp="1"/>
          </p:cNvSpPr>
          <p:nvPr>
            <p:ph type="body" sz="half" idx="4294967295"/>
          </p:nvPr>
        </p:nvSpPr>
        <p:spPr>
          <a:xfrm>
            <a:off x="1411550" y="1598613"/>
            <a:ext cx="4785064" cy="4262437"/>
          </a:xfrm>
        </p:spPr>
        <p:txBody>
          <a:bodyPr>
            <a:normAutofit/>
          </a:bodyPr>
          <a:lstStyle/>
          <a:p>
            <a:r>
              <a:rPr lang="en-US" sz="2800" dirty="0">
                <a:latin typeface="Georgia" panose="02040502050405020303" pitchFamily="18" charset="0"/>
              </a:rPr>
              <a:t>In spite of the fact that Robert </a:t>
            </a:r>
            <a:r>
              <a:rPr lang="en-US" sz="2800" dirty="0" err="1">
                <a:latin typeface="Georgia" panose="02040502050405020303" pitchFamily="18" charset="0"/>
              </a:rPr>
              <a:t>Burns's</a:t>
            </a:r>
            <a:r>
              <a:rPr lang="en-US" sz="2800" dirty="0">
                <a:latin typeface="Georgia" panose="02040502050405020303" pitchFamily="18" charset="0"/>
              </a:rPr>
              <a:t> poems were very popular, he always remained poor. He worked hard and destroyed his hearth. He died in poverty at the age of thirty - seven in 1796.</a:t>
            </a:r>
            <a:endParaRPr lang="ru-RU" sz="2800" dirty="0">
              <a:latin typeface="Georgia" panose="02040502050405020303" pitchFamily="18" charset="0"/>
            </a:endParaRPr>
          </a:p>
          <a:p>
            <a:endParaRPr lang="ru-RU" dirty="0"/>
          </a:p>
        </p:txBody>
      </p:sp>
      <p:pic>
        <p:nvPicPr>
          <p:cNvPr id="2050" name="Picture 2">
            <a:extLst>
              <a:ext uri="{FF2B5EF4-FFF2-40B4-BE49-F238E27FC236}">
                <a16:creationId xmlns:a16="http://schemas.microsoft.com/office/drawing/2014/main" id="{E7EE7727-7937-488A-B1C3-EDA6B448F16E}"/>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7010400" y="1198563"/>
            <a:ext cx="5181600" cy="434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983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a:extLst>
              <a:ext uri="{FF2B5EF4-FFF2-40B4-BE49-F238E27FC236}">
                <a16:creationId xmlns:a16="http://schemas.microsoft.com/office/drawing/2014/main" id="{D3937F3C-722F-44D3-BEAF-F7D93436223E}"/>
              </a:ext>
            </a:extLst>
          </p:cNvPr>
          <p:cNvSpPr>
            <a:spLocks noGrp="1"/>
          </p:cNvSpPr>
          <p:nvPr>
            <p:ph type="body" sz="half" idx="4294967295"/>
          </p:nvPr>
        </p:nvSpPr>
        <p:spPr>
          <a:xfrm>
            <a:off x="2095130" y="1598613"/>
            <a:ext cx="3835152" cy="4262437"/>
          </a:xfrm>
        </p:spPr>
        <p:txBody>
          <a:bodyPr>
            <a:normAutofit lnSpcReduction="10000"/>
          </a:bodyPr>
          <a:lstStyle/>
          <a:p>
            <a:r>
              <a:rPr lang="en-US" sz="3200" dirty="0">
                <a:latin typeface="Georgia" panose="02040502050405020303" pitchFamily="18" charset="0"/>
              </a:rPr>
              <a:t>The most popular poems of Robert Burns are </a:t>
            </a:r>
            <a:r>
              <a:rPr lang="en-US" sz="3200" i="1" dirty="0">
                <a:latin typeface="Georgia" panose="02040502050405020303" pitchFamily="18" charset="0"/>
              </a:rPr>
              <a:t>The Tree of Liberty, My Heart's in the Highlands, A Red, Red Rose</a:t>
            </a:r>
            <a:r>
              <a:rPr lang="en-US" sz="3200" dirty="0">
                <a:latin typeface="Georgia" panose="02040502050405020303" pitchFamily="18" charset="0"/>
              </a:rPr>
              <a:t> and many others.</a:t>
            </a:r>
            <a:endParaRPr lang="ru-RU" sz="3200" dirty="0">
              <a:latin typeface="Georgia" panose="02040502050405020303" pitchFamily="18" charset="0"/>
            </a:endParaRPr>
          </a:p>
          <a:p>
            <a:endParaRPr lang="ru-RU" dirty="0"/>
          </a:p>
        </p:txBody>
      </p:sp>
      <p:pic>
        <p:nvPicPr>
          <p:cNvPr id="3074" name="Picture 2">
            <a:extLst>
              <a:ext uri="{FF2B5EF4-FFF2-40B4-BE49-F238E27FC236}">
                <a16:creationId xmlns:a16="http://schemas.microsoft.com/office/drawing/2014/main" id="{AD333ACA-D222-4BC3-940D-396D9F0D67EF}"/>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6635998" y="952116"/>
            <a:ext cx="3441700" cy="541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06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596450-2FD1-40B6-97C3-E31CE0D84954}"/>
              </a:ext>
            </a:extLst>
          </p:cNvPr>
          <p:cNvSpPr>
            <a:spLocks noGrp="1"/>
          </p:cNvSpPr>
          <p:nvPr>
            <p:ph type="title"/>
          </p:nvPr>
        </p:nvSpPr>
        <p:spPr/>
        <p:txBody>
          <a:bodyPr>
            <a:normAutofit/>
          </a:bodyPr>
          <a:lstStyle/>
          <a:p>
            <a:r>
              <a:rPr lang="en-US" sz="4000" b="1" dirty="0">
                <a:solidFill>
                  <a:srgbClr val="00B050"/>
                </a:solidFill>
                <a:latin typeface="Georgia" panose="02040502050405020303" pitchFamily="18" charset="0"/>
              </a:rPr>
              <a:t>Burns Night</a:t>
            </a:r>
            <a:endParaRPr lang="ru-RU" sz="4000" b="1" dirty="0">
              <a:solidFill>
                <a:srgbClr val="00B050"/>
              </a:solidFill>
              <a:latin typeface="Georgia" panose="02040502050405020303" pitchFamily="18" charset="0"/>
            </a:endParaRPr>
          </a:p>
        </p:txBody>
      </p:sp>
      <p:sp>
        <p:nvSpPr>
          <p:cNvPr id="4" name="Текст 3">
            <a:extLst>
              <a:ext uri="{FF2B5EF4-FFF2-40B4-BE49-F238E27FC236}">
                <a16:creationId xmlns:a16="http://schemas.microsoft.com/office/drawing/2014/main" id="{79A777F6-B52A-45D1-A228-5143B4F4CFF4}"/>
              </a:ext>
            </a:extLst>
          </p:cNvPr>
          <p:cNvSpPr>
            <a:spLocks noGrp="1"/>
          </p:cNvSpPr>
          <p:nvPr>
            <p:ph type="body" sz="half" idx="2"/>
          </p:nvPr>
        </p:nvSpPr>
        <p:spPr/>
        <p:txBody>
          <a:bodyPr>
            <a:normAutofit/>
          </a:bodyPr>
          <a:lstStyle/>
          <a:p>
            <a:r>
              <a:rPr lang="en-US" sz="2400" dirty="0">
                <a:latin typeface="Georgia" panose="02040502050405020303" pitchFamily="18" charset="0"/>
              </a:rPr>
              <a:t>Burns Night marks the anniversary of the poet </a:t>
            </a:r>
            <a:r>
              <a:rPr lang="en-US" sz="2400" b="1" dirty="0">
                <a:latin typeface="Georgia" panose="02040502050405020303" pitchFamily="18" charset="0"/>
                <a:hlinkClick r:id="rId2" tooltip="Robert Burns"/>
              </a:rPr>
              <a:t>Robert Burns</a:t>
            </a:r>
            <a:r>
              <a:rPr lang="en-US" sz="2400" dirty="0">
                <a:latin typeface="Georgia" panose="02040502050405020303" pitchFamily="18" charset="0"/>
              </a:rPr>
              <a:t>’ birth, one of the most famous and celebrated Scots.</a:t>
            </a:r>
          </a:p>
          <a:p>
            <a:r>
              <a:rPr lang="en-US" sz="2400" dirty="0">
                <a:latin typeface="Georgia" panose="02040502050405020303" pitchFamily="18" charset="0"/>
              </a:rPr>
              <a:t>Robert Burns was born on 25th January 1759, Burns Night takes place on 25th January each year. </a:t>
            </a:r>
            <a:endParaRPr lang="ru-RU" sz="2400" dirty="0">
              <a:latin typeface="Georgia" panose="02040502050405020303" pitchFamily="18" charset="0"/>
            </a:endParaRPr>
          </a:p>
        </p:txBody>
      </p:sp>
      <p:pic>
        <p:nvPicPr>
          <p:cNvPr id="1026" name="Picture 2">
            <a:extLst>
              <a:ext uri="{FF2B5EF4-FFF2-40B4-BE49-F238E27FC236}">
                <a16:creationId xmlns:a16="http://schemas.microsoft.com/office/drawing/2014/main" id="{49B7C471-7E2D-4580-BDDB-9CDF31B25AD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376279" y="1598613"/>
            <a:ext cx="5181600" cy="3955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8362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6D87F9-AAC1-45B8-BC4A-7760CA398690}"/>
              </a:ext>
            </a:extLst>
          </p:cNvPr>
          <p:cNvSpPr>
            <a:spLocks noGrp="1"/>
          </p:cNvSpPr>
          <p:nvPr>
            <p:ph type="title"/>
          </p:nvPr>
        </p:nvSpPr>
        <p:spPr/>
        <p:txBody>
          <a:bodyPr>
            <a:normAutofit/>
          </a:bodyPr>
          <a:lstStyle/>
          <a:p>
            <a:r>
              <a:rPr lang="en-US" sz="4000" b="1" dirty="0">
                <a:solidFill>
                  <a:srgbClr val="00B050"/>
                </a:solidFill>
                <a:latin typeface="Georgia" panose="02040502050405020303" pitchFamily="18" charset="0"/>
              </a:rPr>
              <a:t>Burns Night</a:t>
            </a:r>
            <a:endParaRPr lang="ru-RU" sz="4000" dirty="0"/>
          </a:p>
        </p:txBody>
      </p:sp>
      <p:sp>
        <p:nvSpPr>
          <p:cNvPr id="4" name="Текст 3">
            <a:extLst>
              <a:ext uri="{FF2B5EF4-FFF2-40B4-BE49-F238E27FC236}">
                <a16:creationId xmlns:a16="http://schemas.microsoft.com/office/drawing/2014/main" id="{73AA7B7A-F4D9-4CFF-9602-85BC8FDEA47C}"/>
              </a:ext>
            </a:extLst>
          </p:cNvPr>
          <p:cNvSpPr>
            <a:spLocks noGrp="1"/>
          </p:cNvSpPr>
          <p:nvPr>
            <p:ph type="body" sz="half" idx="2"/>
          </p:nvPr>
        </p:nvSpPr>
        <p:spPr/>
        <p:txBody>
          <a:bodyPr>
            <a:normAutofit/>
          </a:bodyPr>
          <a:lstStyle/>
          <a:p>
            <a:r>
              <a:rPr lang="en-US" sz="1800" dirty="0">
                <a:latin typeface="Georgia" panose="02040502050405020303" pitchFamily="18" charset="0"/>
              </a:rPr>
              <a:t>The first Burns supper was held in July 1801 when nine of Burns’ close friends got together to mark the fifth anniversary of their friend’s death. Taking place at Burns Cottage in Alloway, the night included a tasty meal (haggis, of course!), performances of Burns’ work and a speech in </a:t>
            </a:r>
            <a:r>
              <a:rPr lang="en-US" sz="1800" dirty="0" err="1">
                <a:latin typeface="Georgia" panose="02040502050405020303" pitchFamily="18" charset="0"/>
              </a:rPr>
              <a:t>honour</a:t>
            </a:r>
            <a:r>
              <a:rPr lang="en-US" sz="1800" dirty="0">
                <a:latin typeface="Georgia" panose="02040502050405020303" pitchFamily="18" charset="0"/>
              </a:rPr>
              <a:t> of the great Bard (now known as the Immortal Memory). The night was such a resounding success they decided to hold it again  beginning the tradition.  </a:t>
            </a:r>
            <a:endParaRPr lang="ru-RU" sz="1800" dirty="0">
              <a:latin typeface="Georgia" panose="02040502050405020303" pitchFamily="18" charset="0"/>
            </a:endParaRPr>
          </a:p>
        </p:txBody>
      </p:sp>
      <p:pic>
        <p:nvPicPr>
          <p:cNvPr id="2050" name="Picture 2">
            <a:extLst>
              <a:ext uri="{FF2B5EF4-FFF2-40B4-BE49-F238E27FC236}">
                <a16:creationId xmlns:a16="http://schemas.microsoft.com/office/drawing/2014/main" id="{79EA0E67-EFA9-4FAF-8F51-14B202881D0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23013" y="1598613"/>
            <a:ext cx="5181600" cy="4089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796065"/>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177</TotalTime>
  <Words>405</Words>
  <Application>Microsoft Office PowerPoint</Application>
  <PresentationFormat>Широкоэкранный</PresentationFormat>
  <Paragraphs>23</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Century Gothic</vt:lpstr>
      <vt:lpstr>Georgia</vt:lpstr>
      <vt:lpstr>Wingdings 3</vt:lpstr>
      <vt:lpstr>Легкий дым</vt:lpstr>
      <vt:lpstr>Culture Corner 6</vt:lpstr>
      <vt:lpstr>  Burns Night</vt:lpstr>
      <vt:lpstr>Robert Burns (1759-1796)</vt:lpstr>
      <vt:lpstr>Burns' mother Agnes encouraged her sons to read. </vt:lpstr>
      <vt:lpstr>Презентация PowerPoint</vt:lpstr>
      <vt:lpstr>Презентация PowerPoint</vt:lpstr>
      <vt:lpstr>Презентация PowerPoint</vt:lpstr>
      <vt:lpstr>Burns Night</vt:lpstr>
      <vt:lpstr>Burns Night</vt:lpstr>
      <vt:lpstr> </vt:lpstr>
      <vt:lpstr>Traditional food – the haggis</vt:lpstr>
      <vt:lpstr>The evening always ends with singing Burns’ song “Auld Lang Syne”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Corner 6</dc:title>
  <dc:creator>Пользователь Windows</dc:creator>
  <cp:lastModifiedBy>Пользователь Windows</cp:lastModifiedBy>
  <cp:revision>16</cp:revision>
  <dcterms:created xsi:type="dcterms:W3CDTF">2022-04-11T18:47:54Z</dcterms:created>
  <dcterms:modified xsi:type="dcterms:W3CDTF">2022-04-14T20:08:46Z</dcterms:modified>
</cp:coreProperties>
</file>