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65" r:id="rId4"/>
    <p:sldId id="267" r:id="rId5"/>
    <p:sldId id="286" r:id="rId6"/>
    <p:sldId id="292" r:id="rId7"/>
    <p:sldId id="271" r:id="rId8"/>
    <p:sldId id="274" r:id="rId9"/>
    <p:sldId id="295" r:id="rId10"/>
    <p:sldId id="296" r:id="rId11"/>
    <p:sldId id="294" r:id="rId12"/>
    <p:sldId id="29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3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77FAC-5044-454C-A611-543686831368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CD6EB-7592-48AE-8E47-74E1CBE530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2321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CD6EB-7592-48AE-8E47-74E1CBE5308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31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5668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258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505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854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635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9237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300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802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970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710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4A65B-7FD0-46BA-9CF0-5066964E292B}" type="datetimeFigureOut">
              <a:rPr lang="ru-RU" smtClean="0"/>
              <a:pPr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D0976-034F-44C7-BF8A-C58A856429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418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5440" y="618978"/>
            <a:ext cx="9144000" cy="225083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комфортной среды на уроках,</a:t>
            </a:r>
            <a:b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необходимое условие развития личности школьника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2620" y="4251960"/>
            <a:ext cx="9144000" cy="2286000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iru\Desktop\depositphotos_62066881-stock-photo-person-with-green-check-mar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1471" y="3139848"/>
            <a:ext cx="4468764" cy="34990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6164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Билл Гейтс</a:t>
            </a:r>
            <a:endParaRPr lang="ru-RU" b="1" dirty="0"/>
          </a:p>
        </p:txBody>
      </p:sp>
      <p:pic>
        <p:nvPicPr>
          <p:cNvPr id="62466" name="Picture 2" descr="C:\Users\iru\Desktop\Гейт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4560" y="1588442"/>
            <a:ext cx="9383150" cy="5093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51692"/>
            <a:ext cx="10515600" cy="582527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«Гениальный учитель тот,  который видит гениальность своего ученика, каким бы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дураком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 при этом не был»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marL="0" indent="0" algn="r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r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(Павел Воля)</a:t>
            </a:r>
          </a:p>
          <a:p>
            <a:endParaRPr lang="ru-RU" dirty="0"/>
          </a:p>
        </p:txBody>
      </p:sp>
      <p:pic>
        <p:nvPicPr>
          <p:cNvPr id="11267" name="Picture 3" descr="C:\Users\iru\Desktop\smeshnye-i-prikolnye-kartinki-uchenikov-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4020" y="3235568"/>
            <a:ext cx="5986608" cy="2748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C:\Users\iru\Desktop\24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комфорт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жизни, при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чувствует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себя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спокойно, 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нет необходимости </a:t>
            </a:r>
          </a:p>
          <a:p>
            <a:pPr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защищаться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052" name="AutoShape 4" descr="C:\Users\iru\Desktop\depression-people-affect-on-mental-health-vector-illustration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Users\iru\Desktop\18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979" y="3798277"/>
            <a:ext cx="3921022" cy="2611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5313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041010"/>
            <a:ext cx="8910712" cy="51359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Школьный коллектив</a:t>
            </a:r>
            <a:r>
              <a:rPr lang="ru-RU" sz="4000" dirty="0" smtClean="0"/>
              <a:t> -  это явление </a:t>
            </a:r>
            <a:r>
              <a:rPr lang="ru-RU" sz="4000" b="1" dirty="0" smtClean="0"/>
              <a:t>сложное</a:t>
            </a:r>
            <a:r>
              <a:rPr lang="ru-RU" sz="4000" dirty="0" smtClean="0"/>
              <a:t>, в нем наблюдается переплетение мыслей, чувств, стремлений, интересов, увлечений самых разных  людей. </a:t>
            </a:r>
          </a:p>
          <a:p>
            <a:pPr>
              <a:buNone/>
            </a:pPr>
            <a:r>
              <a:rPr lang="ru-RU" sz="4000" dirty="0" smtClean="0"/>
              <a:t>  Коллектив выступает как фактор развития ребенка</a:t>
            </a:r>
            <a:r>
              <a:rPr lang="en-US" sz="4000" dirty="0" smtClean="0"/>
              <a:t>!</a:t>
            </a:r>
            <a:endParaRPr lang="ru-RU" sz="4000" dirty="0" smtClean="0"/>
          </a:p>
          <a:p>
            <a:pPr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 descr="C:\Users\iru\Desktop\depositphotos_17593113-stock-photo-red-exclamation-mark-in-th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21264" y="1280160"/>
            <a:ext cx="2203450" cy="48533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7013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1540" y="365125"/>
            <a:ext cx="10462260" cy="1325563"/>
          </a:xfrm>
        </p:spPr>
        <p:txBody>
          <a:bodyPr/>
          <a:lstStyle/>
          <a:p>
            <a:pPr algn="ctr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57300"/>
            <a:ext cx="10515600" cy="35257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Изоляция подростка – это осознанное действие, которое он совершает для повышения уровня своего комфорта среди сверстников. </a:t>
            </a:r>
            <a:endParaRPr lang="en-US" sz="3600" b="1" dirty="0" smtClean="0"/>
          </a:p>
          <a:p>
            <a:pPr algn="ctr">
              <a:buNone/>
            </a:pP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C:\Users\iru\Desktop\GettyImages-507801456-1440x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085" y="3167594"/>
            <a:ext cx="5198235" cy="34654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0717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5239043" cy="581183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7600" b="1" dirty="0" err="1" smtClean="0"/>
              <a:t>Джамарион</a:t>
            </a:r>
            <a:r>
              <a:rPr lang="ru-RU" sz="7600" b="1" dirty="0" smtClean="0"/>
              <a:t> </a:t>
            </a:r>
            <a:r>
              <a:rPr lang="ru-RU" sz="7600" b="1" dirty="0" err="1" smtClean="0"/>
              <a:t>Лохорн</a:t>
            </a:r>
            <a:endParaRPr lang="ru-RU" sz="7600" b="1" dirty="0" smtClean="0"/>
          </a:p>
          <a:p>
            <a:pPr>
              <a:buNone/>
            </a:pPr>
            <a:endParaRPr lang="ru-RU" sz="7600" b="1" dirty="0" smtClean="0"/>
          </a:p>
          <a:p>
            <a:pPr>
              <a:buNone/>
            </a:pPr>
            <a:r>
              <a:rPr lang="ru-RU" sz="4000" b="1" dirty="0" smtClean="0"/>
              <a:t>     В момент совершения преступления </a:t>
            </a:r>
            <a:r>
              <a:rPr lang="ru-RU" sz="4000" b="1" dirty="0" err="1" smtClean="0"/>
              <a:t>Джамариону</a:t>
            </a:r>
            <a:r>
              <a:rPr lang="ru-RU" sz="4000" b="1" dirty="0" smtClean="0"/>
              <a:t> было всего 12 лет. Он выбрал случайную жертву на детской игровой площадке - ею оказался 9-летний </a:t>
            </a:r>
            <a:r>
              <a:rPr lang="ru-RU" sz="4000" b="1" dirty="0" err="1" smtClean="0"/>
              <a:t>Коннор</a:t>
            </a:r>
            <a:r>
              <a:rPr lang="ru-RU" sz="4000" b="1" dirty="0" smtClean="0"/>
              <a:t>, которого он забил ножом до смерти. После убийства </a:t>
            </a:r>
            <a:r>
              <a:rPr lang="ru-RU" sz="4000" b="1" dirty="0" err="1" smtClean="0"/>
              <a:t>Джамарион</a:t>
            </a:r>
            <a:r>
              <a:rPr lang="ru-RU" sz="4000" b="1" dirty="0" smtClean="0"/>
              <a:t> просто попросил у кого-то мобильный телефон, позвонил в полицию и сообщил о своем преступлении. Когда его спросили, зачем он все это сделал, он ответил, что хотел, чтобы его арестовали и приговорили к смерти. Он просто больше не хотел жить. В ходе расследования выяснилось, что он подвергался постоянному психологическому насилию со стороны своей матери и  непониманию со стороны одноклассников. Сейчас он сидит за решеткой в реабилитационном центре для несовершеннолетних, и снова предстанет перед судом по достижении им 18-летнего возраста. Учителя отзывались о нем как о спокойном ребенке, который никогда не создавал проблем с дисциплиной.  «Ребенок, как будто жил в своем мире!» </a:t>
            </a:r>
          </a:p>
          <a:p>
            <a:pPr>
              <a:buNone/>
            </a:pPr>
            <a:endParaRPr lang="ru-RU" sz="4000" b="1" dirty="0"/>
          </a:p>
        </p:txBody>
      </p:sp>
      <p:pic>
        <p:nvPicPr>
          <p:cNvPr id="5122" name="Picture 2" descr="C:\Users\iru\Desktop\3e0668cf10b6868f05c9563faefa965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1981" y="2194560"/>
            <a:ext cx="4915877" cy="4113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628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изоляции в школьном коллективе могут быть следующими: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91507"/>
            <a:ext cx="10515600" cy="3785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Ощущение полного одиночества, когда подросток чувствует себя более комфортно один на один с собой.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Отвержение себя самого. Иногда проблема изоляции связана с тем, что у подростка начинаются психологические комплексы: во внешности, поведении, уровне развития и т.д.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Личные причины. Часто изоляция подростков появляется на почве личных переживаний.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Отрицание других. Когда подросток ставит себя выше всех остальных, когда сверстники для него не представляют интереса по ряду причин.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61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166" y="2518116"/>
            <a:ext cx="6738425" cy="362946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Изолированность подростка в школьном коллективе сильно влияет на его поведение, провоцирует нарушения психологического характера. К таким детям необходимо проявлять повышенное внимание со стороны педагогов, классных руководителей  и школьного психолога. </a:t>
            </a:r>
            <a:endParaRPr lang="ru-RU" sz="3200" dirty="0"/>
          </a:p>
        </p:txBody>
      </p:sp>
      <p:pic>
        <p:nvPicPr>
          <p:cNvPr id="31745" name="Picture 1" descr="C:\Users\iru\Desktop\65b15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25841" y="323556"/>
            <a:ext cx="3912941" cy="548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90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C:\Users\iru\Desktop\1607068736_1493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859" y="1308295"/>
            <a:ext cx="10930596" cy="51451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2026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199" y="703386"/>
            <a:ext cx="7236655" cy="54735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Тихого, умного парня в школе обижали, ещё как! «Ботаник» и «</a:t>
            </a:r>
            <a:r>
              <a:rPr lang="ru-RU" b="1" dirty="0" err="1" smtClean="0"/>
              <a:t>заучка</a:t>
            </a:r>
            <a:r>
              <a:rPr lang="ru-RU" b="1" dirty="0" smtClean="0"/>
              <a:t>» – вот не самые жёсткие прозвища известного миллиардера. Ему не нравились школьные вечеринки, он не увлекался спортом, всё время посвящая математике, физике и программированию. Он с нетерпением ждал окончания школы, чтобы доказать своим обидчикам, что в миллион раз успешнее их. Так что в случае с ним, изолированность в какой-то степени даже </a:t>
            </a:r>
            <a:r>
              <a:rPr lang="ru-RU" b="1" dirty="0" smtClean="0"/>
              <a:t>стимулировала </a:t>
            </a:r>
            <a:r>
              <a:rPr lang="ru-RU" b="1" dirty="0" smtClean="0"/>
              <a:t>его к развитию. Однако детские обиды он хранит в душе всю жизнь. Так, пожалуй, все знают, что в операционной системе </a:t>
            </a:r>
            <a:r>
              <a:rPr lang="ru-RU" b="1" dirty="0" err="1" smtClean="0"/>
              <a:t>Windows</a:t>
            </a:r>
            <a:r>
              <a:rPr lang="ru-RU" b="1" dirty="0" smtClean="0"/>
              <a:t> невозможно создать папку с именем «</a:t>
            </a:r>
            <a:r>
              <a:rPr lang="ru-RU" b="1" dirty="0" err="1" smtClean="0"/>
              <a:t>Сon</a:t>
            </a:r>
            <a:r>
              <a:rPr lang="ru-RU" b="1" dirty="0" smtClean="0"/>
              <a:t>», что в переводе с английского означает «ботаник». </a:t>
            </a:r>
            <a:endParaRPr lang="ru-RU" b="1" dirty="0"/>
          </a:p>
        </p:txBody>
      </p:sp>
      <p:pic>
        <p:nvPicPr>
          <p:cNvPr id="61443" name="Picture 3" descr="C:\Users\iru\Desktop\824ebbes-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69359" y="703384"/>
            <a:ext cx="2942813" cy="5233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493</Words>
  <Application>Microsoft Office PowerPoint</Application>
  <PresentationFormat>Произвольный</PresentationFormat>
  <Paragraphs>36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Создание комфортной среды на уроках, как необходимое условие развития личности школьника </vt:lpstr>
      <vt:lpstr>Слайд 2</vt:lpstr>
      <vt:lpstr>Слайд 3</vt:lpstr>
      <vt:lpstr>Слайд 4</vt:lpstr>
      <vt:lpstr>Слайд 5</vt:lpstr>
      <vt:lpstr>Причины изоляции в школьном коллективе могут быть следующими: </vt:lpstr>
      <vt:lpstr>Изолированность подростка в школьном коллективе сильно влияет на его поведение, провоцирует нарушения психологического характера. К таким детям необходимо проявлять повышенное внимание со стороны педагогов, классных руководителей  и школьного психолога. </vt:lpstr>
      <vt:lpstr>Практическая часть </vt:lpstr>
      <vt:lpstr>Слайд 9</vt:lpstr>
      <vt:lpstr>Билл Гейтс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комфортной среды на уроках, как необходимое условие развития личности школьника </dc:title>
  <dc:creator>Admin</dc:creator>
  <cp:lastModifiedBy>iru</cp:lastModifiedBy>
  <cp:revision>42</cp:revision>
  <dcterms:created xsi:type="dcterms:W3CDTF">2020-10-13T20:36:57Z</dcterms:created>
  <dcterms:modified xsi:type="dcterms:W3CDTF">2022-03-21T05:41:29Z</dcterms:modified>
</cp:coreProperties>
</file>