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302" r:id="rId2"/>
    <p:sldId id="273" r:id="rId3"/>
    <p:sldId id="300" r:id="rId4"/>
    <p:sldId id="304" r:id="rId5"/>
    <p:sldId id="276" r:id="rId6"/>
    <p:sldId id="286" r:id="rId7"/>
    <p:sldId id="288" r:id="rId8"/>
    <p:sldId id="293" r:id="rId9"/>
    <p:sldId id="294" r:id="rId10"/>
    <p:sldId id="297" r:id="rId11"/>
    <p:sldId id="298" r:id="rId12"/>
    <p:sldId id="299" r:id="rId13"/>
    <p:sldId id="30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735" autoAdjust="0"/>
    <p:restoredTop sz="94660"/>
  </p:normalViewPr>
  <p:slideViewPr>
    <p:cSldViewPr>
      <p:cViewPr varScale="1">
        <p:scale>
          <a:sx n="94" d="100"/>
          <a:sy n="94" d="100"/>
        </p:scale>
        <p:origin x="-2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42A5C7-7727-450F-BB81-69905BCFDE8C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C4657-5B92-4CCF-A4F7-A28971141B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9594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C4657-5B92-4CCF-A4F7-A28971141BE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0005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Компоненты школьной готовности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www.johnston.k12.ia.us/schools/TimberRidge/Images/desk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25040" y="2920464"/>
            <a:ext cx="3983888" cy="3649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90174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435280" cy="18608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На 3 место специалисты ставят</a:t>
            </a:r>
            <a:br>
              <a:rPr lang="ru-RU" sz="4800" dirty="0" smtClean="0"/>
            </a:br>
            <a:r>
              <a:rPr lang="ru-RU" sz="4800" b="1" i="1" dirty="0" smtClean="0"/>
              <a:t>эмоционально-волевую готовность</a:t>
            </a:r>
            <a:endParaRPr lang="ru-RU" sz="4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8768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Волевая го­товность подразумевает умение делать то, что требует </a:t>
            </a:r>
            <a:r>
              <a:rPr lang="ru-RU" sz="280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учитель. </a:t>
            </a:r>
            <a:r>
              <a:rPr lang="ru-RU" sz="28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Чтобы делать необходимое, нужно волевое </a:t>
            </a:r>
            <a:r>
              <a:rPr lang="ru-RU" sz="280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усилие</a:t>
            </a:r>
            <a:r>
              <a:rPr lang="ru-RU" sz="28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, умение управлять своим </a:t>
            </a:r>
            <a:r>
              <a:rPr lang="ru-RU" sz="280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поведением своими эмоциями.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Правильно организовать свою деятельность, добиться успеха в ней намного легче школьникам, у которых достаточно развиты самостоятельность, настойчивость, умение доводить начатое  дело до конца.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55647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7281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 4 </a:t>
            </a:r>
            <a:r>
              <a:rPr lang="ru-RU" dirty="0" smtClean="0">
                <a:cs typeface="Andalus" panose="02020603050405020304" pitchFamily="18" charset="-78"/>
              </a:rPr>
              <a:t>место</a:t>
            </a:r>
            <a:r>
              <a:rPr lang="ru-RU" dirty="0" smtClean="0"/>
              <a:t> специалисты ставят </a:t>
            </a:r>
            <a:r>
              <a:rPr lang="ru-RU" b="1" i="1" dirty="0" smtClean="0"/>
              <a:t>коммуникативную готовность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852936"/>
            <a:ext cx="8229600" cy="3525024"/>
          </a:xfrm>
        </p:spPr>
        <p:txBody>
          <a:bodyPr/>
          <a:lstStyle/>
          <a:p>
            <a:r>
              <a:rPr lang="ru-RU" sz="2800" dirty="0" smtClean="0">
                <a:solidFill>
                  <a:srgbClr val="000000"/>
                </a:solidFill>
                <a:latin typeface="+mj-lt"/>
                <a:ea typeface="Times New Roman"/>
              </a:rPr>
              <a:t>Умение устанавливать </a:t>
            </a:r>
            <a:r>
              <a:rPr lang="ru-RU" sz="2800" dirty="0">
                <a:solidFill>
                  <a:srgbClr val="000000"/>
                </a:solidFill>
                <a:latin typeface="+mj-lt"/>
                <a:ea typeface="Times New Roman"/>
              </a:rPr>
              <a:t>контакт с </a:t>
            </a:r>
            <a:r>
              <a:rPr lang="ru-RU" sz="2800" dirty="0" smtClean="0">
                <a:solidFill>
                  <a:srgbClr val="000000"/>
                </a:solidFill>
                <a:latin typeface="+mj-lt"/>
                <a:ea typeface="Times New Roman"/>
              </a:rPr>
              <a:t>учителем</a:t>
            </a:r>
          </a:p>
          <a:p>
            <a:r>
              <a:rPr lang="ru-RU" sz="2800" dirty="0" smtClean="0">
                <a:solidFill>
                  <a:srgbClr val="000000"/>
                </a:solidFill>
                <a:latin typeface="+mj-lt"/>
                <a:ea typeface="Times New Roman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+mj-lt"/>
                <a:ea typeface="Times New Roman"/>
              </a:rPr>
              <a:t>У</a:t>
            </a:r>
            <a:r>
              <a:rPr lang="ru-RU" sz="2800" dirty="0" smtClean="0">
                <a:solidFill>
                  <a:srgbClr val="000000"/>
                </a:solidFill>
                <a:latin typeface="+mj-lt"/>
                <a:ea typeface="Times New Roman"/>
              </a:rPr>
              <a:t>мение </a:t>
            </a:r>
            <a:r>
              <a:rPr lang="ru-RU" sz="2800" dirty="0">
                <a:solidFill>
                  <a:srgbClr val="000000"/>
                </a:solidFill>
                <a:latin typeface="+mj-lt"/>
                <a:ea typeface="Times New Roman"/>
              </a:rPr>
              <a:t>войти в детский коллектив</a:t>
            </a:r>
            <a:endParaRPr lang="ru-RU" dirty="0">
              <a:latin typeface="+mj-lt"/>
            </a:endParaRPr>
          </a:p>
        </p:txBody>
      </p:sp>
      <p:pic>
        <p:nvPicPr>
          <p:cNvPr id="12290" name="Picture 2" descr="http://minzd.gruzdev.ru/netcat_files/multifile/2037/_MG_04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293096"/>
            <a:ext cx="3111302" cy="207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58743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 5 место специалисты ставят</a:t>
            </a:r>
            <a:br>
              <a:rPr lang="ru-RU" dirty="0" smtClean="0"/>
            </a:br>
            <a:r>
              <a:rPr lang="ru-RU" b="1" i="1" dirty="0" smtClean="0"/>
              <a:t>педагогическую готовность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91744"/>
          </a:xfrm>
        </p:spPr>
        <p:txBody>
          <a:bodyPr/>
          <a:lstStyle/>
          <a:p>
            <a:endParaRPr lang="ru-RU" sz="2800" dirty="0" smtClean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навыки счета</a:t>
            </a:r>
          </a:p>
          <a:p>
            <a:r>
              <a:rPr lang="ru-RU" sz="280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навыки письма </a:t>
            </a:r>
          </a:p>
          <a:p>
            <a:r>
              <a:rPr lang="ru-RU" sz="28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</a:t>
            </a:r>
            <a:r>
              <a:rPr lang="ru-RU" sz="280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авыки рисования</a:t>
            </a:r>
          </a:p>
          <a:p>
            <a:r>
              <a:rPr lang="ru-RU" sz="280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чистая речь</a:t>
            </a:r>
          </a:p>
          <a:p>
            <a:r>
              <a:rPr lang="ru-RU" sz="280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</a:t>
            </a:r>
            <a:r>
              <a:rPr lang="ru-RU" sz="280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бщая </a:t>
            </a:r>
            <a:r>
              <a:rPr lang="ru-RU" sz="28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осведомленность</a:t>
            </a:r>
            <a:endParaRPr lang="ru-RU" dirty="0"/>
          </a:p>
        </p:txBody>
      </p:sp>
      <p:pic>
        <p:nvPicPr>
          <p:cNvPr id="13314" name="Picture 2" descr="http://img3.proshkolu.ru/content/media/pic/std/3000000/2998000/2997913-949b6ded85c1eda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1" y="2143116"/>
            <a:ext cx="3786213" cy="378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2006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836712"/>
            <a:ext cx="7772400" cy="2376264"/>
          </a:xfrm>
        </p:spPr>
        <p:txBody>
          <a:bodyPr/>
          <a:lstStyle/>
          <a:p>
            <a:pPr lvl="0" algn="just">
              <a:spcBef>
                <a:spcPct val="20000"/>
              </a:spcBef>
            </a:pPr>
            <a:r>
              <a:rPr lang="ru-RU" sz="3600" i="1" dirty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Constantia"/>
              </a:rPr>
              <a:t>Надеемся что наша информация помогла вам лучше разобраться в вопросе  </a:t>
            </a:r>
            <a:r>
              <a:rPr lang="ru-RU" sz="3600" i="1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Constantia"/>
              </a:rPr>
              <a:t>«Что такое психологическая подготовка к школе»</a:t>
            </a:r>
            <a:endParaRPr lang="ru-RU" i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3501008"/>
            <a:ext cx="7772400" cy="79208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Спасибо за внимание!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753298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>
                <a:solidFill>
                  <a:schemeClr val="bg2">
                    <a:lumMod val="10000"/>
                  </a:schemeClr>
                </a:solidFill>
                <a:ea typeface="Times New Roman"/>
                <a:cs typeface="Times New Roman"/>
              </a:rPr>
              <a:t>Школьную готовность условно можно разделить на несколько компонентов: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b="1" dirty="0">
                <a:latin typeface="Calibri"/>
                <a:ea typeface="Times New Roman"/>
                <a:cs typeface="Times New Roman"/>
              </a:rPr>
              <a:t>Физическая </a:t>
            </a:r>
            <a:r>
              <a:rPr lang="ru-RU" sz="2800" b="1" dirty="0" smtClean="0">
                <a:latin typeface="Calibri"/>
                <a:ea typeface="Times New Roman"/>
                <a:cs typeface="Times New Roman"/>
              </a:rPr>
              <a:t>готовность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b="1" dirty="0">
                <a:latin typeface="Calibri"/>
                <a:ea typeface="Times New Roman"/>
                <a:cs typeface="Times New Roman"/>
              </a:rPr>
              <a:t>Педагогическая готовность  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800" b="1" dirty="0" smtClean="0">
                <a:latin typeface="Calibri"/>
                <a:ea typeface="Times New Roman"/>
                <a:cs typeface="Times New Roman"/>
              </a:rPr>
              <a:t>Психологическая готовность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6146" name="Picture 2" descr="http://metodika-2012.ucoz.ru/animashki/glavnaja/uchenik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2066" y="2714620"/>
            <a:ext cx="3643338" cy="345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88701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/>
              <a:t>Педагогическая готовность</a:t>
            </a:r>
            <a:endParaRPr lang="ru-RU" sz="4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2880" lvl="0" indent="0" algn="just">
              <a:lnSpc>
                <a:spcPct val="115000"/>
              </a:lnSpc>
              <a:buClr>
                <a:srgbClr val="0BD0D9"/>
              </a:buClr>
              <a:buNone/>
            </a:pPr>
            <a:r>
              <a:rPr lang="ru-RU" sz="3600" dirty="0" smtClean="0">
                <a:latin typeface="Calibri"/>
                <a:ea typeface="Times New Roman"/>
                <a:cs typeface="Times New Roman"/>
              </a:rPr>
              <a:t> Педагогическая готовность включает в себя навыки чтения, счета, письма, рисования, развитие речи и общую осведомленность.</a:t>
            </a:r>
            <a:endParaRPr lang="ru-RU" sz="3600" dirty="0"/>
          </a:p>
        </p:txBody>
      </p:sp>
      <p:pic>
        <p:nvPicPr>
          <p:cNvPr id="4098" name="Picture 2" descr="http://900igr.net/datai/informatika/Informatika-5-klass-Algoritm/0001-001-Algoritmy-v-nashej-zhizn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586683"/>
            <a:ext cx="3240360" cy="3058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0276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 dirty="0" smtClean="0"/>
              <a:t>Физическая</a:t>
            </a:r>
            <a:r>
              <a:rPr lang="ru-RU" b="1" dirty="0" smtClean="0"/>
              <a:t> готовность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 smtClean="0">
                <a:latin typeface="+mj-lt"/>
              </a:rPr>
              <a:t>Физическая готовность – это состояние здоровья человека. </a:t>
            </a:r>
            <a:r>
              <a:rPr lang="ru-RU" sz="3600" dirty="0">
                <a:latin typeface="+mj-lt"/>
                <a:ea typeface="Calibri"/>
                <a:cs typeface="Times New Roman"/>
              </a:rPr>
              <a:t>Достаточная физическая подготовка предполагает высокий уровень закаленности и общего физического развития, бодрое и активное состояние организма.</a:t>
            </a:r>
          </a:p>
          <a:p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8924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ea typeface="Times New Roman"/>
                <a:cs typeface="Times New Roman"/>
              </a:rPr>
              <a:t>Психологическую готовность </a:t>
            </a:r>
            <a:r>
              <a:rPr lang="ru-RU" sz="3200" b="1" i="1" dirty="0">
                <a:solidFill>
                  <a:srgbClr val="0070C0"/>
                </a:solidFill>
                <a:ea typeface="Times New Roman"/>
                <a:cs typeface="Times New Roman"/>
              </a:rPr>
              <a:t>можно разделить </a:t>
            </a:r>
            <a:r>
              <a:rPr lang="ru-RU" sz="3200" b="1" i="1" dirty="0" smtClean="0">
                <a:solidFill>
                  <a:srgbClr val="0070C0"/>
                </a:solidFill>
                <a:ea typeface="Times New Roman"/>
                <a:cs typeface="Times New Roman"/>
              </a:rPr>
              <a:t>на: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b="1" u="sng" dirty="0">
                <a:latin typeface="Calibri"/>
                <a:ea typeface="Times New Roman"/>
                <a:cs typeface="Times New Roman"/>
              </a:rPr>
              <a:t>Мотивационную 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1828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i="1" dirty="0">
                <a:latin typeface="Times New Roman"/>
                <a:ea typeface="Times New Roman"/>
                <a:cs typeface="Times New Roman"/>
              </a:rPr>
              <a:t>желание узнать новое, уверенность в своих силах, стремление освоить роль </a:t>
            </a:r>
            <a:r>
              <a:rPr lang="ru-RU" sz="2800" i="1" dirty="0" smtClean="0">
                <a:latin typeface="Times New Roman"/>
                <a:ea typeface="Times New Roman"/>
                <a:cs typeface="Times New Roman"/>
              </a:rPr>
              <a:t>школьника</a:t>
            </a:r>
            <a:r>
              <a:rPr lang="ru-RU" sz="2800" i="1" dirty="0"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28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b="1" u="sng" dirty="0">
                <a:latin typeface="Calibri"/>
                <a:ea typeface="Times New Roman"/>
                <a:cs typeface="Times New Roman"/>
              </a:rPr>
              <a:t>Коммуникативную</a:t>
            </a:r>
            <a:r>
              <a:rPr lang="ru-RU" sz="2800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1828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умение </a:t>
            </a:r>
            <a:r>
              <a:rPr lang="ru-RU" sz="28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устанавливать </a:t>
            </a:r>
            <a:r>
              <a:rPr lang="ru-RU" sz="28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контакт с </a:t>
            </a:r>
            <a:r>
              <a:rPr lang="ru-RU" sz="28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учителем и </a:t>
            </a:r>
            <a:r>
              <a:rPr lang="ru-RU" sz="28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умение войти в детский коллектив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b="1" u="sng" dirty="0">
                <a:latin typeface="Calibri"/>
                <a:ea typeface="Times New Roman"/>
                <a:cs typeface="Times New Roman"/>
              </a:rPr>
              <a:t>Эмоционально-волевую</a:t>
            </a:r>
            <a:r>
              <a:rPr lang="ru-RU" sz="2800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18288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умение </a:t>
            </a:r>
            <a:r>
              <a:rPr lang="ru-RU" sz="28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управлять </a:t>
            </a:r>
            <a:r>
              <a:rPr lang="ru-RU" sz="28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своим </a:t>
            </a:r>
            <a:r>
              <a:rPr lang="ru-RU" sz="28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поведением и эмоциями.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800" b="1" u="sng" dirty="0">
                <a:latin typeface="Calibri"/>
                <a:ea typeface="Times New Roman"/>
                <a:cs typeface="Times New Roman"/>
              </a:rPr>
              <a:t>Интеллектуальную</a:t>
            </a:r>
            <a:r>
              <a:rPr lang="ru-RU" sz="2800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pPr marL="18288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наблюдательность</a:t>
            </a:r>
            <a:r>
              <a:rPr lang="ru-RU" sz="28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sz="2800" i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воображение</a:t>
            </a:r>
            <a:r>
              <a:rPr lang="ru-RU" sz="28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умение анализировать и сравнивать, память, выполнение словесной инструкции</a:t>
            </a:r>
            <a:endParaRPr lang="ru-RU" sz="20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1121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568952" cy="230425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ea typeface="Times New Roman"/>
                <a:cs typeface="Times New Roman"/>
              </a:rPr>
              <a:t>На 1 место </a:t>
            </a:r>
            <a:br>
              <a:rPr lang="ru-RU" sz="4800" dirty="0" smtClean="0">
                <a:solidFill>
                  <a:schemeClr val="accent2">
                    <a:lumMod val="50000"/>
                  </a:schemeClr>
                </a:solidFill>
                <a:ea typeface="Times New Roman"/>
                <a:cs typeface="Times New Roman"/>
              </a:rPr>
            </a:br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  <a:ea typeface="Times New Roman"/>
                <a:cs typeface="Times New Roman"/>
              </a:rPr>
              <a:t>специалисты ставят </a:t>
            </a:r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  <a:ea typeface="Times New Roman"/>
                <a:cs typeface="Times New Roman"/>
              </a:rPr>
              <a:t/>
            </a:r>
            <a:b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  <a:ea typeface="Times New Roman"/>
                <a:cs typeface="Times New Roman"/>
              </a:rPr>
            </a:br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  <a:ea typeface="Times New Roman"/>
                <a:cs typeface="Times New Roman"/>
              </a:rPr>
              <a:t>мотивационную готовность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996952"/>
            <a:ext cx="8147248" cy="3240360"/>
          </a:xfrm>
        </p:spPr>
        <p:txBody>
          <a:bodyPr>
            <a:normAutofit/>
          </a:bodyPr>
          <a:lstStyle/>
          <a:p>
            <a:pPr marL="640080" indent="-457200"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atin typeface="Calibri"/>
                <a:ea typeface="Times New Roman"/>
                <a:cs typeface="Times New Roman"/>
              </a:rPr>
              <a:t>Положительное </a:t>
            </a:r>
            <a:r>
              <a:rPr lang="ru-RU" sz="2800" b="1" dirty="0">
                <a:latin typeface="Calibri"/>
                <a:ea typeface="Times New Roman"/>
                <a:cs typeface="Times New Roman"/>
              </a:rPr>
              <a:t>отношение к </a:t>
            </a:r>
            <a:r>
              <a:rPr lang="ru-RU" sz="2800" b="1" dirty="0" smtClean="0">
                <a:latin typeface="Calibri"/>
                <a:ea typeface="Times New Roman"/>
                <a:cs typeface="Times New Roman"/>
              </a:rPr>
              <a:t>школе</a:t>
            </a:r>
          </a:p>
          <a:p>
            <a:pPr marL="640080" indent="-457200"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Calibri"/>
                <a:ea typeface="Times New Roman"/>
                <a:cs typeface="Times New Roman"/>
              </a:rPr>
              <a:t>Ж</a:t>
            </a:r>
            <a:r>
              <a:rPr lang="ru-RU" sz="2800" b="1" dirty="0" smtClean="0">
                <a:latin typeface="Calibri"/>
                <a:ea typeface="Times New Roman"/>
                <a:cs typeface="Times New Roman"/>
              </a:rPr>
              <a:t>елание учиться</a:t>
            </a:r>
          </a:p>
          <a:p>
            <a:pPr marL="640080" indent="-457200"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atin typeface="Calibri"/>
                <a:ea typeface="Times New Roman"/>
                <a:cs typeface="Times New Roman"/>
              </a:rPr>
              <a:t>Стремление </a:t>
            </a:r>
            <a:r>
              <a:rPr lang="ru-RU" sz="2800" b="1" dirty="0">
                <a:latin typeface="Calibri"/>
                <a:ea typeface="Times New Roman"/>
                <a:cs typeface="Times New Roman"/>
              </a:rPr>
              <a:t>освоить роль </a:t>
            </a:r>
            <a:r>
              <a:rPr lang="ru-RU" sz="2800" b="1" dirty="0" smtClean="0">
                <a:latin typeface="Calibri"/>
                <a:ea typeface="Times New Roman"/>
                <a:cs typeface="Times New Roman"/>
              </a:rPr>
              <a:t>школьника</a:t>
            </a:r>
          </a:p>
          <a:p>
            <a:pPr marL="640080" indent="-457200"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atin typeface="Calibri"/>
                <a:ea typeface="Times New Roman"/>
                <a:cs typeface="Times New Roman"/>
              </a:rPr>
              <a:t>Уверенность в своих силах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643953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Мотивационная готовность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Clr>
                <a:srgbClr val="0BD0D9"/>
              </a:buClr>
              <a:buNone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 поступлением в школу у ребенка появляются новые права и обязанности. Первоклассник должен быть более самостоятельным и организованным, должен уметь управлять своим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поведением.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И если ребенок не готов к социальной позиции школьника, то даже при наличии у него необходимого запаса умений и навыков ему будет трудно в школе.  Он будет учиться не ровно. Ведь не всегда высокий уровень интеллектуального развития совпадает с личностной готовностью ребенка к обучению.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Clr>
                <a:srgbClr val="0BD0D9"/>
              </a:buClr>
              <a:buNone/>
            </a:pPr>
            <a:endParaRPr lang="ru-RU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9364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640960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 2 место </a:t>
            </a:r>
            <a:br>
              <a:rPr lang="ru-RU" dirty="0" smtClean="0"/>
            </a:br>
            <a:r>
              <a:rPr lang="ru-RU" dirty="0" smtClean="0"/>
              <a:t>специалисты ставят </a:t>
            </a:r>
            <a:r>
              <a:rPr lang="ru-RU" b="1" i="1" dirty="0" smtClean="0"/>
              <a:t>интеллектуальную готовность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4032448"/>
          </a:xfrm>
        </p:spPr>
        <p:txBody>
          <a:bodyPr>
            <a:normAutofit/>
          </a:bodyPr>
          <a:lstStyle/>
          <a:p>
            <a:pPr marL="640080" indent="-457200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развитие памяти</a:t>
            </a:r>
          </a:p>
          <a:p>
            <a:pPr marL="640080" indent="-457200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развитие внимания</a:t>
            </a:r>
          </a:p>
          <a:p>
            <a:pPr marL="640080" indent="-457200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развитие мышления</a:t>
            </a:r>
          </a:p>
          <a:p>
            <a:pPr marL="640080" indent="-457200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развитие воображения</a:t>
            </a:r>
          </a:p>
          <a:p>
            <a:pPr marL="640080" indent="-457200"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Times New Roman"/>
                <a:cs typeface="Times New Roman"/>
              </a:rPr>
              <a:t>р</a:t>
            </a:r>
            <a:r>
              <a:rPr lang="ru-RU" sz="2800" dirty="0" smtClean="0">
                <a:latin typeface="Calibri"/>
                <a:ea typeface="Times New Roman"/>
                <a:cs typeface="Times New Roman"/>
              </a:rPr>
              <a:t>азвитие кругозора</a:t>
            </a:r>
            <a:endParaRPr lang="ru-RU" sz="2800" dirty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9218" name="Picture 2" descr="http://www.dagpravda.ru/images/materials/full_Talant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8146" y="3140968"/>
            <a:ext cx="3422915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6318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2624"/>
          </a:xfrm>
        </p:spPr>
        <p:txBody>
          <a:bodyPr>
            <a:normAutofit fontScale="90000"/>
          </a:bodyPr>
          <a:lstStyle/>
          <a:p>
            <a:pPr algn="ctr"/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Важно, чтобы ребенок желал узнавать что-то новое. Высокий уровень обучаемости напрямую связан с познавательной активностью. 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Очень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часто ребенок своими вопросами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«Почему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?», «Зачем?» буквально атакует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взрослого. Нужно помнить, что именно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детские вопросы являются важнейшим показателем познавательной активности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ребенка. Отмахиваясь от детских вопросов,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мы формируем у ребенка интеллектуальную пассивность.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Совместное наблюдение за природными явлениями, экспериментирование, коллекционирование, изучение энциклопедий - все это поможет развить в вашем ребенке познавательную активность.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58134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654</TotalTime>
  <Words>430</Words>
  <Application>Microsoft Office PowerPoint</Application>
  <PresentationFormat>Экран (4:3)</PresentationFormat>
  <Paragraphs>49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Компоненты школьной готовности</vt:lpstr>
      <vt:lpstr>Школьную готовность условно можно разделить на несколько компонентов:</vt:lpstr>
      <vt:lpstr>Педагогическая готовность</vt:lpstr>
      <vt:lpstr>Физическая готовность</vt:lpstr>
      <vt:lpstr>Психологическую готовность можно разделить на:</vt:lpstr>
      <vt:lpstr>На 1 место  специалисты ставят  мотивационную готовность</vt:lpstr>
      <vt:lpstr>Мотивационная готовность</vt:lpstr>
      <vt:lpstr>На 2 место  специалисты ставят интеллектуальную готовность</vt:lpstr>
      <vt:lpstr>Слайд 9</vt:lpstr>
      <vt:lpstr>На 3 место специалисты ставят эмоционально-волевую готовность</vt:lpstr>
      <vt:lpstr>На 4 место специалисты ставят коммуникативную готовность</vt:lpstr>
      <vt:lpstr>На 5 место специалисты ставят педагогическую готовность</vt:lpstr>
      <vt:lpstr>Надеемся что наша информация помогла вам лучше разобраться в вопросе  «Что такое психологическая подготовка к школе»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Психологическая    готовность</dc:title>
  <dc:creator>sveta</dc:creator>
  <cp:lastModifiedBy>Татьяна</cp:lastModifiedBy>
  <cp:revision>61</cp:revision>
  <dcterms:created xsi:type="dcterms:W3CDTF">2014-04-22T12:32:02Z</dcterms:created>
  <dcterms:modified xsi:type="dcterms:W3CDTF">2016-05-03T10:44:24Z</dcterms:modified>
</cp:coreProperties>
</file>