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60" r:id="rId4"/>
    <p:sldId id="261" r:id="rId5"/>
    <p:sldId id="262" r:id="rId6"/>
    <p:sldId id="263" r:id="rId7"/>
    <p:sldId id="270" r:id="rId8"/>
    <p:sldId id="264" r:id="rId9"/>
    <p:sldId id="274" r:id="rId10"/>
    <p:sldId id="265" r:id="rId11"/>
    <p:sldId id="266" r:id="rId12"/>
    <p:sldId id="272" r:id="rId13"/>
    <p:sldId id="273" r:id="rId14"/>
    <p:sldId id="285" r:id="rId15"/>
    <p:sldId id="287" r:id="rId16"/>
    <p:sldId id="288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29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8E6F0-DA57-4E62-9207-D6616259179F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ADC0F8-67C6-411F-8B83-A5E58DBD1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DC0F8-67C6-411F-8B83-A5E58DBD132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A94C2-DBD2-4EC3-80A2-B676AABC264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7B192-B983-4BF0-A019-FEE489D976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rezenetatciia_OTChET_O_RABOTE_13-14_7gr_Page_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3968" y="332656"/>
            <a:ext cx="4536504" cy="3108543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Cambria" pitchFamily="18" charset="0"/>
              </a:rPr>
              <a:t>Детское исследование – как современный метод развития познавательной активности детей старшего дошкольного возраста.</a:t>
            </a:r>
            <a:endParaRPr lang="ru-RU" sz="2800" b="1" i="1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5589240"/>
            <a:ext cx="2915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Воспитатель МДОУ              </a:t>
            </a:r>
            <a:r>
              <a:rPr lang="ru-RU" b="1" dirty="0" err="1" smtClean="0">
                <a:latin typeface="PT Astra Serif" pitchFamily="18" charset="-52"/>
                <a:ea typeface="PT Astra Serif" pitchFamily="18" charset="-52"/>
              </a:rPr>
              <a:t>Бекетовский</a:t>
            </a: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 детский сад «КОЛОСОК»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5301208"/>
            <a:ext cx="298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 Подготовила: Косарева Т.С.</a:t>
            </a:r>
            <a:endParaRPr lang="ru-RU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Татьяна\Desktop\рамки и картинки\1613678573_5-p-fon-dlya-prezentatsii-po-eksperimentirovan-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1" name="Picture 3" descr="C:\Users\Татьяна\Desktop\фото конференция\мир вокруг нас ,\16.jpg"/>
          <p:cNvPicPr>
            <a:picLocks noChangeAspect="1" noChangeArrowheads="1"/>
          </p:cNvPicPr>
          <p:nvPr/>
        </p:nvPicPr>
        <p:blipFill>
          <a:blip r:embed="rId3" cstate="screen"/>
          <a:srcRect l="-1668"/>
          <a:stretch>
            <a:fillRect/>
          </a:stretch>
        </p:blipFill>
        <p:spPr bwMode="auto">
          <a:xfrm>
            <a:off x="4644008" y="260648"/>
            <a:ext cx="4299031" cy="3312368"/>
          </a:xfrm>
          <a:prstGeom prst="rect">
            <a:avLst/>
          </a:prstGeom>
          <a:noFill/>
        </p:spPr>
      </p:pic>
      <p:pic>
        <p:nvPicPr>
          <p:cNvPr id="22533" name="Picture 5" descr="C:\Users\Татьяна\Desktop\фото конференция\мир вокруг нас ,\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60648"/>
            <a:ext cx="4369507" cy="3312368"/>
          </a:xfrm>
          <a:prstGeom prst="rect">
            <a:avLst/>
          </a:prstGeom>
          <a:noFill/>
        </p:spPr>
      </p:pic>
      <p:pic>
        <p:nvPicPr>
          <p:cNvPr id="7" name="Picture 7" descr="C:\Users\Татьяна\Desktop\фото конференция\я человеек\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3645023"/>
            <a:ext cx="4320480" cy="300236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11760" y="0"/>
            <a:ext cx="345638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PT Astra Serif" pitchFamily="18" charset="-52"/>
                <a:ea typeface="PT Astra Serif" pitchFamily="18" charset="-52"/>
              </a:rPr>
              <a:t>Неделя    науки   в  ДОУ</a:t>
            </a:r>
            <a:endParaRPr lang="ru-RU" sz="2200" b="1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10242" name="Picture 2" descr="C:\Users\Татьяна\Desktop\рамки и картинки\item_266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176" y="3861048"/>
            <a:ext cx="2681875" cy="2376264"/>
          </a:xfrm>
          <a:prstGeom prst="ellipse">
            <a:avLst/>
          </a:prstGeom>
          <a:ln w="63500" cap="rnd"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Татьяна\Desktop\рамки и карти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9" name="Picture 3" descr="C:\Users\Татьяна\Desktop\фото конференция\мир вокруг нас ,\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620688"/>
            <a:ext cx="4248472" cy="3024337"/>
          </a:xfrm>
          <a:prstGeom prst="rect">
            <a:avLst/>
          </a:prstGeom>
          <a:noFill/>
        </p:spPr>
      </p:pic>
      <p:pic>
        <p:nvPicPr>
          <p:cNvPr id="24580" name="Picture 4" descr="C:\Users\Татьяна\Desktop\фото конференция\мир вокруг нас ,\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620688"/>
            <a:ext cx="4392488" cy="3024336"/>
          </a:xfrm>
          <a:prstGeom prst="rect">
            <a:avLst/>
          </a:prstGeom>
          <a:noFill/>
        </p:spPr>
      </p:pic>
      <p:pic>
        <p:nvPicPr>
          <p:cNvPr id="24581" name="Picture 5" descr="C:\Users\Татьяна\Desktop\фото конференция\мир вокруг нас ,\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752" y="3717032"/>
            <a:ext cx="4392488" cy="29523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31640" y="116632"/>
            <a:ext cx="61926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  Опыты и эксперименты с водой и воздухом.</a:t>
            </a:r>
            <a:endParaRPr lang="ru-RU" sz="24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Татьяна\Desktop\рамки и картинки\1613678573_5-p-fon-dlya-prezentatsii-po-eksperimentirovan-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3" name="Picture 3" descr="C:\Users\Татьяна\Desktop\фото конференция\забавные фокусы\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188641"/>
            <a:ext cx="3240360" cy="3168352"/>
          </a:xfrm>
          <a:prstGeom prst="rect">
            <a:avLst/>
          </a:prstGeom>
          <a:noFill/>
        </p:spPr>
      </p:pic>
      <p:pic>
        <p:nvPicPr>
          <p:cNvPr id="30725" name="Picture 5" descr="C:\Users\Татьяна\Desktop\фото конференция\забавные фокусы\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88640"/>
            <a:ext cx="3575944" cy="3168352"/>
          </a:xfrm>
          <a:prstGeom prst="rect">
            <a:avLst/>
          </a:prstGeom>
          <a:noFill/>
        </p:spPr>
      </p:pic>
      <p:pic>
        <p:nvPicPr>
          <p:cNvPr id="30726" name="Picture 6" descr="C:\Users\Татьяна\Desktop\фото конференция\забавные фокусы\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48064" y="3501008"/>
            <a:ext cx="3779912" cy="3215191"/>
          </a:xfrm>
          <a:prstGeom prst="rect">
            <a:avLst/>
          </a:prstGeom>
          <a:noFill/>
        </p:spPr>
      </p:pic>
      <p:pic>
        <p:nvPicPr>
          <p:cNvPr id="30727" name="Picture 7" descr="C:\Users\Татьяна\Desktop\фото конференция\забавные фокусы\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91680" y="3501008"/>
            <a:ext cx="3168352" cy="31683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95936" y="116632"/>
            <a:ext cx="28083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День Науки дома</a:t>
            </a:r>
            <a:endParaRPr lang="ru-RU" sz="24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Татьяна\Desktop\рамки и картинки\1613678573_5-p-fon-dlya-prezentatsii-po-eksperimentirovan-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7" name="Picture 3" descr="C:\Users\Татьяна\Desktop\фото конференция\забавные фокусы\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0648"/>
            <a:ext cx="4248472" cy="3024336"/>
          </a:xfrm>
          <a:prstGeom prst="rect">
            <a:avLst/>
          </a:prstGeom>
          <a:noFill/>
        </p:spPr>
      </p:pic>
      <p:pic>
        <p:nvPicPr>
          <p:cNvPr id="31748" name="Picture 4" descr="C:\Users\Татьяна\Desktop\фото конференция\забавные фокусы\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260648"/>
            <a:ext cx="4392488" cy="3024336"/>
          </a:xfrm>
          <a:prstGeom prst="rect">
            <a:avLst/>
          </a:prstGeom>
          <a:noFill/>
        </p:spPr>
      </p:pic>
      <p:pic>
        <p:nvPicPr>
          <p:cNvPr id="31749" name="Picture 5" descr="C:\Users\Татьяна\Desktop\фото конференция\забавные фокусы\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3356992"/>
            <a:ext cx="4392488" cy="3312368"/>
          </a:xfrm>
          <a:prstGeom prst="rect">
            <a:avLst/>
          </a:prstGeom>
          <a:noFill/>
        </p:spPr>
      </p:pic>
      <p:pic>
        <p:nvPicPr>
          <p:cNvPr id="31750" name="Picture 6" descr="C:\Users\Татьяна\Desktop\фото конференция\забавные фокусы\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9512" y="3356992"/>
            <a:ext cx="4176464" cy="33397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116632"/>
            <a:ext cx="87129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Забавные фокусы на кухне. Экспериментирование детей и родителей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рамки и карти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C:\Users\Татьяна\Downloads\Fotoram.io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620688"/>
            <a:ext cx="8064896" cy="57606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260648"/>
            <a:ext cx="475252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Книжка-малышка «Я - исследователь»</a:t>
            </a:r>
            <a:endParaRPr lang="ru-RU" sz="20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рамки и карти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Результативность</a:t>
            </a:r>
            <a:endParaRPr lang="ru-RU" sz="3200" b="1" dirty="0">
              <a:solidFill>
                <a:srgbClr val="FF0000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556792"/>
            <a:ext cx="75608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ru-RU" sz="2000" b="1" dirty="0" smtClean="0">
              <a:latin typeface="PT Astra Serif" pitchFamily="18" charset="-52"/>
              <a:ea typeface="PT Astra Serif" pitchFamily="18" charset="-52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Обогащение знаний, представлений об окружающем мире;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Формирование исследовательских умений;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Овладение способами практического взаимодействия с окружающей средой;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Появление у воспитанников и их родителей устойчивого интереса к  экспериментальной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Формирование познавательной активности и интереса, самостоятельности, инициативы;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рост уровня любознательности, наблюдательности;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активизация речи детей, пополнение словарного запаса многими понятиями;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возникновение желания самостоятельно делать выводы и выдвигать гипотезы.</a:t>
            </a:r>
          </a:p>
          <a:p>
            <a:pPr>
              <a:buFont typeface="Arial" pitchFamily="34" charset="0"/>
              <a:buChar char="•"/>
            </a:pPr>
            <a:endParaRPr lang="ru-RU" sz="2000" b="1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196752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В результате проведенной работы  у воспитанников наблюдалось:</a:t>
            </a:r>
            <a:endParaRPr lang="ru-RU" sz="20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рамки и картинки\prezenetatciia_OTChET_O_RABOTE_13-14_7gr_Page_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Татьяна\Desktop\фото конференция\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3" y="168729"/>
            <a:ext cx="8712968" cy="6428623"/>
          </a:xfrm>
          <a:prstGeom prst="rect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491880" y="5445224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PT Astra Serif" pitchFamily="18" charset="-52"/>
                <a:ea typeface="PT Astra Serif" pitchFamily="18" charset="-52"/>
              </a:rPr>
              <a:t>           Спасибо за внимание    </a:t>
            </a:r>
            <a:endParaRPr lang="ru-RU" sz="3200" b="1" dirty="0">
              <a:solidFill>
                <a:srgbClr val="FFFF00"/>
              </a:solidFill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Татьяна\Desktop\рамки и карти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Татьяна\Downloads\Fotoram.io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620688"/>
            <a:ext cx="7708522" cy="60126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51720" y="260648"/>
            <a:ext cx="468052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Творческие работы «Я –изобретатель»</a:t>
            </a:r>
            <a:endParaRPr lang="ru-RU" sz="20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Актуальность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827584" y="936521"/>
            <a:ext cx="763284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Arial" pitchFamily="34" charset="0"/>
              </a:rPr>
              <a:t>В целях повышение эффективности процесса обучения и получение более качественных его результатов,  ФГОС нового поколения требует использования в образовательном процессе инновационных технологий , одной из которых является технология  исследовательской деятельности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Arial" pitchFamily="34" charset="0"/>
              </a:rPr>
              <a:t>.</a:t>
            </a:r>
            <a:endParaRPr lang="ru-RU" sz="1400" b="1" dirty="0" smtClean="0"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Arial" pitchFamily="34" charset="0"/>
              </a:rPr>
              <a:t>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Arial" pitchFamily="34" charset="0"/>
              </a:rPr>
              <a:t>Подготовка ребёнка к познавательно-исследовательской деятельности, обучение его умениям и навыкам исследовательского поиска становится важнейшей задачей современного образования. Первоосновы такой личности необходимо заложить уже в дошкольном детстве.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Arial" pitchFamily="34" charset="0"/>
              </a:rPr>
              <a:t>Поэтому на протяжении всего дошкольного возраста, окружающие ребенка взрослые, должны создавать благоприятные условия для развития у него любознательности, познавательной и творческой активности, интереса к поисковой исследовательской деятельности, самостоятельности, умение планировать , работать в коллективе.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Arial" pitchFamily="34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Astra Serif" pitchFamily="18" charset="-52"/>
                <a:ea typeface="PT Astra Serif" pitchFamily="18" charset="-52"/>
                <a:cs typeface="Arial" pitchFamily="34" charset="0"/>
              </a:rPr>
              <a:t>Такие качества  позволяет детям реализовать заложенную в них программу саморазвития , а также способствуют дальнейшему успешному обучению в школе.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060848"/>
            <a:ext cx="7931224" cy="302433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     Цель:</a:t>
            </a:r>
            <a:r>
              <a:rPr lang="ru-RU" sz="28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развитие  любознательности и познавательной мотивации, стремления к самостоятельному познанию и размышлению посредством исследовательской  деятельности. </a:t>
            </a: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24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    </a:t>
            </a:r>
            <a:br>
              <a:rPr lang="ru-RU" sz="24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Задачи:</a:t>
            </a:r>
            <a:r>
              <a:rPr lang="ru-RU" sz="28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</a:br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>-</a:t>
            </a:r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Расширять  представления  детей об окружающем мире через собственную исследовательскую  деятельность; </a:t>
            </a:r>
            <a:br>
              <a:rPr lang="ru-RU" sz="1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1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-развивать у детей познавательные умения (задавать вопросы поискового характера, выдвигать гипотезы, предположения, делать выводы);</a:t>
            </a:r>
            <a:br>
              <a:rPr lang="ru-RU" sz="1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 </a:t>
            </a:r>
            <a:br>
              <a:rPr lang="ru-RU" sz="1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-содействовать проявлению инициативы, любознательности, познавательные интересы у детей в процессе организации элементарных исследований, экспериментов, наблюдений, опытов;</a:t>
            </a:r>
            <a:br>
              <a:rPr lang="ru-RU" sz="1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1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-воспитывать стремление к самостоятельной познавательной активности, умение  взаимодействовать со сверстниками.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1800" dirty="0" smtClean="0">
                <a:latin typeface="PT Astra Serif" pitchFamily="18" charset="-52"/>
                <a:ea typeface="PT Astra Serif" pitchFamily="18" charset="-52"/>
              </a:rPr>
            </a:br>
            <a:endParaRPr lang="ru-RU" sz="2400" b="1" dirty="0">
              <a:solidFill>
                <a:srgbClr val="FF0000"/>
              </a:solidFill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848872" cy="194421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latin typeface="PT Astra Serif" pitchFamily="18" charset="-52"/>
                <a:ea typeface="PT Astra Serif" pitchFamily="18" charset="-52"/>
              </a:rPr>
              <a:t>В нашем детском саду  оформлен Зимний сад, которому отведено большая часть работы по исследовательской деятельности детей.  Здесь же была создана мини лаборатория,  уголок экспериментирования,  чтобы дети   могли удовлетворить свои исследовательские интересы. </a:t>
            </a:r>
            <a:endParaRPr lang="ru-RU" sz="1800" b="1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17410" name="Picture 2" descr="C:\Users\Татьяна\Desktop\фото конференция\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916832"/>
            <a:ext cx="6408712" cy="427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696744" cy="46805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Учитывая интересы детей, исследовательская работа была организована по следующим направлениям: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«Мир вокруг нас»</a:t>
            </a:r>
            <a:br>
              <a:rPr lang="ru-RU" sz="2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«Живая и неживая природа»</a:t>
            </a:r>
            <a:br>
              <a:rPr lang="ru-RU" sz="2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«Земля наш дом и надо ее сохранить»</a:t>
            </a:r>
            <a:br>
              <a:rPr lang="ru-RU" sz="2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«Я- человек»</a:t>
            </a:r>
            <a:br>
              <a:rPr lang="ru-RU" sz="2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«Забавные фокусы» </a:t>
            </a:r>
            <a:br>
              <a:rPr lang="ru-RU" sz="2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«В мире профессий»</a:t>
            </a:r>
            <a:br>
              <a:rPr lang="ru-RU" sz="28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«Человек и космос»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18435" name="Picture 3" descr="C:\Users\Татьяна\Desktop\рамки и картинки\2a026b71bc057bb302c294962ccce0b8--clipart-tom-tom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3212976"/>
            <a:ext cx="3054709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7992888" cy="14401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PT Astra Serif" pitchFamily="18" charset="-52"/>
                <a:ea typeface="PT Astra Serif" pitchFamily="18" charset="-52"/>
              </a:rPr>
              <a:t>Формы познавательно – исследовательской деятельности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latin typeface="PT Astra Serif" pitchFamily="18" charset="-52"/>
                <a:ea typeface="PT Astra Serif" pitchFamily="18" charset="-52"/>
              </a:rPr>
              <a:t>  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15616" y="2680609"/>
            <a:ext cx="70567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4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PT Astra Serif" pitchFamily="18" charset="-52"/>
              <a:ea typeface="PT Astra Serif" pitchFamily="18" charset="-52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1700808"/>
            <a:ext cx="777686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Тематические организованные занятия по познавательной деятельности;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 Совместная деятельность педагога и детей по экспериментированию;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Целевые прогулки, экскурсии, беседы;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Игры (дидактические, сюжетно-ролевые), развлечения;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Совместная экспериментальная деятельность родителей и детей;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Продуктивная деятельность;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Проектная деятельность;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Выставки;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Оформление развивающей среды.</a:t>
            </a:r>
          </a:p>
          <a:p>
            <a:endParaRPr lang="ru-RU" dirty="0"/>
          </a:p>
        </p:txBody>
      </p:sp>
      <p:pic>
        <p:nvPicPr>
          <p:cNvPr id="19461" name="Picture 5" descr="C:\Users\Татьяна\Desktop\рамки и картинки\cartoon-girl-using-magnifying-glass-looking-at-glo-vector-16712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3789040"/>
            <a:ext cx="252028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Татьяна\Desktop\рамки и картинки\1613678573_5-p-fon-dlya-prezentatsii-po-eksperimentirovan-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5" name="Picture 3" descr="C:\Users\Татьяна\Desktop\фото конференция\сохраним землю\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3136" y="116632"/>
            <a:ext cx="4293346" cy="3168352"/>
          </a:xfrm>
          <a:prstGeom prst="rect">
            <a:avLst/>
          </a:prstGeom>
          <a:noFill/>
        </p:spPr>
      </p:pic>
      <p:pic>
        <p:nvPicPr>
          <p:cNvPr id="28676" name="Picture 4" descr="C:\Users\Татьяна\Desktop\фото конференция\сохраним землю\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1680" y="3356992"/>
            <a:ext cx="4392487" cy="3294365"/>
          </a:xfrm>
          <a:prstGeom prst="rect">
            <a:avLst/>
          </a:prstGeom>
          <a:noFill/>
        </p:spPr>
      </p:pic>
      <p:pic>
        <p:nvPicPr>
          <p:cNvPr id="28677" name="Picture 5" descr="C:\Users\Татьяна\Desktop\фото конференция\сохраним землю\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504" y="116632"/>
            <a:ext cx="4392488" cy="31856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28184" y="3645024"/>
            <a:ext cx="2915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Исследование по теме      </a:t>
            </a:r>
          </a:p>
          <a:p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«Земля наш дом и надо ее сохранить»</a:t>
            </a:r>
            <a:endParaRPr lang="ru-RU" sz="24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Татьяна\Desktop\рамки и картинки\1613678573_5-p-fon-dlya-prezentatsii-po-eksperimentirovan-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7" name="Picture 3" descr="C:\Users\Татьяна\Desktop\фото конференция\живая и неживая природа\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501008"/>
            <a:ext cx="4176464" cy="3078342"/>
          </a:xfrm>
          <a:prstGeom prst="rect">
            <a:avLst/>
          </a:prstGeom>
          <a:noFill/>
        </p:spPr>
      </p:pic>
      <p:pic>
        <p:nvPicPr>
          <p:cNvPr id="21508" name="Picture 4" descr="C:\Users\Татьяна\Desktop\фото конференция\живая и неживая природа\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-6940152"/>
            <a:ext cx="2394266" cy="3192355"/>
          </a:xfrm>
          <a:prstGeom prst="rect">
            <a:avLst/>
          </a:prstGeom>
          <a:noFill/>
        </p:spPr>
      </p:pic>
      <p:pic>
        <p:nvPicPr>
          <p:cNvPr id="21510" name="Picture 6" descr="C:\Users\Татьяна\Desktop\фото конференция\живая и неживая природа\0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355976" y="260647"/>
            <a:ext cx="4555231" cy="309634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9672" y="548680"/>
            <a:ext cx="25922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PT Astra Serif" pitchFamily="18" charset="-52"/>
                <a:ea typeface="PT Astra Serif" pitchFamily="18" charset="-52"/>
              </a:rPr>
              <a:t>Тематические занятия по теме </a:t>
            </a:r>
          </a:p>
          <a:p>
            <a:pPr algn="ctr"/>
            <a:r>
              <a:rPr lang="ru-RU" sz="3200" b="1" dirty="0" smtClean="0">
                <a:latin typeface="PT Astra Serif" pitchFamily="18" charset="-52"/>
                <a:ea typeface="PT Astra Serif" pitchFamily="18" charset="-52"/>
              </a:rPr>
              <a:t>«Мир вокруг нас»</a:t>
            </a:r>
            <a:endParaRPr lang="ru-RU" sz="3200" b="1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21511" name="Picture 7" descr="D:\работа\жесткий диск\видео и  фото\фотки\1.09.2020\20200901_09520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99991" y="3501008"/>
            <a:ext cx="4392839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Татьяна\Desktop\рамки и карти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</p:spPr>
      </p:pic>
      <p:pic>
        <p:nvPicPr>
          <p:cNvPr id="32771" name="Picture 3" descr="C:\Users\Татьяна\Desktop\фото конференция\ноябрь\я человек 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6631"/>
            <a:ext cx="4248472" cy="3002367"/>
          </a:xfrm>
          <a:prstGeom prst="rect">
            <a:avLst/>
          </a:prstGeom>
          <a:noFill/>
        </p:spPr>
      </p:pic>
      <p:pic>
        <p:nvPicPr>
          <p:cNvPr id="32772" name="Picture 4" descr="C:\Users\Татьяна\Desktop\фото конференция\ноябрь\я человек 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0120" y="3212976"/>
            <a:ext cx="4209872" cy="3384376"/>
          </a:xfrm>
          <a:prstGeom prst="rect">
            <a:avLst/>
          </a:prstGeom>
          <a:noFill/>
        </p:spPr>
      </p:pic>
      <p:pic>
        <p:nvPicPr>
          <p:cNvPr id="32773" name="Picture 5" descr="C:\Users\Татьяна\Desktop\фото конференция\я человеек\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116632"/>
            <a:ext cx="4572000" cy="64807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75656" y="116632"/>
            <a:ext cx="60486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Тематические занятия по теме «</a:t>
            </a:r>
            <a:r>
              <a:rPr lang="ru-RU" sz="2400" b="1" dirty="0" err="1" smtClean="0">
                <a:latin typeface="PT Astra Serif" pitchFamily="18" charset="-52"/>
                <a:ea typeface="PT Astra Serif" pitchFamily="18" charset="-52"/>
              </a:rPr>
              <a:t>Я-человек</a:t>
            </a: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»</a:t>
            </a:r>
            <a:endParaRPr lang="ru-RU" sz="24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</TotalTime>
  <Words>424</Words>
  <Application>Microsoft Office PowerPoint</Application>
  <PresentationFormat>Экран (4:3)</PresentationFormat>
  <Paragraphs>48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Актуальность </vt:lpstr>
      <vt:lpstr>     Цель: развитие  любознательности и познавательной мотивации, стремления к самостоятельному познанию и размышлению посредством исследовательской  деятельности.           Задачи: -Расширять  представления  детей об окружающем мире через собственную исследовательскую  деятельность;   -развивать у детей познавательные умения (задавать вопросы поискового характера, выдвигать гипотезы, предположения, делать выводы);   -содействовать проявлению инициативы, любознательности, познавательные интересы у детей в процессе организации элементарных исследований, экспериментов, наблюдений, опытов;  -воспитывать стремление к самостоятельной познавательной активности, умение  взаимодействовать со сверстниками.  </vt:lpstr>
      <vt:lpstr>В нашем детском саду  оформлен Зимний сад, которому отведено большая часть работы по исследовательской деятельности детей.  Здесь же была создана мини лаборатория,  уголок экспериментирования,  чтобы дети   могли удовлетворить свои исследовательские интересы. </vt:lpstr>
      <vt:lpstr>Учитывая интересы детей, исследовательская работа была организована по следующим направлениям: «Мир вокруг нас» «Живая и неживая природа» «Земля наш дом и надо ее сохранить» «Я- человек» «Забавные фокусы»  «В мире профессий» «Человек и космос» </vt:lpstr>
      <vt:lpstr>Формы познавательно – исследовательской деятельности     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111</cp:revision>
  <dcterms:created xsi:type="dcterms:W3CDTF">2021-08-12T06:47:09Z</dcterms:created>
  <dcterms:modified xsi:type="dcterms:W3CDTF">2022-04-16T07:35:55Z</dcterms:modified>
</cp:coreProperties>
</file>