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9" r:id="rId3"/>
    <p:sldId id="263" r:id="rId4"/>
    <p:sldId id="264" r:id="rId5"/>
    <p:sldId id="275" r:id="rId6"/>
    <p:sldId id="277" r:id="rId7"/>
    <p:sldId id="269" r:id="rId8"/>
    <p:sldId id="278" r:id="rId9"/>
    <p:sldId id="279" r:id="rId10"/>
    <p:sldId id="270" r:id="rId11"/>
    <p:sldId id="276" r:id="rId12"/>
    <p:sldId id="271" r:id="rId13"/>
    <p:sldId id="272" r:id="rId14"/>
    <p:sldId id="274" r:id="rId15"/>
    <p:sldId id="28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00FF"/>
    <a:srgbClr val="FF0066"/>
    <a:srgbClr val="FF6699"/>
    <a:srgbClr val="0099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47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693C-01F5-48CC-9AE3-40835E1A8761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98402-A6D1-4DC4-A345-3849DA6FD4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05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345638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«Использование мнемотехники в развитии речи дошкольников».</a:t>
            </a:r>
            <a:b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F0"/>
                </a:solidFill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CC00CC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Работа по </a:t>
            </a:r>
            <a:r>
              <a:rPr lang="ru-RU" sz="3200" b="1" dirty="0" err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мнемотаблице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 состоит из трёх этапов:</a:t>
            </a:r>
            <a:endParaRPr lang="ru-RU" sz="3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000" b="1" dirty="0" smtClean="0">
                <a:solidFill>
                  <a:srgbClr val="CC00CC"/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cs typeface="Times New Roman" pitchFamily="18" charset="0"/>
              </a:rPr>
              <a:t>Рассматривание таблицы и разбор того, что на ней изображено.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cs typeface="Times New Roman" pitchFamily="18" charset="0"/>
              </a:rPr>
              <a:t> Преобразование из абстрактных символов в образы.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cs typeface="Times New Roman" pitchFamily="18" charset="0"/>
              </a:rPr>
              <a:t> Пересказ сказки или рассказа по заданной теме или чтение стихотворения с опорой на символы (образы)т.е. происходит обработка метода запоминания. </a:t>
            </a:r>
          </a:p>
          <a:p>
            <a:pPr>
              <a:buFont typeface="Wingdings" pitchFamily="2" charset="2"/>
              <a:buChar char="§"/>
            </a:pPr>
            <a:endParaRPr lang="ru-RU" sz="40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</a:rPr>
              <a:t>Мнемотаблицы</a:t>
            </a:r>
            <a:r>
              <a:rPr lang="ru-RU" sz="3200" b="1" dirty="0" smtClean="0">
                <a:solidFill>
                  <a:srgbClr val="C00000"/>
                </a:solidFill>
              </a:rPr>
              <a:t> могут использоваться: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85778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2400" b="1" dirty="0" smtClean="0"/>
              <a:t>Для обогащения словарного запаса. </a:t>
            </a:r>
          </a:p>
          <a:p>
            <a:r>
              <a:rPr lang="ru-RU" sz="2400" b="1" dirty="0" smtClean="0"/>
              <a:t>При обучении составлению рассказа.</a:t>
            </a:r>
          </a:p>
          <a:p>
            <a:r>
              <a:rPr lang="ru-RU" sz="2400" b="1" dirty="0" smtClean="0"/>
              <a:t>При пересказах художественной литературы.</a:t>
            </a:r>
          </a:p>
          <a:p>
            <a:r>
              <a:rPr lang="ru-RU" sz="2400" b="1" dirty="0" smtClean="0"/>
              <a:t>При отгадывании и загадывании загадок.</a:t>
            </a:r>
          </a:p>
          <a:p>
            <a:r>
              <a:rPr lang="ru-RU" sz="2400" b="1" dirty="0" smtClean="0"/>
              <a:t>При заучивании стихов.</a:t>
            </a:r>
            <a:endParaRPr lang="ru-RU" sz="24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Мнемотаблицы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особенно эффективны при разучивании стихотворений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4" descr="http://www.maaam.ru/upload/blogs/84937f88c18d2b776f48115ae0016fd7.jpg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57200" y="2709445"/>
            <a:ext cx="4038600" cy="2856748"/>
          </a:xfrm>
          <a:prstGeom prst="roundRect">
            <a:avLst>
              <a:gd name="adj" fmla="val 16667"/>
            </a:avLst>
          </a:prstGeom>
          <a:effectLst>
            <a:glow rad="228600">
              <a:srgbClr val="92D050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7" descr="http://www.maaam.ru/upload/blogs/02d15d8bed74c0b2bdd1d5dcc10c870b.jpg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/>
          </a:blip>
          <a:stretch>
            <a:fillRect/>
          </a:stretch>
        </p:blipFill>
        <p:spPr bwMode="auto">
          <a:xfrm>
            <a:off x="5103034" y="1920875"/>
            <a:ext cx="3128931" cy="4433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rgbClr val="99FF99">
                <a:alpha val="4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428604"/>
            <a:ext cx="7115196" cy="16430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CC"/>
                </a:solidFill>
              </a:rPr>
              <a:t>Пересказ сказок </a:t>
            </a:r>
            <a:r>
              <a:rPr lang="ru-RU" sz="3100" b="1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3100" b="1" dirty="0" smtClean="0">
                <a:solidFill>
                  <a:srgbClr val="7030A0"/>
                </a:solidFill>
                <a:latin typeface="+mn-lt"/>
              </a:rPr>
            </a:br>
            <a:endParaRPr lang="ru-RU" b="1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/>
          </a:blip>
          <a:srcRect/>
          <a:stretch>
            <a:fillRect/>
          </a:stretch>
        </p:blipFill>
        <p:spPr>
          <a:xfrm>
            <a:off x="-96236" y="1857364"/>
            <a:ext cx="4596797" cy="5000636"/>
          </a:xfrm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  <p:pic>
        <p:nvPicPr>
          <p:cNvPr id="10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719659" y="2241798"/>
            <a:ext cx="3895682" cy="3792041"/>
          </a:xfrm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2880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Мнемозагадка</a:t>
            </a:r>
            <a:r>
              <a:rPr lang="ru-RU" sz="2800" b="1" dirty="0" smtClean="0">
                <a:solidFill>
                  <a:srgbClr val="FF0066"/>
                </a:solidFill>
              </a:rPr>
              <a:t/>
            </a:r>
            <a:br>
              <a:rPr lang="ru-RU" sz="2800" b="1" dirty="0" smtClean="0">
                <a:solidFill>
                  <a:srgbClr val="FF0066"/>
                </a:solidFill>
              </a:rPr>
            </a:br>
            <a:r>
              <a:rPr lang="ru-RU" sz="2800" b="1" dirty="0" err="1" smtClean="0">
                <a:solidFill>
                  <a:schemeClr val="tx1"/>
                </a:solidFill>
                <a:latin typeface="+mn-lt"/>
              </a:rPr>
              <a:t>Кругла,а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 не мяч,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Желта, а не солнце,</a:t>
            </a:r>
            <a:br>
              <a:rPr lang="ru-RU" sz="28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С хвостиком ,а не мышь.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rrr\Music\Desktop\img1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400600" cy="374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428604"/>
            <a:ext cx="7803180" cy="785819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Вывод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42910" y="1643050"/>
            <a:ext cx="7786742" cy="364333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  <a:t>-расширяется круг знаний об окружающем мире; </a:t>
            </a:r>
            <a:b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  <a:t>-появляется желание пересказывать тексты, придумывать интересные    истории; </a:t>
            </a:r>
            <a:b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  <a:t>-появляется интерес к заучиванию стихов и </a:t>
            </a:r>
            <a:r>
              <a:rPr lang="ru-RU" sz="1800" b="1" dirty="0" err="1" smtClean="0">
                <a:solidFill>
                  <a:schemeClr val="bg1"/>
                </a:solidFill>
                <a:cs typeface="Times New Roman" pitchFamily="18" charset="0"/>
              </a:rPr>
              <a:t>потешек</a:t>
            </a:r>
            <a: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  <a:t>, скороговорок,  загадок; </a:t>
            </a:r>
            <a:b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  <a:t> -словарный запас выходит на более высокий уровень; </a:t>
            </a:r>
            <a:b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bg1"/>
                </a:solidFill>
                <a:cs typeface="Times New Roman" pitchFamily="18" charset="0"/>
              </a:rPr>
              <a:t>-дети преодолевают робость, застенчивость, учатся свободно держаться перед аудиторией.</a:t>
            </a:r>
          </a:p>
          <a:p>
            <a:r>
              <a:rPr lang="ru-RU" sz="1800" b="1" dirty="0">
                <a:solidFill>
                  <a:schemeClr val="bg1"/>
                </a:solidFill>
              </a:rPr>
              <a:t>Мнемотехника помогает сделать процесс запоминания более простым, интересным, творческим.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001056" cy="14287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C00CC"/>
                </a:solidFill>
              </a:rPr>
              <a:t>Современный мир насыщен новейшими технологиями, дети живут в мощном потоке информации, где живое общение заменяется общением с компьютером и телевизором, планшетом или телефоном.</a:t>
            </a:r>
            <a:br>
              <a:rPr lang="ru-RU" sz="2000" b="1" dirty="0" smtClean="0">
                <a:solidFill>
                  <a:srgbClr val="CC00CC"/>
                </a:solidFill>
              </a:rPr>
            </a:br>
            <a:r>
              <a:rPr lang="ru-RU" sz="2000" b="1" dirty="0" smtClean="0">
                <a:solidFill>
                  <a:srgbClr val="CC00CC"/>
                </a:solidFill>
              </a:rPr>
              <a:t>Поэтому развитие речи становится все более актуальной проблемой</a:t>
            </a:r>
            <a:r>
              <a:rPr lang="ru-RU" sz="2800" b="1" dirty="0" smtClean="0">
                <a:solidFill>
                  <a:srgbClr val="0070C0"/>
                </a:solidFill>
              </a:rPr>
              <a:t>.</a:t>
            </a:r>
            <a:endParaRPr lang="ru-RU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8" name="Содержимое 9" descr="child-with-ipad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00232" y="2500306"/>
            <a:ext cx="5786478" cy="36433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4725998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Cambria" pitchFamily="18" charset="0"/>
              </a:rPr>
              <a:t>К. Д. Ушинский писал: «Учите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лету».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2844" y="714356"/>
            <a:ext cx="8858312" cy="2714644"/>
          </a:xfrm>
        </p:spPr>
        <p:txBody>
          <a:bodyPr>
            <a:normAutofit/>
          </a:bodyPr>
          <a:lstStyle/>
          <a:p>
            <a:r>
              <a:rPr lang="ru-RU" sz="2700" b="1" dirty="0" err="1" smtClean="0">
                <a:solidFill>
                  <a:srgbClr val="C00000"/>
                </a:solidFill>
              </a:rPr>
              <a:t>Мнемо́ника</a:t>
            </a:r>
            <a:r>
              <a:rPr lang="ru-RU" sz="2700" b="1" dirty="0" smtClean="0">
                <a:solidFill>
                  <a:srgbClr val="CC00CC"/>
                </a:solidFill>
              </a:rPr>
              <a:t>  </a:t>
            </a:r>
            <a:r>
              <a:rPr lang="ru-RU" sz="2800" b="1" dirty="0" smtClean="0">
                <a:solidFill>
                  <a:schemeClr val="tx1"/>
                </a:solidFill>
              </a:rPr>
              <a:t>(греч. </a:t>
            </a:r>
            <a:r>
              <a:rPr lang="ru-RU" sz="2800" b="1" dirty="0" err="1" smtClean="0">
                <a:solidFill>
                  <a:schemeClr val="tx1"/>
                </a:solidFill>
              </a:rPr>
              <a:t>τὰ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μνημονικά</a:t>
            </a:r>
            <a:r>
              <a:rPr lang="ru-RU" sz="2800" b="1" dirty="0" smtClean="0">
                <a:solidFill>
                  <a:schemeClr val="tx1"/>
                </a:solidFill>
              </a:rPr>
              <a:t>) — искусство запоминания), </a:t>
            </a:r>
            <a:r>
              <a:rPr lang="ru-RU" sz="2800" b="1" dirty="0" err="1" smtClean="0">
                <a:solidFill>
                  <a:schemeClr val="tx1"/>
                </a:solidFill>
              </a:rPr>
              <a:t>мнемоте́хника</a:t>
            </a:r>
            <a:r>
              <a:rPr lang="ru-RU" sz="2800" b="1" dirty="0" smtClean="0">
                <a:solidFill>
                  <a:schemeClr val="tx1"/>
                </a:solidFill>
              </a:rPr>
              <a:t> — совокупность специальных приёмов и методов, облегчающих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запоминание нужной информации используя визуальные и звуковые примеры.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85794"/>
            <a:ext cx="8329642" cy="857256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Мнемоквадрат</a:t>
            </a:r>
            <a:r>
              <a:rPr lang="ru-RU" sz="2400" b="1" dirty="0" smtClean="0">
                <a:solidFill>
                  <a:srgbClr val="C00000"/>
                </a:solidFill>
              </a:rPr>
              <a:t> – это отдельный схематичный рисунок с определенной информацией.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" name="Содержимое 5" descr="2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63040" y="1920875"/>
            <a:ext cx="3626920" cy="4433888"/>
          </a:xfrm>
        </p:spPr>
      </p:pic>
      <p:pic>
        <p:nvPicPr>
          <p:cNvPr id="8" name="Содержимое 7" descr="2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810125" y="1975644"/>
            <a:ext cx="3714750" cy="4324350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Мнемодорожка</a:t>
            </a:r>
            <a:r>
              <a:rPr lang="ru-RU" sz="2400" b="1" dirty="0" smtClean="0">
                <a:solidFill>
                  <a:srgbClr val="CC00CC"/>
                </a:solidFill>
              </a:rPr>
              <a:t> </a:t>
            </a:r>
            <a:r>
              <a:rPr lang="ru-RU" sz="2400" b="1" dirty="0" smtClean="0">
                <a:solidFill>
                  <a:schemeClr val="tx1"/>
                </a:solidFill>
              </a:rPr>
              <a:t>– это таблица из 4 и более клеток, расположенных линейно.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" name="Содержимое 9" descr="2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28650" y="1945981"/>
            <a:ext cx="7686700" cy="2736304"/>
          </a:xfrm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7786742" cy="12858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  <a:cs typeface="Times New Roman" pitchFamily="18" charset="0"/>
              </a:rPr>
              <a:t>Мнемотаблица</a:t>
            </a:r>
            <a:r>
              <a:rPr lang="ru-RU" sz="2800" b="1" dirty="0" smtClean="0">
                <a:solidFill>
                  <a:srgbClr val="C00000"/>
                </a:solidFill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0070C0"/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cs typeface="Times New Roman" pitchFamily="18" charset="0"/>
              </a:rPr>
              <a:t>это схема, в которой заложена определенная информация.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" name="Содержимое 9" descr="http://detsadik.my1.ru/PTISI/ss36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/>
          </a:blip>
          <a:srcRect/>
          <a:stretch>
            <a:fillRect/>
          </a:stretch>
        </p:blipFill>
        <p:spPr>
          <a:xfrm>
            <a:off x="250719" y="1939251"/>
            <a:ext cx="4714876" cy="4286255"/>
          </a:xfrm>
          <a:ln>
            <a:solidFill>
              <a:srgbClr val="00B05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436095" y="2104919"/>
            <a:ext cx="3206467" cy="2578832"/>
          </a:xfrm>
          <a:ln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B0F0"/>
                </a:solidFill>
                <a:latin typeface="+mn-lt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Для детей младшего и среднего дошкольного возраста необходимо давать цветные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мнемотаблицы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, так как в памяти у детей быстрее остаются отдельные  образы. </a:t>
            </a:r>
            <a:r>
              <a:rPr lang="ru-RU" sz="32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C:\Users\Александр\Desktop\к занятию\105390197.jpg"/>
          <p:cNvPicPr>
            <a:picLocks noGrp="1"/>
          </p:cNvPicPr>
          <p:nvPr>
            <p:ph idx="1"/>
          </p:nvPr>
        </p:nvPicPr>
        <p:blipFill>
          <a:blip r:embed="rId3" cstate="print"/>
          <a:srcRect b="2238"/>
          <a:stretch>
            <a:fillRect/>
          </a:stretch>
        </p:blipFill>
        <p:spPr bwMode="auto">
          <a:xfrm>
            <a:off x="857225" y="2643182"/>
            <a:ext cx="6858048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0"/>
            <a:ext cx="935834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5001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C00CC"/>
                </a:solidFill>
              </a:rPr>
              <a:t>Для детей старшего возраста схемы желательно рисовать в одном цвете, чтобы не отвлекать внимание на яркость символических изображений.</a:t>
            </a:r>
            <a:endParaRPr lang="ru-RU" sz="2800" b="1" dirty="0">
              <a:solidFill>
                <a:srgbClr val="CC00CC"/>
              </a:solidFill>
            </a:endParaRPr>
          </a:p>
        </p:txBody>
      </p:sp>
      <p:pic>
        <p:nvPicPr>
          <p:cNvPr id="7" name="Содержимое 6" descr="3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00240"/>
            <a:ext cx="4381537" cy="4857760"/>
          </a:xfrm>
        </p:spPr>
      </p:pic>
      <p:pic>
        <p:nvPicPr>
          <p:cNvPr id="8" name="Содержимое 7" descr="3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709445"/>
            <a:ext cx="4038600" cy="2856748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769</TotalTime>
  <Words>209</Words>
  <Application>Microsoft Office PowerPoint</Application>
  <PresentationFormat>Экран (4:3)</PresentationFormat>
  <Paragraphs>28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Calibri</vt:lpstr>
      <vt:lpstr>Cambria</vt:lpstr>
      <vt:lpstr>Constantia</vt:lpstr>
      <vt:lpstr>Monotype Corsiva</vt:lpstr>
      <vt:lpstr>Times New Roman</vt:lpstr>
      <vt:lpstr>Wingdings</vt:lpstr>
      <vt:lpstr>Wingdings 2</vt:lpstr>
      <vt:lpstr>Поток</vt:lpstr>
      <vt:lpstr>«Использование мнемотехники в развитии речи дошкольников».    </vt:lpstr>
      <vt:lpstr>Современный мир насыщен новейшими технологиями, дети живут в мощном потоке информации, где живое общение заменяется общением с компьютером и телевизором, планшетом или телефоном. Поэтому развитие речи становится все более актуальной проблемой.</vt:lpstr>
      <vt:lpstr>К. Д. Ушинский писал: «Учите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лету».  </vt:lpstr>
      <vt:lpstr>Мнемо́ника  (греч. τὰ μνημονικά) — искусство запоминания), мнемоте́хника — совокупность специальных приёмов и методов, облегчающих запоминание нужной информации используя визуальные и звуковые примеры.</vt:lpstr>
      <vt:lpstr>Мнемоквадрат – это отдельный схематичный рисунок с определенной информацией.</vt:lpstr>
      <vt:lpstr>Мнемодорожка – это таблица из 4 и более клеток, расположенных линейно.</vt:lpstr>
      <vt:lpstr>Мнемотаблица- это схема, в которой заложена определенная информация. </vt:lpstr>
      <vt:lpstr> Для детей младшего и среднего дошкольного возраста необходимо давать цветные мнемотаблицы, так как в памяти у детей быстрее остаются отдельные  образы.  </vt:lpstr>
      <vt:lpstr>Для детей старшего возраста схемы желательно рисовать в одном цвете, чтобы не отвлекать внимание на яркость символических изображений.</vt:lpstr>
      <vt:lpstr>Работа по мнемотаблице состоит из трёх этапов:</vt:lpstr>
      <vt:lpstr>Мнемотаблицы могут использоваться: </vt:lpstr>
      <vt:lpstr>Мнемотаблицы особенно эффективны при разучивании стихотворений</vt:lpstr>
      <vt:lpstr>Пересказ сказок  </vt:lpstr>
      <vt:lpstr>Мнемозагадка Кругла,а не мяч, Желта, а не солнце, С хвостиком ,а не мышь.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 ДОУ Павловский детский сад №5   «Использование мнемотехники в развитии речи дошкольников».  Ведущий мастер-класса: воспитатель  Орлова Елена Андреевна</dc:title>
  <dc:creator>Стасик</dc:creator>
  <cp:lastModifiedBy>Пользователь</cp:lastModifiedBy>
  <cp:revision>82</cp:revision>
  <dcterms:created xsi:type="dcterms:W3CDTF">2015-04-13T17:52:36Z</dcterms:created>
  <dcterms:modified xsi:type="dcterms:W3CDTF">2018-01-20T07:45:09Z</dcterms:modified>
</cp:coreProperties>
</file>