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2"/>
  </p:notesMasterIdLst>
  <p:sldIdLst>
    <p:sldId id="256" r:id="rId2"/>
    <p:sldId id="257" r:id="rId3"/>
    <p:sldId id="258" r:id="rId4"/>
    <p:sldId id="259" r:id="rId5"/>
    <p:sldId id="263" r:id="rId6"/>
    <p:sldId id="265" r:id="rId7"/>
    <p:sldId id="266" r:id="rId8"/>
    <p:sldId id="272" r:id="rId9"/>
    <p:sldId id="277" r:id="rId10"/>
    <p:sldId id="288"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67" autoAdjust="0"/>
  </p:normalViewPr>
  <p:slideViewPr>
    <p:cSldViewPr>
      <p:cViewPr>
        <p:scale>
          <a:sx n="90" d="100"/>
          <a:sy n="90" d="100"/>
        </p:scale>
        <p:origin x="-594" y="-378"/>
      </p:cViewPr>
      <p:guideLst>
        <p:guide orient="horz" pos="2160"/>
        <p:guide pos="2880"/>
      </p:guideLst>
    </p:cSldViewPr>
  </p:slideViewPr>
  <p:outlineViewPr>
    <p:cViewPr>
      <p:scale>
        <a:sx n="33" d="100"/>
        <a:sy n="33" d="100"/>
      </p:scale>
      <p:origin x="0" y="1066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1F6B4A-2CCF-49BE-B394-ABCB33C7B08A}" type="datetimeFigureOut">
              <a:rPr lang="ru-RU" smtClean="0"/>
              <a:pPr/>
              <a:t>16.04.2022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C1A0E8-2968-4599-B5CE-02E4FE8D980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E31BB57A-9D9D-4D7E-8E08-A8D76C727BC0}" type="datetimeFigureOut">
              <a:rPr lang="ru-RU" smtClean="0"/>
              <a:pPr/>
              <a:t>16.04.2022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62466C2-0E80-4963-90EC-4DF61DCFC697}"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spd="slow">
    <p:pull dir="l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31BB57A-9D9D-4D7E-8E08-A8D76C727BC0}" type="datetimeFigureOut">
              <a:rPr lang="ru-RU" smtClean="0"/>
              <a:pPr/>
              <a:t>16.04.2022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62466C2-0E80-4963-90EC-4DF61DCFC697}" type="slidenum">
              <a:rPr lang="ru-RU" smtClean="0"/>
              <a:pPr/>
              <a:t>‹#›</a:t>
            </a:fld>
            <a:endParaRPr lang="ru-RU"/>
          </a:p>
        </p:txBody>
      </p:sp>
    </p:spTree>
  </p:cSld>
  <p:clrMapOvr>
    <a:masterClrMapping/>
  </p:clrMapOvr>
  <p:transition spd="slow">
    <p:pull dir="l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31BB57A-9D9D-4D7E-8E08-A8D76C727BC0}" type="datetimeFigureOut">
              <a:rPr lang="ru-RU" smtClean="0"/>
              <a:pPr/>
              <a:t>16.04.2022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62466C2-0E80-4963-90EC-4DF61DCFC697}" type="slidenum">
              <a:rPr lang="ru-RU" smtClean="0"/>
              <a:pPr/>
              <a:t>‹#›</a:t>
            </a:fld>
            <a:endParaRPr lang="ru-RU"/>
          </a:p>
        </p:txBody>
      </p:sp>
    </p:spTree>
  </p:cSld>
  <p:clrMapOvr>
    <a:masterClrMapping/>
  </p:clrMapOvr>
  <p:transition spd="slow">
    <p:pull dir="l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E31BB57A-9D9D-4D7E-8E08-A8D76C727BC0}" type="datetimeFigureOut">
              <a:rPr lang="ru-RU" smtClean="0"/>
              <a:pPr/>
              <a:t>16.04.2022</a:t>
            </a:fld>
            <a:endParaRPr lang="ru-RU"/>
          </a:p>
        </p:txBody>
      </p:sp>
      <p:sp>
        <p:nvSpPr>
          <p:cNvPr id="9" name="Номер слайда 8"/>
          <p:cNvSpPr>
            <a:spLocks noGrp="1"/>
          </p:cNvSpPr>
          <p:nvPr>
            <p:ph type="sldNum" sz="quarter" idx="15"/>
          </p:nvPr>
        </p:nvSpPr>
        <p:spPr/>
        <p:txBody>
          <a:bodyPr rtlCol="0"/>
          <a:lstStyle/>
          <a:p>
            <a:fld id="{762466C2-0E80-4963-90EC-4DF61DCFC697}"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E31BB57A-9D9D-4D7E-8E08-A8D76C727BC0}" type="datetimeFigureOut">
              <a:rPr lang="ru-RU" smtClean="0"/>
              <a:pPr/>
              <a:t>16.04.2022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62466C2-0E80-4963-90EC-4DF61DCFC69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slow">
    <p:pull dir="l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E31BB57A-9D9D-4D7E-8E08-A8D76C727BC0}" type="datetimeFigureOut">
              <a:rPr lang="ru-RU" smtClean="0"/>
              <a:pPr/>
              <a:t>16.04.2022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62466C2-0E80-4963-90EC-4DF61DCFC697}"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slow">
    <p:pull dir="l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E31BB57A-9D9D-4D7E-8E08-A8D76C727BC0}" type="datetimeFigureOut">
              <a:rPr lang="ru-RU" smtClean="0"/>
              <a:pPr/>
              <a:t>16.04.2022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62466C2-0E80-4963-90EC-4DF61DCFC697}"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transition spd="slow">
    <p:pull dir="l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E31BB57A-9D9D-4D7E-8E08-A8D76C727BC0}" type="datetimeFigureOut">
              <a:rPr lang="ru-RU" smtClean="0"/>
              <a:pPr/>
              <a:t>16.04.2022</a:t>
            </a:fld>
            <a:endParaRPr lang="ru-RU"/>
          </a:p>
        </p:txBody>
      </p:sp>
      <p:sp>
        <p:nvSpPr>
          <p:cNvPr id="7" name="Номер слайда 6"/>
          <p:cNvSpPr>
            <a:spLocks noGrp="1"/>
          </p:cNvSpPr>
          <p:nvPr>
            <p:ph type="sldNum" sz="quarter" idx="11"/>
          </p:nvPr>
        </p:nvSpPr>
        <p:spPr/>
        <p:txBody>
          <a:bodyPr rtlCol="0"/>
          <a:lstStyle/>
          <a:p>
            <a:fld id="{762466C2-0E80-4963-90EC-4DF61DCFC697}"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transition spd="slow">
    <p:pull dir="l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31BB57A-9D9D-4D7E-8E08-A8D76C727BC0}" type="datetimeFigureOut">
              <a:rPr lang="ru-RU" smtClean="0"/>
              <a:pPr/>
              <a:t>16.04.2022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62466C2-0E80-4963-90EC-4DF61DCFC697}" type="slidenum">
              <a:rPr lang="ru-RU" smtClean="0"/>
              <a:pPr/>
              <a:t>‹#›</a:t>
            </a:fld>
            <a:endParaRPr lang="ru-RU"/>
          </a:p>
        </p:txBody>
      </p:sp>
    </p:spTree>
  </p:cSld>
  <p:clrMapOvr>
    <a:masterClrMapping/>
  </p:clrMapOvr>
  <p:transition spd="slow">
    <p:pull dir="l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E31BB57A-9D9D-4D7E-8E08-A8D76C727BC0}" type="datetimeFigureOut">
              <a:rPr lang="ru-RU" smtClean="0"/>
              <a:pPr/>
              <a:t>16.04.2022</a:t>
            </a:fld>
            <a:endParaRPr lang="ru-RU"/>
          </a:p>
        </p:txBody>
      </p:sp>
      <p:sp>
        <p:nvSpPr>
          <p:cNvPr id="22" name="Номер слайда 21"/>
          <p:cNvSpPr>
            <a:spLocks noGrp="1"/>
          </p:cNvSpPr>
          <p:nvPr>
            <p:ph type="sldNum" sz="quarter" idx="15"/>
          </p:nvPr>
        </p:nvSpPr>
        <p:spPr/>
        <p:txBody>
          <a:bodyPr rtlCol="0"/>
          <a:lstStyle/>
          <a:p>
            <a:fld id="{762466C2-0E80-4963-90EC-4DF61DCFC697}"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transition spd="slow">
    <p:pull dir="l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E31BB57A-9D9D-4D7E-8E08-A8D76C727BC0}" type="datetimeFigureOut">
              <a:rPr lang="ru-RU" smtClean="0"/>
              <a:pPr/>
              <a:t>16.04.2022</a:t>
            </a:fld>
            <a:endParaRPr lang="ru-RU"/>
          </a:p>
        </p:txBody>
      </p:sp>
      <p:sp>
        <p:nvSpPr>
          <p:cNvPr id="18" name="Номер слайда 17"/>
          <p:cNvSpPr>
            <a:spLocks noGrp="1"/>
          </p:cNvSpPr>
          <p:nvPr>
            <p:ph type="sldNum" sz="quarter" idx="11"/>
          </p:nvPr>
        </p:nvSpPr>
        <p:spPr/>
        <p:txBody>
          <a:bodyPr rtlCol="0"/>
          <a:lstStyle/>
          <a:p>
            <a:fld id="{762466C2-0E80-4963-90EC-4DF61DCFC697}"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transition spd="slow">
    <p:pull dir="l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31BB57A-9D9D-4D7E-8E08-A8D76C727BC0}" type="datetimeFigureOut">
              <a:rPr lang="ru-RU" smtClean="0"/>
              <a:pPr/>
              <a:t>16.04.2022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62466C2-0E80-4963-90EC-4DF61DCFC69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pull dir="lu"/>
  </p:transition>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C:\Users\&#1058;&#1072;&#1090;&#1100;&#1103;&#1085;&#1072;\Desktop\&#1058;&#1077;&#1084;&#1072;%20&#1043;&#1088;&#1080;&#1073;&#1099;%20-%20&#1052;&#1091;&#1093;&#1086;&#1084;&#1086;&#1088;%20%20&#1084;&#1080;&#1085;&#1091;&#1089;%20&#1044;&#1077;&#1090;&#1089;&#1082;&#1072;&#1103;%20&#1101;&#1089;&#1090;&#1088;&#1072;&#1076;&#1085;&#1072;&#1103;%20&#1089;&#1090;&#1091;&#1076;&#1080;&#1103;%20&#1044;&#1077;&#1083;&#1100;&#1092;&#1080;&#1085;.mp3" TargetMode="Externa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audio" Target="file:///C:\Users\&#1058;&#1072;&#1090;&#1100;&#1103;&#1085;&#1072;\Desktop\&#1058;&#1077;&#1084;&#1072;%20&#1043;&#1088;&#1080;&#1073;&#1099;%20-%20&#1052;&#1091;&#1093;&#1086;&#1084;&#1086;&#1088;%20%20&#1084;&#1080;&#1085;&#1091;&#1089;%20&#1044;&#1077;&#1090;&#1089;&#1082;&#1072;&#1103;%20&#1101;&#1089;&#1090;&#1088;&#1072;&#1076;&#1085;&#1072;&#1103;%20&#1089;&#1090;&#1091;&#1076;&#1080;&#1103;%20&#1044;&#1077;&#1083;&#1100;&#1092;&#1080;&#1085;.mp3" TargetMode="Externa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0B0F0"/>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11960" y="476672"/>
            <a:ext cx="4752528" cy="648072"/>
          </a:xfrm>
        </p:spPr>
        <p:txBody>
          <a:bodyPr>
            <a:noAutofit/>
          </a:bodyPr>
          <a:lstStyle/>
          <a:p>
            <a:pPr algn="ctr"/>
            <a:r>
              <a:rPr lang="ru-RU" sz="1800" dirty="0" smtClean="0">
                <a:solidFill>
                  <a:schemeClr val="tx1"/>
                </a:solidFill>
                <a:latin typeface="PT Astra Serif" pitchFamily="18" charset="-52"/>
                <a:ea typeface="PT Astra Serif" pitchFamily="18" charset="-52"/>
                <a:cs typeface="Times New Roman" pitchFamily="18" charset="0"/>
              </a:rPr>
              <a:t>Муниципальное дошкольное образовательное учреждение </a:t>
            </a:r>
            <a:br>
              <a:rPr lang="ru-RU" sz="1800" dirty="0" smtClean="0">
                <a:solidFill>
                  <a:schemeClr val="tx1"/>
                </a:solidFill>
                <a:latin typeface="PT Astra Serif" pitchFamily="18" charset="-52"/>
                <a:ea typeface="PT Astra Serif" pitchFamily="18" charset="-52"/>
                <a:cs typeface="Times New Roman" pitchFamily="18" charset="0"/>
              </a:rPr>
            </a:br>
            <a:r>
              <a:rPr lang="ru-RU" sz="1800" dirty="0" err="1" smtClean="0">
                <a:solidFill>
                  <a:schemeClr val="tx1"/>
                </a:solidFill>
                <a:latin typeface="PT Astra Serif" pitchFamily="18" charset="-52"/>
                <a:ea typeface="PT Astra Serif" pitchFamily="18" charset="-52"/>
                <a:cs typeface="Times New Roman" pitchFamily="18" charset="0"/>
              </a:rPr>
              <a:t>Бекетовский</a:t>
            </a:r>
            <a:r>
              <a:rPr lang="ru-RU" sz="1800" dirty="0" smtClean="0">
                <a:solidFill>
                  <a:schemeClr val="tx1"/>
                </a:solidFill>
                <a:latin typeface="PT Astra Serif" pitchFamily="18" charset="-52"/>
                <a:ea typeface="PT Astra Serif" pitchFamily="18" charset="-52"/>
                <a:cs typeface="Times New Roman" pitchFamily="18" charset="0"/>
              </a:rPr>
              <a:t>  детский сад «КОЛОСОК»</a:t>
            </a:r>
            <a:endParaRPr lang="ru-RU" sz="1800" dirty="0">
              <a:solidFill>
                <a:schemeClr val="tx1"/>
              </a:solidFill>
              <a:latin typeface="PT Astra Serif" pitchFamily="18" charset="-52"/>
              <a:ea typeface="PT Astra Serif" pitchFamily="18" charset="-52"/>
              <a:cs typeface="Times New Roman" pitchFamily="18" charset="0"/>
            </a:endParaRPr>
          </a:p>
        </p:txBody>
      </p:sp>
      <p:sp>
        <p:nvSpPr>
          <p:cNvPr id="3" name="Подзаголовок 2"/>
          <p:cNvSpPr>
            <a:spLocks noGrp="1"/>
          </p:cNvSpPr>
          <p:nvPr>
            <p:ph type="subTitle" idx="1"/>
          </p:nvPr>
        </p:nvSpPr>
        <p:spPr>
          <a:xfrm>
            <a:off x="4932040" y="1556792"/>
            <a:ext cx="3960440" cy="2448272"/>
          </a:xfrm>
        </p:spPr>
        <p:txBody>
          <a:bodyPr>
            <a:normAutofit fontScale="77500" lnSpcReduction="20000"/>
          </a:bodyPr>
          <a:lstStyle/>
          <a:p>
            <a:pPr algn="ctr"/>
            <a:r>
              <a:rPr lang="ru-RU" sz="2400" dirty="0" smtClean="0">
                <a:solidFill>
                  <a:schemeClr val="tx1"/>
                </a:solidFill>
                <a:latin typeface="PT Astra Serif" pitchFamily="18" charset="-52"/>
                <a:ea typeface="PT Astra Serif" pitchFamily="18" charset="-52"/>
                <a:cs typeface="Times New Roman" pitchFamily="18" charset="0"/>
              </a:rPr>
              <a:t>ПЕДАГОГИЧЕСКИЙ ПРОЕКТ</a:t>
            </a:r>
          </a:p>
          <a:p>
            <a:pPr algn="ctr"/>
            <a:endParaRPr lang="ru-RU" sz="2400" dirty="0" smtClean="0">
              <a:solidFill>
                <a:schemeClr val="tx1"/>
              </a:solidFill>
              <a:latin typeface="PT Astra Serif" pitchFamily="18" charset="-52"/>
              <a:ea typeface="PT Astra Serif" pitchFamily="18" charset="-52"/>
              <a:cs typeface="Times New Roman" pitchFamily="18" charset="0"/>
            </a:endParaRPr>
          </a:p>
          <a:p>
            <a:pPr algn="ctr"/>
            <a:r>
              <a:rPr lang="ru-RU" sz="2400" dirty="0" smtClean="0">
                <a:solidFill>
                  <a:schemeClr val="tx1"/>
                </a:solidFill>
                <a:latin typeface="PT Astra Serif" pitchFamily="18" charset="-52"/>
                <a:ea typeface="PT Astra Serif" pitchFamily="18" charset="-52"/>
                <a:cs typeface="Times New Roman" pitchFamily="18" charset="0"/>
              </a:rPr>
              <a:t>«Развитие творческих способностей старших дошкольников в театрализованной деятельности».</a:t>
            </a:r>
          </a:p>
          <a:p>
            <a:pPr algn="ctr"/>
            <a:endParaRPr lang="ru-RU" sz="2400" dirty="0" smtClean="0">
              <a:solidFill>
                <a:schemeClr val="tx1"/>
              </a:solidFill>
              <a:latin typeface="PT Astra Serif" pitchFamily="18" charset="-52"/>
              <a:ea typeface="PT Astra Serif" pitchFamily="18" charset="-52"/>
              <a:cs typeface="Times New Roman" pitchFamily="18" charset="0"/>
            </a:endParaRPr>
          </a:p>
          <a:p>
            <a:pPr algn="r"/>
            <a:r>
              <a:rPr lang="ru-RU" sz="2200" dirty="0" smtClean="0">
                <a:solidFill>
                  <a:schemeClr val="tx1"/>
                </a:solidFill>
                <a:latin typeface="PT Astra Serif" pitchFamily="18" charset="-52"/>
                <a:ea typeface="PT Astra Serif" pitchFamily="18" charset="-52"/>
                <a:cs typeface="Times New Roman" pitchFamily="18" charset="0"/>
              </a:rPr>
              <a:t>Выполнил: воспитатель Косарева Т.С.</a:t>
            </a:r>
            <a:endParaRPr lang="ru-RU" sz="2200" dirty="0">
              <a:solidFill>
                <a:schemeClr val="tx1"/>
              </a:solidFill>
              <a:latin typeface="PT Astra Serif" pitchFamily="18" charset="-52"/>
              <a:ea typeface="PT Astra Serif" pitchFamily="18" charset="-52"/>
              <a:cs typeface="Times New Roman" pitchFamily="18" charset="0"/>
            </a:endParaRPr>
          </a:p>
        </p:txBody>
      </p:sp>
      <p:pic>
        <p:nvPicPr>
          <p:cNvPr id="5" name="Тема Грибы - Мухомор  минус Детская эстрадная студия Дельфин.mp3">
            <a:hlinkClick r:id="" action="ppaction://media"/>
          </p:cNvPr>
          <p:cNvPicPr>
            <a:picLocks noRot="1" noChangeAspect="1"/>
          </p:cNvPicPr>
          <p:nvPr>
            <a:audioFile r:link="rId1"/>
          </p:nvPr>
        </p:nvPicPr>
        <p:blipFill>
          <a:blip r:embed="rId3" cstate="screen">
            <a:lum contrast="-24000"/>
          </a:blip>
          <a:stretch>
            <a:fillRect/>
          </a:stretch>
        </p:blipFill>
        <p:spPr>
          <a:xfrm>
            <a:off x="8839200" y="116632"/>
            <a:ext cx="216000" cy="216000"/>
          </a:xfrm>
          <a:prstGeom prst="rect">
            <a:avLst/>
          </a:prstGeom>
        </p:spPr>
      </p:pic>
      <p:pic>
        <p:nvPicPr>
          <p:cNvPr id="14338" name="Picture 2" descr="D:\работа\жесткий диск\2018-2019\Новая папка\photo_1543768129.jpg"/>
          <p:cNvPicPr>
            <a:picLocks noChangeAspect="1" noChangeArrowheads="1"/>
          </p:cNvPicPr>
          <p:nvPr/>
        </p:nvPicPr>
        <p:blipFill>
          <a:blip r:embed="rId4" cstate="screen"/>
          <a:srcRect/>
          <a:stretch>
            <a:fillRect/>
          </a:stretch>
        </p:blipFill>
        <p:spPr bwMode="auto">
          <a:xfrm>
            <a:off x="323528" y="2924944"/>
            <a:ext cx="4320480" cy="3765467"/>
          </a:xfrm>
          <a:prstGeom prst="rect">
            <a:avLst/>
          </a:prstGeom>
          <a:ln>
            <a:noFill/>
          </a:ln>
          <a:effectLst>
            <a:softEdge rad="112500"/>
          </a:effectLst>
        </p:spPr>
      </p:pic>
      <p:pic>
        <p:nvPicPr>
          <p:cNvPr id="14339" name="Picture 3" descr="D:\работа\жесткий диск\2018-2019\Новая папка\пчелы.jpg"/>
          <p:cNvPicPr>
            <a:picLocks noChangeAspect="1" noChangeArrowheads="1"/>
          </p:cNvPicPr>
          <p:nvPr/>
        </p:nvPicPr>
        <p:blipFill>
          <a:blip r:embed="rId5" cstate="screen"/>
          <a:srcRect/>
          <a:stretch>
            <a:fillRect/>
          </a:stretch>
        </p:blipFill>
        <p:spPr bwMode="auto">
          <a:xfrm>
            <a:off x="1043608" y="116632"/>
            <a:ext cx="2952328" cy="2849880"/>
          </a:xfrm>
          <a:prstGeom prst="rect">
            <a:avLst/>
          </a:prstGeom>
          <a:ln>
            <a:noFill/>
          </a:ln>
          <a:effectLst>
            <a:softEdge rad="112500"/>
          </a:effectLst>
        </p:spPr>
      </p:pic>
      <p:pic>
        <p:nvPicPr>
          <p:cNvPr id="14340" name="Picture 4" descr="D:\работа\жесткий диск\2018-2019\Новая папка\грибы.jpg"/>
          <p:cNvPicPr>
            <a:picLocks noChangeAspect="1" noChangeArrowheads="1"/>
          </p:cNvPicPr>
          <p:nvPr/>
        </p:nvPicPr>
        <p:blipFill>
          <a:blip r:embed="rId6" cstate="screen"/>
          <a:srcRect/>
          <a:stretch>
            <a:fillRect/>
          </a:stretch>
        </p:blipFill>
        <p:spPr bwMode="auto">
          <a:xfrm>
            <a:off x="4932040" y="3645024"/>
            <a:ext cx="3931915" cy="2952328"/>
          </a:xfrm>
          <a:prstGeom prst="rect">
            <a:avLst/>
          </a:prstGeom>
          <a:ln>
            <a:noFill/>
          </a:ln>
          <a:effectLst>
            <a:softEdge rad="112500"/>
          </a:effectLst>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14">
                <p:cTn id="7" repeatCount="indefinite"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88640"/>
            <a:ext cx="7632848" cy="576064"/>
          </a:xfrm>
          <a:solidFill>
            <a:srgbClr val="00B0F0"/>
          </a:solidFill>
        </p:spPr>
        <p:txBody>
          <a:bodyPr>
            <a:normAutofit fontScale="90000"/>
          </a:bodyPr>
          <a:lstStyle/>
          <a:p>
            <a:pPr algn="ctr"/>
            <a:r>
              <a:rPr lang="ru-RU" sz="4000" b="1" dirty="0" smtClean="0">
                <a:solidFill>
                  <a:srgbClr val="C00000"/>
                </a:solidFill>
                <a:latin typeface="PT Astra Serif" pitchFamily="18" charset="-52"/>
                <a:ea typeface="PT Astra Serif" pitchFamily="18" charset="-52"/>
              </a:rPr>
              <a:t>Спасибо за внимание!</a:t>
            </a:r>
            <a:endParaRPr lang="ru-RU" sz="4000" b="1" dirty="0">
              <a:solidFill>
                <a:srgbClr val="C00000"/>
              </a:solidFill>
              <a:latin typeface="PT Astra Serif" pitchFamily="18" charset="-52"/>
              <a:ea typeface="PT Astra Serif" pitchFamily="18" charset="-52"/>
            </a:endParaRPr>
          </a:p>
        </p:txBody>
      </p:sp>
      <p:pic>
        <p:nvPicPr>
          <p:cNvPr id="13314" name="Picture 2" descr="C:\Users\Татьяна\Desktop\театр\i.jpg"/>
          <p:cNvPicPr>
            <a:picLocks noChangeAspect="1" noChangeArrowheads="1"/>
          </p:cNvPicPr>
          <p:nvPr/>
        </p:nvPicPr>
        <p:blipFill>
          <a:blip r:embed="rId2" cstate="screen"/>
          <a:srcRect l="6822" t="-1282" r="6426"/>
          <a:stretch>
            <a:fillRect/>
          </a:stretch>
        </p:blipFill>
        <p:spPr bwMode="auto">
          <a:xfrm>
            <a:off x="179512" y="692696"/>
            <a:ext cx="8568952" cy="5832647"/>
          </a:xfrm>
          <a:prstGeom prst="rect">
            <a:avLst/>
          </a:prstGeom>
          <a:ln>
            <a:noFill/>
          </a:ln>
          <a:effectLst>
            <a:softEdge rad="112500"/>
          </a:effectLst>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74638"/>
            <a:ext cx="7632848" cy="490066"/>
          </a:xfrm>
        </p:spPr>
        <p:style>
          <a:lnRef idx="1">
            <a:schemeClr val="accent3"/>
          </a:lnRef>
          <a:fillRef idx="2">
            <a:schemeClr val="accent3"/>
          </a:fillRef>
          <a:effectRef idx="1">
            <a:schemeClr val="accent3"/>
          </a:effectRef>
          <a:fontRef idx="minor">
            <a:schemeClr val="dk1"/>
          </a:fontRef>
        </p:style>
        <p:txBody>
          <a:bodyPr>
            <a:normAutofit fontScale="90000"/>
          </a:bodyPr>
          <a:lstStyle/>
          <a:p>
            <a:pPr algn="ctr"/>
            <a:r>
              <a:rPr lang="ru-RU" b="1" dirty="0" smtClean="0">
                <a:solidFill>
                  <a:schemeClr val="accent2">
                    <a:lumMod val="75000"/>
                  </a:schemeClr>
                </a:solidFill>
                <a:latin typeface="Times New Roman" pitchFamily="18" charset="0"/>
                <a:cs typeface="Times New Roman" pitchFamily="18" charset="0"/>
              </a:rPr>
              <a:t>Актуальность</a:t>
            </a:r>
            <a:endParaRPr lang="ru-RU" b="1" dirty="0">
              <a:solidFill>
                <a:schemeClr val="accent2">
                  <a:lumMod val="75000"/>
                </a:schemeClr>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683568" y="1124744"/>
            <a:ext cx="7416824" cy="5349208"/>
          </a:xfrm>
        </p:spPr>
        <p:style>
          <a:lnRef idx="1">
            <a:schemeClr val="accent2"/>
          </a:lnRef>
          <a:fillRef idx="2">
            <a:schemeClr val="accent2"/>
          </a:fillRef>
          <a:effectRef idx="1">
            <a:schemeClr val="accent2"/>
          </a:effectRef>
          <a:fontRef idx="minor">
            <a:schemeClr val="dk1"/>
          </a:fontRef>
        </p:style>
        <p:txBody>
          <a:bodyPr>
            <a:normAutofit/>
          </a:bodyPr>
          <a:lstStyle/>
          <a:p>
            <a:pPr algn="just">
              <a:lnSpc>
                <a:spcPct val="110000"/>
              </a:lnSpc>
              <a:buNone/>
            </a:pPr>
            <a:r>
              <a:rPr lang="ru-RU" sz="1800" dirty="0" smtClean="0">
                <a:solidFill>
                  <a:schemeClr val="tx1">
                    <a:lumMod val="95000"/>
                    <a:lumOff val="5000"/>
                  </a:schemeClr>
                </a:solidFill>
                <a:latin typeface="Times New Roman" pitchFamily="18" charset="0"/>
                <a:cs typeface="Times New Roman" pitchFamily="18" charset="0"/>
              </a:rPr>
              <a:t>	</a:t>
            </a:r>
            <a:r>
              <a:rPr lang="ru-RU" dirty="0" smtClean="0">
                <a:solidFill>
                  <a:schemeClr val="tx1">
                    <a:lumMod val="95000"/>
                    <a:lumOff val="5000"/>
                  </a:schemeClr>
                </a:solidFill>
                <a:latin typeface="Times New Roman" pitchFamily="18" charset="0"/>
                <a:cs typeface="Times New Roman" pitchFamily="18" charset="0"/>
              </a:rPr>
              <a:t>Театрализованная деятельность является благоприятной средой для развития творческого потенциала ребенка. </a:t>
            </a:r>
          </a:p>
          <a:p>
            <a:pPr algn="just">
              <a:lnSpc>
                <a:spcPct val="110000"/>
              </a:lnSpc>
              <a:buNone/>
            </a:pPr>
            <a:r>
              <a:rPr lang="ru-RU" dirty="0" smtClean="0">
                <a:solidFill>
                  <a:schemeClr val="tx1">
                    <a:lumMod val="95000"/>
                    <a:lumOff val="5000"/>
                  </a:schemeClr>
                </a:solidFill>
                <a:latin typeface="Times New Roman" pitchFamily="18" charset="0"/>
                <a:cs typeface="Times New Roman" pitchFamily="18" charset="0"/>
              </a:rPr>
              <a:t>     </a:t>
            </a:r>
            <a:r>
              <a:rPr lang="ru-RU" dirty="0" smtClean="0">
                <a:latin typeface="Times New Roman" pitchFamily="18" charset="0"/>
                <a:cs typeface="Times New Roman" pitchFamily="18" charset="0"/>
              </a:rPr>
              <a:t>В театральной деятельности ребенок раскрепощается, передает свои творческие замыслы, получает удовлетворение от деятельности. Театрализованная деятельность способствует раскрытию личности ребенка, его индивидуальности, творческого потенциала. Ребенок имеет возможность выразить свои чувства, переживания, эмоции, разрешить свои внутренние конфликты. </a:t>
            </a:r>
            <a:endParaRPr lang="ru-RU" dirty="0" smtClean="0">
              <a:solidFill>
                <a:schemeClr val="tx1">
                  <a:lumMod val="95000"/>
                  <a:lumOff val="5000"/>
                </a:schemeClr>
              </a:solidFill>
              <a:latin typeface="Times New Roman" pitchFamily="18" charset="0"/>
              <a:cs typeface="Times New Roman" pitchFamily="18" charset="0"/>
            </a:endParaRPr>
          </a:p>
          <a:p>
            <a:endParaRPr lang="ru-RU" dirty="0"/>
          </a:p>
        </p:txBody>
      </p:sp>
    </p:spTree>
  </p:cSld>
  <p:clrMapOvr>
    <a:masterClrMapping/>
  </p:clrMapOvr>
  <p:transition spd="slow">
    <p:pull dir="l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88640"/>
            <a:ext cx="216024" cy="72008"/>
          </a:xfrm>
        </p:spPr>
        <p:style>
          <a:lnRef idx="1">
            <a:schemeClr val="accent2"/>
          </a:lnRef>
          <a:fillRef idx="2">
            <a:schemeClr val="accent2"/>
          </a:fillRef>
          <a:effectRef idx="1">
            <a:schemeClr val="accent2"/>
          </a:effectRef>
          <a:fontRef idx="minor">
            <a:schemeClr val="dk1"/>
          </a:fontRef>
        </p:style>
        <p:txBody>
          <a:bodyPr>
            <a:noAutofit/>
          </a:bodyPr>
          <a:lstStyle/>
          <a:p>
            <a:pPr>
              <a:lnSpc>
                <a:spcPct val="150000"/>
              </a:lnSpc>
            </a:pPr>
            <a:r>
              <a:rPr lang="ru-RU" sz="1400" b="1" dirty="0" smtClean="0">
                <a:solidFill>
                  <a:srgbClr val="FF0000"/>
                </a:solidFill>
                <a:latin typeface="Times New Roman" pitchFamily="18" charset="0"/>
                <a:cs typeface="Times New Roman" pitchFamily="18" charset="0"/>
              </a:rPr>
              <a:t>   </a:t>
            </a:r>
            <a:endParaRPr lang="ru-RU" sz="1400" b="1"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683568" y="188640"/>
            <a:ext cx="7560840" cy="6285312"/>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pPr>
              <a:lnSpc>
                <a:spcPct val="150000"/>
              </a:lnSpc>
              <a:buNone/>
            </a:pPr>
            <a:r>
              <a:rPr lang="ru-RU" sz="1600" b="1" dirty="0" smtClean="0">
                <a:latin typeface="Times New Roman" pitchFamily="18" charset="0"/>
                <a:cs typeface="Times New Roman" pitchFamily="18" charset="0"/>
              </a:rPr>
              <a:t>      </a:t>
            </a:r>
            <a:r>
              <a:rPr lang="ru-RU" b="1" dirty="0" smtClean="0">
                <a:solidFill>
                  <a:srgbClr val="FF0000"/>
                </a:solidFill>
                <a:latin typeface="PT Astra Serif" pitchFamily="18" charset="-52"/>
                <a:ea typeface="PT Astra Serif" pitchFamily="18" charset="-52"/>
                <a:cs typeface="Times New Roman" pitchFamily="18" charset="0"/>
              </a:rPr>
              <a:t>Цель : </a:t>
            </a:r>
            <a:r>
              <a:rPr lang="ru-RU" b="1" dirty="0" smtClean="0">
                <a:solidFill>
                  <a:schemeClr val="tx1"/>
                </a:solidFill>
                <a:latin typeface="PT Astra Serif" pitchFamily="18" charset="-52"/>
                <a:ea typeface="PT Astra Serif" pitchFamily="18" charset="-52"/>
                <a:cs typeface="Times New Roman" pitchFamily="18" charset="0"/>
              </a:rPr>
              <a:t>создать условия для развития творческой активности детей театрализованной   деятельности.</a:t>
            </a:r>
          </a:p>
          <a:p>
            <a:pPr>
              <a:lnSpc>
                <a:spcPct val="150000"/>
              </a:lnSpc>
              <a:buNone/>
            </a:pPr>
            <a:r>
              <a:rPr lang="ru-RU" sz="2000" b="1" dirty="0" smtClean="0">
                <a:latin typeface="PT Astra Serif" pitchFamily="18" charset="-52"/>
                <a:ea typeface="PT Astra Serif" pitchFamily="18" charset="-52"/>
              </a:rPr>
              <a:t>      </a:t>
            </a:r>
            <a:r>
              <a:rPr lang="ru-RU" b="1" dirty="0" smtClean="0">
                <a:solidFill>
                  <a:srgbClr val="FF0000"/>
                </a:solidFill>
                <a:latin typeface="PT Astra Serif" pitchFamily="18" charset="-52"/>
                <a:ea typeface="PT Astra Serif" pitchFamily="18" charset="-52"/>
                <a:cs typeface="Times New Roman" pitchFamily="18" charset="0"/>
              </a:rPr>
              <a:t>Задачи : </a:t>
            </a:r>
          </a:p>
          <a:p>
            <a:pPr>
              <a:lnSpc>
                <a:spcPct val="150000"/>
              </a:lnSpc>
            </a:pPr>
            <a:r>
              <a:rPr lang="ru-RU" b="1" dirty="0" smtClean="0">
                <a:solidFill>
                  <a:schemeClr val="tx1"/>
                </a:solidFill>
                <a:latin typeface="PT Astra Serif" pitchFamily="18" charset="-52"/>
                <a:ea typeface="PT Astra Serif" pitchFamily="18" charset="-52"/>
                <a:cs typeface="Times New Roman" pitchFamily="18" charset="0"/>
              </a:rPr>
              <a:t>формировать познавательный интерес детей старшего дошкольного возраста к театрализованной деятельности;</a:t>
            </a:r>
          </a:p>
          <a:p>
            <a:pPr>
              <a:lnSpc>
                <a:spcPct val="150000"/>
              </a:lnSpc>
            </a:pPr>
            <a:r>
              <a:rPr lang="ru-RU" b="1" dirty="0" smtClean="0">
                <a:solidFill>
                  <a:schemeClr val="tx1"/>
                </a:solidFill>
                <a:latin typeface="PT Astra Serif" pitchFamily="18" charset="-52"/>
                <a:ea typeface="PT Astra Serif" pitchFamily="18" charset="-52"/>
                <a:cs typeface="Times New Roman" pitchFamily="18" charset="0"/>
              </a:rPr>
              <a:t>развивать актерские, режиссерские, художественные, музыкальные способности детей; эмоциональность  и выразительность речи; способствовать формированию эстетического вкуса. </a:t>
            </a:r>
          </a:p>
          <a:p>
            <a:pPr>
              <a:lnSpc>
                <a:spcPct val="150000"/>
              </a:lnSpc>
            </a:pPr>
            <a:r>
              <a:rPr lang="ru-RU" b="1" dirty="0" smtClean="0">
                <a:solidFill>
                  <a:schemeClr val="tx1"/>
                </a:solidFill>
                <a:latin typeface="PT Astra Serif" pitchFamily="18" charset="-52"/>
                <a:ea typeface="PT Astra Serif" pitchFamily="18" charset="-52"/>
                <a:cs typeface="Times New Roman" pitchFamily="18" charset="0"/>
              </a:rPr>
              <a:t>Развивать у дошкольников самостоятельно решать задачи, организовывать и планировать свою деятельность.</a:t>
            </a:r>
          </a:p>
          <a:p>
            <a:pPr>
              <a:lnSpc>
                <a:spcPct val="150000"/>
              </a:lnSpc>
            </a:pPr>
            <a:r>
              <a:rPr lang="ru-RU" b="1" dirty="0" smtClean="0">
                <a:solidFill>
                  <a:schemeClr val="tx1"/>
                </a:solidFill>
                <a:latin typeface="PT Astra Serif" pitchFamily="18" charset="-52"/>
                <a:ea typeface="PT Astra Serif" pitchFamily="18" charset="-52"/>
                <a:cs typeface="Times New Roman" pitchFamily="18" charset="0"/>
              </a:rPr>
              <a:t>Приобщать взрослых и детей  к совместной </a:t>
            </a:r>
            <a:r>
              <a:rPr lang="ru-RU" b="1" dirty="0" err="1" smtClean="0">
                <a:solidFill>
                  <a:schemeClr val="tx1"/>
                </a:solidFill>
                <a:latin typeface="PT Astra Serif" pitchFamily="18" charset="-52"/>
                <a:ea typeface="PT Astra Serif" pitchFamily="18" charset="-52"/>
                <a:cs typeface="Times New Roman" pitchFamily="18" charset="0"/>
              </a:rPr>
              <a:t>театрализованно</a:t>
            </a:r>
            <a:r>
              <a:rPr lang="ru-RU" b="1" dirty="0" smtClean="0">
                <a:solidFill>
                  <a:schemeClr val="tx1"/>
                </a:solidFill>
                <a:latin typeface="PT Astra Serif" pitchFamily="18" charset="-52"/>
                <a:ea typeface="PT Astra Serif" pitchFamily="18" charset="-52"/>
                <a:cs typeface="Times New Roman" pitchFamily="18" charset="0"/>
              </a:rPr>
              <a:t>- исполнительской деятельности.</a:t>
            </a:r>
            <a:endParaRPr lang="ru-RU" b="1" dirty="0" smtClean="0">
              <a:solidFill>
                <a:srgbClr val="FF0000"/>
              </a:solidFill>
              <a:latin typeface="PT Astra Serif" pitchFamily="18" charset="-52"/>
              <a:ea typeface="PT Astra Serif" pitchFamily="18" charset="-52"/>
              <a:cs typeface="Times New Roman" pitchFamily="18" charset="0"/>
            </a:endParaRPr>
          </a:p>
        </p:txBody>
      </p:sp>
    </p:spTree>
  </p:cSld>
  <p:clrMapOvr>
    <a:masterClrMapping/>
  </p:clrMapOvr>
  <p:transition spd="slow">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11560" y="332656"/>
            <a:ext cx="7848872" cy="6048672"/>
          </a:xfrm>
        </p:spPr>
        <p:style>
          <a:lnRef idx="1">
            <a:schemeClr val="accent2"/>
          </a:lnRef>
          <a:fillRef idx="2">
            <a:schemeClr val="accent2"/>
          </a:fillRef>
          <a:effectRef idx="1">
            <a:schemeClr val="accent2"/>
          </a:effectRef>
          <a:fontRef idx="minor">
            <a:schemeClr val="dk1"/>
          </a:fontRef>
        </p:style>
        <p:txBody>
          <a:bodyPr>
            <a:normAutofit fontScale="25000" lnSpcReduction="20000"/>
          </a:bodyPr>
          <a:lstStyle/>
          <a:p>
            <a:pPr>
              <a:lnSpc>
                <a:spcPct val="120000"/>
              </a:lnSpc>
              <a:buNone/>
            </a:pPr>
            <a:r>
              <a:rPr lang="ru-RU" sz="5600" b="1" dirty="0" smtClean="0">
                <a:solidFill>
                  <a:srgbClr val="C00000"/>
                </a:solidFill>
                <a:latin typeface="Times New Roman" pitchFamily="18" charset="0"/>
                <a:cs typeface="Times New Roman" pitchFamily="18" charset="0"/>
              </a:rPr>
              <a:t>          </a:t>
            </a:r>
            <a:r>
              <a:rPr lang="ru-RU" sz="9600" b="1" dirty="0" smtClean="0">
                <a:solidFill>
                  <a:srgbClr val="C00000"/>
                </a:solidFill>
                <a:latin typeface="Times New Roman" pitchFamily="18" charset="0"/>
                <a:cs typeface="Times New Roman" pitchFamily="18" charset="0"/>
              </a:rPr>
              <a:t>Предполагаемые результаты</a:t>
            </a:r>
            <a:r>
              <a:rPr lang="ru-RU" sz="9600" dirty="0" smtClean="0">
                <a:solidFill>
                  <a:srgbClr val="C00000"/>
                </a:solidFill>
                <a:latin typeface="Times New Roman" pitchFamily="18" charset="0"/>
                <a:cs typeface="Times New Roman" pitchFamily="18" charset="0"/>
              </a:rPr>
              <a:t>: </a:t>
            </a:r>
          </a:p>
          <a:p>
            <a:pPr>
              <a:lnSpc>
                <a:spcPct val="120000"/>
              </a:lnSpc>
            </a:pPr>
            <a:r>
              <a:rPr lang="ru-RU" sz="9600" dirty="0" smtClean="0">
                <a:latin typeface="Times New Roman" pitchFamily="18" charset="0"/>
                <a:cs typeface="Times New Roman" pitchFamily="18" charset="0"/>
              </a:rPr>
              <a:t>развитие творческого потенциала, активной, самостоятельной, эмоционально-отзывчивой, социально-компетентной и развивающей личности;</a:t>
            </a:r>
            <a:r>
              <a:rPr lang="ru-RU" sz="9600" dirty="0" smtClean="0">
                <a:solidFill>
                  <a:srgbClr val="C00000"/>
                </a:solidFill>
                <a:latin typeface="Times New Roman" pitchFamily="18" charset="0"/>
                <a:cs typeface="Times New Roman" pitchFamily="18" charset="0"/>
              </a:rPr>
              <a:t> </a:t>
            </a:r>
          </a:p>
          <a:p>
            <a:pPr>
              <a:lnSpc>
                <a:spcPct val="120000"/>
              </a:lnSpc>
            </a:pPr>
            <a:r>
              <a:rPr lang="ru-RU" sz="9600" dirty="0" smtClean="0">
                <a:latin typeface="Times New Roman" pitchFamily="18" charset="0"/>
                <a:cs typeface="Times New Roman" pitchFamily="18" charset="0"/>
              </a:rPr>
              <a:t> формирование выразительности исполнения художественного образа: связная речь, интонационная выразительность, темп, ритм, пластика.</a:t>
            </a:r>
          </a:p>
          <a:p>
            <a:pPr>
              <a:lnSpc>
                <a:spcPct val="120000"/>
              </a:lnSpc>
            </a:pPr>
            <a:r>
              <a:rPr lang="ru-RU" sz="9600" dirty="0" smtClean="0">
                <a:latin typeface="Times New Roman" pitchFamily="18" charset="0"/>
                <a:cs typeface="Times New Roman" pitchFamily="18" charset="0"/>
              </a:rPr>
              <a:t>  пополнение и активизация словаря детей, формирование выразительности исполнения художественного образа: мимика, пластика.  </a:t>
            </a:r>
          </a:p>
          <a:p>
            <a:pPr>
              <a:lnSpc>
                <a:spcPct val="120000"/>
              </a:lnSpc>
            </a:pPr>
            <a:r>
              <a:rPr lang="ru-RU" sz="9600" dirty="0" smtClean="0">
                <a:latin typeface="Times New Roman" pitchFamily="18" charset="0"/>
                <a:cs typeface="Times New Roman" pitchFamily="18" charset="0"/>
              </a:rPr>
              <a:t> формирование умений придумать сюжет своей истории, уметь рассказать сказку, небылицу; сочинить танец и </a:t>
            </a:r>
            <a:r>
              <a:rPr lang="ru-RU" sz="9600" dirty="0" err="1" smtClean="0">
                <a:latin typeface="Times New Roman" pitchFamily="18" charset="0"/>
                <a:cs typeface="Times New Roman" pitchFamily="18" charset="0"/>
              </a:rPr>
              <a:t>т.д</a:t>
            </a:r>
            <a:endParaRPr lang="ru-RU" sz="9600" dirty="0" smtClean="0">
              <a:latin typeface="Times New Roman" pitchFamily="18" charset="0"/>
              <a:cs typeface="Times New Roman" pitchFamily="18" charset="0"/>
            </a:endParaRPr>
          </a:p>
          <a:p>
            <a:pPr>
              <a:lnSpc>
                <a:spcPct val="120000"/>
              </a:lnSpc>
            </a:pPr>
            <a:r>
              <a:rPr lang="ru-RU" sz="9600" dirty="0" smtClean="0">
                <a:latin typeface="Times New Roman" pitchFamily="18" charset="0"/>
                <a:cs typeface="Times New Roman" pitchFamily="18" charset="0"/>
              </a:rPr>
              <a:t> формирование художественных способностей детей над образом героев обсуждение костюмов, декораций. </a:t>
            </a:r>
          </a:p>
          <a:p>
            <a:pPr>
              <a:lnSpc>
                <a:spcPct val="170000"/>
              </a:lnSpc>
              <a:buNone/>
            </a:pPr>
            <a:r>
              <a:rPr lang="ru-RU" sz="9600" dirty="0" smtClean="0">
                <a:latin typeface="Times New Roman" pitchFamily="18" charset="0"/>
                <a:cs typeface="Times New Roman" pitchFamily="18" charset="0"/>
              </a:rPr>
              <a:t>     </a:t>
            </a:r>
            <a:endParaRPr lang="ru-RU" sz="6400" dirty="0" smtClean="0">
              <a:latin typeface="Times New Roman" pitchFamily="18" charset="0"/>
              <a:cs typeface="Times New Roman" pitchFamily="18" charset="0"/>
            </a:endParaRPr>
          </a:p>
          <a:p>
            <a:pPr>
              <a:lnSpc>
                <a:spcPct val="170000"/>
              </a:lnSpc>
              <a:buNone/>
            </a:pPr>
            <a:r>
              <a:rPr lang="ru-RU" sz="5600" dirty="0" smtClean="0">
                <a:latin typeface="Times New Roman" pitchFamily="18" charset="0"/>
                <a:cs typeface="Times New Roman" pitchFamily="18" charset="0"/>
              </a:rPr>
              <a:t>      </a:t>
            </a:r>
          </a:p>
          <a:p>
            <a:pPr>
              <a:buNone/>
            </a:pPr>
            <a:r>
              <a:rPr lang="ru-RU" sz="1400" dirty="0" smtClean="0"/>
              <a:t/>
            </a:r>
            <a:br>
              <a:rPr lang="ru-RU" sz="1400" dirty="0" smtClean="0"/>
            </a:br>
            <a:r>
              <a:rPr lang="ru-RU" sz="1400" dirty="0" smtClean="0"/>
              <a:t/>
            </a:r>
            <a:br>
              <a:rPr lang="ru-RU" sz="1400" dirty="0" smtClean="0"/>
            </a:br>
            <a:endParaRPr lang="ru-RU" sz="1400" dirty="0" smtClean="0"/>
          </a:p>
          <a:p>
            <a:pPr>
              <a:buNone/>
            </a:pPr>
            <a:endParaRPr lang="ru-RU" sz="1400" b="1" dirty="0" smtClean="0">
              <a:solidFill>
                <a:srgbClr val="C00000"/>
              </a:solidFill>
              <a:latin typeface="Times New Roman" pitchFamily="18" charset="0"/>
              <a:cs typeface="Times New Roman" pitchFamily="18" charset="0"/>
            </a:endParaRPr>
          </a:p>
          <a:p>
            <a:endParaRPr lang="ru-RU" sz="1400" dirty="0">
              <a:latin typeface="Times New Roman" pitchFamily="18" charset="0"/>
              <a:cs typeface="Times New Roman" pitchFamily="18" charset="0"/>
            </a:endParaRPr>
          </a:p>
        </p:txBody>
      </p:sp>
    </p:spTree>
  </p:cSld>
  <p:clrMapOvr>
    <a:masterClrMapping/>
  </p:clrMapOvr>
  <p:transition spd="slow">
    <p:pull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859216" cy="404664"/>
          </a:xfrm>
        </p:spPr>
        <p:style>
          <a:lnRef idx="1">
            <a:schemeClr val="accent2"/>
          </a:lnRef>
          <a:fillRef idx="3">
            <a:schemeClr val="accent2"/>
          </a:fillRef>
          <a:effectRef idx="2">
            <a:schemeClr val="accent2"/>
          </a:effectRef>
          <a:fontRef idx="minor">
            <a:schemeClr val="lt1"/>
          </a:fontRef>
        </p:style>
        <p:txBody>
          <a:bodyPr>
            <a:normAutofit fontScale="90000"/>
          </a:bodyPr>
          <a:lstStyle/>
          <a:p>
            <a:r>
              <a:rPr lang="ru-RU" b="1" dirty="0" smtClean="0">
                <a:solidFill>
                  <a:srgbClr val="FFC000"/>
                </a:solidFill>
                <a:latin typeface="Times New Roman" pitchFamily="18" charset="0"/>
                <a:cs typeface="Times New Roman" pitchFamily="18" charset="0"/>
              </a:rPr>
              <a:t>Занятия по театрализованной деятельности</a:t>
            </a:r>
            <a:endParaRPr lang="ru-RU" b="1" dirty="0">
              <a:solidFill>
                <a:srgbClr val="FFC000"/>
              </a:solidFill>
              <a:latin typeface="Times New Roman" pitchFamily="18" charset="0"/>
              <a:cs typeface="Times New Roman" pitchFamily="18" charset="0"/>
            </a:endParaRPr>
          </a:p>
        </p:txBody>
      </p:sp>
      <p:pic>
        <p:nvPicPr>
          <p:cNvPr id="1026" name="Picture 2" descr="C:\Users\Татьяна\Desktop\театр\занятия\оо.jpg"/>
          <p:cNvPicPr>
            <a:picLocks noChangeAspect="1" noChangeArrowheads="1"/>
          </p:cNvPicPr>
          <p:nvPr/>
        </p:nvPicPr>
        <p:blipFill>
          <a:blip r:embed="rId2" cstate="screen"/>
          <a:srcRect/>
          <a:stretch>
            <a:fillRect/>
          </a:stretch>
        </p:blipFill>
        <p:spPr bwMode="auto">
          <a:xfrm>
            <a:off x="4499992" y="476672"/>
            <a:ext cx="4464496" cy="3048000"/>
          </a:xfrm>
          <a:prstGeom prst="rect">
            <a:avLst/>
          </a:prstGeom>
          <a:noFill/>
        </p:spPr>
      </p:pic>
      <p:pic>
        <p:nvPicPr>
          <p:cNvPr id="1027" name="Picture 3" descr="C:\Users\Татьяна\Desktop\театр\занятия\8989.jpg"/>
          <p:cNvPicPr>
            <a:picLocks noChangeAspect="1" noChangeArrowheads="1"/>
          </p:cNvPicPr>
          <p:nvPr/>
        </p:nvPicPr>
        <p:blipFill>
          <a:blip r:embed="rId3" cstate="screen"/>
          <a:srcRect/>
          <a:stretch>
            <a:fillRect/>
          </a:stretch>
        </p:blipFill>
        <p:spPr bwMode="auto">
          <a:xfrm>
            <a:off x="251520" y="3573016"/>
            <a:ext cx="4176464" cy="3024336"/>
          </a:xfrm>
          <a:prstGeom prst="rect">
            <a:avLst/>
          </a:prstGeom>
          <a:noFill/>
        </p:spPr>
      </p:pic>
      <p:pic>
        <p:nvPicPr>
          <p:cNvPr id="1028" name="Picture 4" descr="C:\Users\Татьяна\Desktop\театр\занятия\прпр.jpg"/>
          <p:cNvPicPr>
            <a:picLocks noGrp="1" noChangeAspect="1" noChangeArrowheads="1"/>
          </p:cNvPicPr>
          <p:nvPr>
            <p:ph sz="quarter" idx="1"/>
          </p:nvPr>
        </p:nvPicPr>
        <p:blipFill>
          <a:blip r:embed="rId4" cstate="screen"/>
          <a:srcRect/>
          <a:stretch>
            <a:fillRect/>
          </a:stretch>
        </p:blipFill>
        <p:spPr bwMode="auto">
          <a:xfrm>
            <a:off x="179512" y="476672"/>
            <a:ext cx="4238600" cy="3024336"/>
          </a:xfrm>
          <a:prstGeom prst="rect">
            <a:avLst/>
          </a:prstGeom>
          <a:noFill/>
        </p:spPr>
      </p:pic>
      <p:pic>
        <p:nvPicPr>
          <p:cNvPr id="1029" name="Picture 5" descr="C:\Users\Татьяна\Desktop\театр\занятия\ерере.jpg"/>
          <p:cNvPicPr>
            <a:picLocks noChangeAspect="1" noChangeArrowheads="1"/>
          </p:cNvPicPr>
          <p:nvPr/>
        </p:nvPicPr>
        <p:blipFill>
          <a:blip r:embed="rId5" cstate="screen"/>
          <a:srcRect/>
          <a:stretch>
            <a:fillRect/>
          </a:stretch>
        </p:blipFill>
        <p:spPr bwMode="auto">
          <a:xfrm>
            <a:off x="4499992" y="3573016"/>
            <a:ext cx="4464496" cy="3024336"/>
          </a:xfrm>
          <a:prstGeom prst="rect">
            <a:avLst/>
          </a:prstGeom>
          <a:noFill/>
        </p:spPr>
      </p:pic>
    </p:spTree>
  </p:cSld>
  <p:clrMapOvr>
    <a:masterClrMapping/>
  </p:clrMapOvr>
  <p:transition spd="slow">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467600" cy="476672"/>
          </a:xfrm>
          <a:solidFill>
            <a:schemeClr val="bg1"/>
          </a:solidFill>
        </p:spPr>
        <p:txBody>
          <a:bodyPr>
            <a:normAutofit fontScale="90000"/>
          </a:bodyPr>
          <a:lstStyle/>
          <a:p>
            <a:pPr algn="ctr"/>
            <a:r>
              <a:rPr lang="ru-RU" b="1" dirty="0" smtClean="0">
                <a:solidFill>
                  <a:schemeClr val="tx1"/>
                </a:solidFill>
                <a:latin typeface="PT Astra Serif" pitchFamily="18" charset="-52"/>
                <a:ea typeface="PT Astra Serif" pitchFamily="18" charset="-52"/>
              </a:rPr>
              <a:t>Театрально-игровая деятельность</a:t>
            </a:r>
            <a:endParaRPr lang="ru-RU" b="1" dirty="0">
              <a:solidFill>
                <a:schemeClr val="tx1"/>
              </a:solidFill>
              <a:latin typeface="PT Astra Serif" pitchFamily="18" charset="-52"/>
              <a:ea typeface="PT Astra Serif" pitchFamily="18" charset="-52"/>
            </a:endParaRPr>
          </a:p>
        </p:txBody>
      </p:sp>
      <p:pic>
        <p:nvPicPr>
          <p:cNvPr id="6" name="Содержимое 5" descr="шршг.jpg"/>
          <p:cNvPicPr>
            <a:picLocks noGrp="1" noChangeAspect="1"/>
          </p:cNvPicPr>
          <p:nvPr>
            <p:ph sz="quarter" idx="1"/>
          </p:nvPr>
        </p:nvPicPr>
        <p:blipFill>
          <a:blip r:embed="rId2" cstate="screen"/>
          <a:srcRect/>
          <a:stretch>
            <a:fillRect/>
          </a:stretch>
        </p:blipFill>
        <p:spPr>
          <a:xfrm>
            <a:off x="179512" y="476672"/>
            <a:ext cx="4320480" cy="2808312"/>
          </a:xfrm>
        </p:spPr>
      </p:pic>
      <p:pic>
        <p:nvPicPr>
          <p:cNvPr id="3074" name="Picture 2" descr="C:\Users\Татьяна\Desktop\театр\игры\шщшщ.jpg"/>
          <p:cNvPicPr>
            <a:picLocks noChangeAspect="1" noChangeArrowheads="1"/>
          </p:cNvPicPr>
          <p:nvPr/>
        </p:nvPicPr>
        <p:blipFill>
          <a:blip r:embed="rId3" cstate="screen"/>
          <a:srcRect/>
          <a:stretch>
            <a:fillRect/>
          </a:stretch>
        </p:blipFill>
        <p:spPr bwMode="auto">
          <a:xfrm>
            <a:off x="4499992" y="3356992"/>
            <a:ext cx="4464496" cy="3356992"/>
          </a:xfrm>
          <a:prstGeom prst="rect">
            <a:avLst/>
          </a:prstGeom>
          <a:noFill/>
        </p:spPr>
      </p:pic>
      <p:pic>
        <p:nvPicPr>
          <p:cNvPr id="3075" name="Picture 3" descr="C:\Users\Татьяна\Desktop\театр\игры\шшшш.jpg"/>
          <p:cNvPicPr>
            <a:picLocks noChangeAspect="1" noChangeArrowheads="1"/>
          </p:cNvPicPr>
          <p:nvPr/>
        </p:nvPicPr>
        <p:blipFill>
          <a:blip r:embed="rId4" cstate="screen"/>
          <a:srcRect/>
          <a:stretch>
            <a:fillRect/>
          </a:stretch>
        </p:blipFill>
        <p:spPr bwMode="auto">
          <a:xfrm>
            <a:off x="107504" y="3356992"/>
            <a:ext cx="4320480" cy="3312368"/>
          </a:xfrm>
          <a:prstGeom prst="rect">
            <a:avLst/>
          </a:prstGeom>
          <a:noFill/>
        </p:spPr>
      </p:pic>
      <p:pic>
        <p:nvPicPr>
          <p:cNvPr id="3076" name="Picture 4" descr="C:\Users\Татьяна\Desktop\театр\игры\кеку.jpg"/>
          <p:cNvPicPr>
            <a:picLocks noChangeAspect="1" noChangeArrowheads="1"/>
          </p:cNvPicPr>
          <p:nvPr/>
        </p:nvPicPr>
        <p:blipFill>
          <a:blip r:embed="rId5" cstate="screen"/>
          <a:srcRect/>
          <a:stretch>
            <a:fillRect/>
          </a:stretch>
        </p:blipFill>
        <p:spPr bwMode="auto">
          <a:xfrm>
            <a:off x="4644008" y="476672"/>
            <a:ext cx="4320480" cy="2808312"/>
          </a:xfrm>
          <a:prstGeom prst="rect">
            <a:avLst/>
          </a:prstGeom>
          <a:noFill/>
        </p:spPr>
      </p:pic>
    </p:spTree>
  </p:cSld>
  <p:clrMapOvr>
    <a:masterClrMapping/>
  </p:clrMapOvr>
  <p:transition spd="slow">
    <p:pull dir="l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467600" cy="548680"/>
          </a:xfrm>
          <a:solidFill>
            <a:schemeClr val="bg1"/>
          </a:solidFill>
        </p:spPr>
        <p:txBody>
          <a:bodyPr>
            <a:noAutofit/>
          </a:bodyPr>
          <a:lstStyle/>
          <a:p>
            <a:pPr algn="ctr"/>
            <a:r>
              <a:rPr lang="ru-RU" sz="2000" b="1" dirty="0" smtClean="0">
                <a:solidFill>
                  <a:schemeClr val="tx1"/>
                </a:solidFill>
                <a:latin typeface="PT Astra Serif" pitchFamily="18" charset="-52"/>
                <a:ea typeface="PT Astra Serif" pitchFamily="18" charset="-52"/>
              </a:rPr>
              <a:t>Свободная  игровая - театрализованная  деятельность</a:t>
            </a:r>
            <a:endParaRPr lang="ru-RU" sz="2000" b="1" dirty="0">
              <a:solidFill>
                <a:schemeClr val="tx1"/>
              </a:solidFill>
              <a:latin typeface="PT Astra Serif" pitchFamily="18" charset="-52"/>
              <a:ea typeface="PT Astra Serif" pitchFamily="18" charset="-52"/>
            </a:endParaRPr>
          </a:p>
        </p:txBody>
      </p:sp>
      <p:pic>
        <p:nvPicPr>
          <p:cNvPr id="4098" name="Picture 2" descr="C:\Users\Татьяна\Desktop\театр\игры\33.jpg"/>
          <p:cNvPicPr>
            <a:picLocks noChangeAspect="1" noChangeArrowheads="1"/>
          </p:cNvPicPr>
          <p:nvPr/>
        </p:nvPicPr>
        <p:blipFill>
          <a:blip r:embed="rId2" cstate="screen"/>
          <a:srcRect/>
          <a:stretch>
            <a:fillRect/>
          </a:stretch>
        </p:blipFill>
        <p:spPr bwMode="auto">
          <a:xfrm>
            <a:off x="107504" y="548680"/>
            <a:ext cx="4392488" cy="2575321"/>
          </a:xfrm>
          <a:prstGeom prst="rect">
            <a:avLst/>
          </a:prstGeom>
          <a:ln>
            <a:noFill/>
          </a:ln>
          <a:effectLst>
            <a:softEdge rad="112500"/>
          </a:effectLst>
        </p:spPr>
      </p:pic>
      <p:pic>
        <p:nvPicPr>
          <p:cNvPr id="4099" name="Picture 3" descr="C:\Users\Татьяна\Desktop\театр\игры\67.jpg"/>
          <p:cNvPicPr>
            <a:picLocks noGrp="1" noChangeAspect="1" noChangeArrowheads="1"/>
          </p:cNvPicPr>
          <p:nvPr>
            <p:ph sz="quarter" idx="1"/>
          </p:nvPr>
        </p:nvPicPr>
        <p:blipFill>
          <a:blip r:embed="rId3" cstate="screen"/>
          <a:srcRect/>
          <a:stretch>
            <a:fillRect/>
          </a:stretch>
        </p:blipFill>
        <p:spPr bwMode="auto">
          <a:xfrm>
            <a:off x="4394110" y="2996952"/>
            <a:ext cx="4512502" cy="3528392"/>
          </a:xfrm>
          <a:prstGeom prst="rect">
            <a:avLst/>
          </a:prstGeom>
          <a:ln>
            <a:noFill/>
          </a:ln>
          <a:effectLst>
            <a:softEdge rad="112500"/>
          </a:effectLst>
        </p:spPr>
      </p:pic>
      <p:pic>
        <p:nvPicPr>
          <p:cNvPr id="4100" name="Picture 4" descr="C:\Users\Татьяна\Desktop\театр\игры\333кк.jpg"/>
          <p:cNvPicPr>
            <a:picLocks noChangeAspect="1" noChangeArrowheads="1"/>
          </p:cNvPicPr>
          <p:nvPr/>
        </p:nvPicPr>
        <p:blipFill>
          <a:blip r:embed="rId4" cstate="screen"/>
          <a:srcRect/>
          <a:stretch>
            <a:fillRect/>
          </a:stretch>
        </p:blipFill>
        <p:spPr bwMode="auto">
          <a:xfrm>
            <a:off x="4427984" y="620688"/>
            <a:ext cx="4465628" cy="2475060"/>
          </a:xfrm>
          <a:prstGeom prst="rect">
            <a:avLst/>
          </a:prstGeom>
          <a:ln>
            <a:noFill/>
          </a:ln>
          <a:effectLst>
            <a:softEdge rad="112500"/>
          </a:effectLst>
        </p:spPr>
      </p:pic>
      <p:pic>
        <p:nvPicPr>
          <p:cNvPr id="4101" name="Picture 5" descr="C:\Users\Татьяна\Desktop\театр\игры\3333.jpg"/>
          <p:cNvPicPr>
            <a:picLocks noChangeAspect="1" noChangeArrowheads="1"/>
          </p:cNvPicPr>
          <p:nvPr/>
        </p:nvPicPr>
        <p:blipFill>
          <a:blip r:embed="rId5" cstate="screen"/>
          <a:srcRect/>
          <a:stretch>
            <a:fillRect/>
          </a:stretch>
        </p:blipFill>
        <p:spPr bwMode="auto">
          <a:xfrm>
            <a:off x="179511" y="2996952"/>
            <a:ext cx="4343461" cy="3528392"/>
          </a:xfrm>
          <a:prstGeom prst="rect">
            <a:avLst/>
          </a:prstGeom>
          <a:ln>
            <a:noFill/>
          </a:ln>
          <a:effectLst>
            <a:softEdge rad="112500"/>
          </a:effectLst>
        </p:spPr>
      </p:pic>
    </p:spTree>
  </p:cSld>
  <p:clrMapOvr>
    <a:masterClrMapping/>
  </p:clrMapOvr>
  <p:transition spd="slow">
    <p:pull dir="l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6632"/>
            <a:ext cx="7992888" cy="504056"/>
          </a:xfrm>
        </p:spPr>
        <p:style>
          <a:lnRef idx="1">
            <a:schemeClr val="accent2"/>
          </a:lnRef>
          <a:fillRef idx="3">
            <a:schemeClr val="accent2"/>
          </a:fillRef>
          <a:effectRef idx="2">
            <a:schemeClr val="accent2"/>
          </a:effectRef>
          <a:fontRef idx="minor">
            <a:schemeClr val="lt1"/>
          </a:fontRef>
        </p:style>
        <p:txBody>
          <a:bodyPr>
            <a:normAutofit fontScale="90000"/>
          </a:bodyPr>
          <a:lstStyle/>
          <a:p>
            <a:pPr algn="ctr"/>
            <a:r>
              <a:rPr lang="ru-RU" b="1" dirty="0" smtClean="0">
                <a:solidFill>
                  <a:srgbClr val="FFC000"/>
                </a:solidFill>
              </a:rPr>
              <a:t> Театральные постановки</a:t>
            </a:r>
            <a:endParaRPr lang="ru-RU" b="1" dirty="0">
              <a:solidFill>
                <a:srgbClr val="FFC000"/>
              </a:solidFill>
            </a:endParaRPr>
          </a:p>
        </p:txBody>
      </p:sp>
      <p:pic>
        <p:nvPicPr>
          <p:cNvPr id="4" name="Содержимое 3" descr="2.3.jpg"/>
          <p:cNvPicPr>
            <a:picLocks noGrp="1" noChangeAspect="1"/>
          </p:cNvPicPr>
          <p:nvPr>
            <p:ph sz="quarter" idx="1"/>
          </p:nvPr>
        </p:nvPicPr>
        <p:blipFill>
          <a:blip r:embed="rId3" cstate="screen"/>
          <a:stretch>
            <a:fillRect/>
          </a:stretch>
        </p:blipFill>
        <p:spPr>
          <a:xfrm>
            <a:off x="107503" y="620688"/>
            <a:ext cx="4248473" cy="2997334"/>
          </a:xfrm>
          <a:prstGeom prst="rect">
            <a:avLst/>
          </a:prstGeom>
          <a:ln>
            <a:noFill/>
          </a:ln>
          <a:effectLst>
            <a:softEdge rad="112500"/>
          </a:effectLst>
        </p:spPr>
      </p:pic>
      <p:pic>
        <p:nvPicPr>
          <p:cNvPr id="6" name="Тема Грибы - Мухомор  минус Детская эстрадная студия Дельфин.mp3">
            <a:hlinkClick r:id="" action="ppaction://media"/>
          </p:cNvPr>
          <p:cNvPicPr>
            <a:picLocks noRot="1" noChangeAspect="1"/>
          </p:cNvPicPr>
          <p:nvPr>
            <a:audioFile r:link="rId1"/>
          </p:nvPr>
        </p:nvPicPr>
        <p:blipFill>
          <a:blip r:embed="rId4" cstate="screen"/>
          <a:stretch>
            <a:fillRect/>
          </a:stretch>
        </p:blipFill>
        <p:spPr>
          <a:xfrm>
            <a:off x="8676456" y="260648"/>
            <a:ext cx="304800" cy="304800"/>
          </a:xfrm>
          <a:prstGeom prst="rect">
            <a:avLst/>
          </a:prstGeom>
        </p:spPr>
      </p:pic>
      <p:pic>
        <p:nvPicPr>
          <p:cNvPr id="7170" name="Picture 2" descr="C:\Users\Татьяна\Desktop\театр\постановки\4.jpg"/>
          <p:cNvPicPr>
            <a:picLocks noChangeAspect="1" noChangeArrowheads="1"/>
          </p:cNvPicPr>
          <p:nvPr/>
        </p:nvPicPr>
        <p:blipFill>
          <a:blip r:embed="rId5" cstate="screen"/>
          <a:srcRect/>
          <a:stretch>
            <a:fillRect/>
          </a:stretch>
        </p:blipFill>
        <p:spPr bwMode="auto">
          <a:xfrm>
            <a:off x="4283968" y="620688"/>
            <a:ext cx="4601736" cy="2952328"/>
          </a:xfrm>
          <a:prstGeom prst="rect">
            <a:avLst/>
          </a:prstGeom>
          <a:ln>
            <a:noFill/>
          </a:ln>
          <a:effectLst>
            <a:softEdge rad="112500"/>
          </a:effectLst>
        </p:spPr>
      </p:pic>
      <p:pic>
        <p:nvPicPr>
          <p:cNvPr id="7172" name="Picture 4" descr="C:\Users\Татьяна\Desktop\театр\постановки\11.jpg"/>
          <p:cNvPicPr>
            <a:picLocks noChangeAspect="1" noChangeArrowheads="1"/>
          </p:cNvPicPr>
          <p:nvPr/>
        </p:nvPicPr>
        <p:blipFill>
          <a:blip r:embed="rId6" cstate="screen"/>
          <a:srcRect/>
          <a:stretch>
            <a:fillRect/>
          </a:stretch>
        </p:blipFill>
        <p:spPr bwMode="auto">
          <a:xfrm>
            <a:off x="107504" y="3501008"/>
            <a:ext cx="4248472" cy="3240360"/>
          </a:xfrm>
          <a:prstGeom prst="rect">
            <a:avLst/>
          </a:prstGeom>
          <a:ln>
            <a:noFill/>
          </a:ln>
          <a:effectLst>
            <a:softEdge rad="112500"/>
          </a:effectLst>
        </p:spPr>
      </p:pic>
      <p:pic>
        <p:nvPicPr>
          <p:cNvPr id="7173" name="Picture 5" descr="C:\Users\Татьяна\Desktop\театр\постановки\77.jpg"/>
          <p:cNvPicPr>
            <a:picLocks noChangeAspect="1" noChangeArrowheads="1"/>
          </p:cNvPicPr>
          <p:nvPr/>
        </p:nvPicPr>
        <p:blipFill>
          <a:blip r:embed="rId7" cstate="screen"/>
          <a:srcRect/>
          <a:stretch>
            <a:fillRect/>
          </a:stretch>
        </p:blipFill>
        <p:spPr bwMode="auto">
          <a:xfrm>
            <a:off x="4283969" y="3501008"/>
            <a:ext cx="4608512" cy="3168352"/>
          </a:xfrm>
          <a:prstGeom prst="rect">
            <a:avLst/>
          </a:prstGeom>
          <a:ln>
            <a:noFill/>
          </a:ln>
          <a:effectLst>
            <a:softEdge rad="112500"/>
          </a:effectLst>
        </p:spPr>
      </p:pic>
    </p:spTree>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19">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pic>
        <p:nvPicPr>
          <p:cNvPr id="10244" name="Picture 4" descr="C:\Users\Татьяна\Desktop\театр\праздники\111.jpg"/>
          <p:cNvPicPr>
            <a:picLocks noChangeAspect="1" noChangeArrowheads="1"/>
          </p:cNvPicPr>
          <p:nvPr/>
        </p:nvPicPr>
        <p:blipFill>
          <a:blip r:embed="rId2" cstate="screen"/>
          <a:srcRect/>
          <a:stretch>
            <a:fillRect/>
          </a:stretch>
        </p:blipFill>
        <p:spPr bwMode="auto">
          <a:xfrm>
            <a:off x="4283968" y="692696"/>
            <a:ext cx="4720878" cy="5832648"/>
          </a:xfrm>
          <a:prstGeom prst="rect">
            <a:avLst/>
          </a:prstGeom>
          <a:ln>
            <a:noFill/>
          </a:ln>
          <a:effectLst>
            <a:softEdge rad="112500"/>
          </a:effectLst>
        </p:spPr>
      </p:pic>
      <p:sp>
        <p:nvSpPr>
          <p:cNvPr id="2" name="Заголовок 1"/>
          <p:cNvSpPr>
            <a:spLocks noGrp="1"/>
          </p:cNvSpPr>
          <p:nvPr>
            <p:ph type="title"/>
          </p:nvPr>
        </p:nvSpPr>
        <p:spPr>
          <a:xfrm>
            <a:off x="457200" y="116632"/>
            <a:ext cx="8075240" cy="504056"/>
          </a:xfrm>
        </p:spPr>
        <p:style>
          <a:lnRef idx="1">
            <a:schemeClr val="accent2"/>
          </a:lnRef>
          <a:fillRef idx="3">
            <a:schemeClr val="accent2"/>
          </a:fillRef>
          <a:effectRef idx="2">
            <a:schemeClr val="accent2"/>
          </a:effectRef>
          <a:fontRef idx="minor">
            <a:schemeClr val="lt1"/>
          </a:fontRef>
        </p:style>
        <p:txBody>
          <a:bodyPr>
            <a:normAutofit fontScale="90000"/>
          </a:bodyPr>
          <a:lstStyle/>
          <a:p>
            <a:pPr algn="ctr"/>
            <a:r>
              <a:rPr lang="ru-RU" b="1" dirty="0" smtClean="0">
                <a:solidFill>
                  <a:srgbClr val="FFC000"/>
                </a:solidFill>
                <a:latin typeface="Times New Roman" pitchFamily="18" charset="0"/>
                <a:cs typeface="Times New Roman" pitchFamily="18" charset="0"/>
              </a:rPr>
              <a:t>Наши праздники и развлечения</a:t>
            </a:r>
            <a:endParaRPr lang="ru-RU" b="1" dirty="0">
              <a:solidFill>
                <a:srgbClr val="FFC000"/>
              </a:solidFill>
              <a:latin typeface="Times New Roman" pitchFamily="18" charset="0"/>
              <a:cs typeface="Times New Roman" pitchFamily="18" charset="0"/>
            </a:endParaRPr>
          </a:p>
        </p:txBody>
      </p:sp>
      <p:pic>
        <p:nvPicPr>
          <p:cNvPr id="10242" name="Picture 2" descr="C:\Users\Татьяна\Desktop\театр\праздники\8.jpg"/>
          <p:cNvPicPr>
            <a:picLocks noChangeAspect="1" noChangeArrowheads="1"/>
          </p:cNvPicPr>
          <p:nvPr/>
        </p:nvPicPr>
        <p:blipFill>
          <a:blip r:embed="rId3" cstate="screen"/>
          <a:srcRect/>
          <a:stretch>
            <a:fillRect/>
          </a:stretch>
        </p:blipFill>
        <p:spPr bwMode="auto">
          <a:xfrm>
            <a:off x="107505" y="620690"/>
            <a:ext cx="4320480" cy="2954650"/>
          </a:xfrm>
          <a:prstGeom prst="rect">
            <a:avLst/>
          </a:prstGeom>
          <a:ln>
            <a:noFill/>
          </a:ln>
          <a:effectLst>
            <a:softEdge rad="112500"/>
          </a:effectLst>
        </p:spPr>
      </p:pic>
      <p:pic>
        <p:nvPicPr>
          <p:cNvPr id="10243" name="Picture 3" descr="C:\Users\Татьяна\Desktop\театр\праздники\9.jpg"/>
          <p:cNvPicPr>
            <a:picLocks noGrp="1" noChangeAspect="1" noChangeArrowheads="1"/>
          </p:cNvPicPr>
          <p:nvPr>
            <p:ph sz="quarter" idx="1"/>
          </p:nvPr>
        </p:nvPicPr>
        <p:blipFill>
          <a:blip r:embed="rId4" cstate="screen"/>
          <a:srcRect/>
          <a:stretch>
            <a:fillRect/>
          </a:stretch>
        </p:blipFill>
        <p:spPr bwMode="auto">
          <a:xfrm>
            <a:off x="107504" y="3501008"/>
            <a:ext cx="4248472" cy="3186353"/>
          </a:xfrm>
          <a:prstGeom prst="rect">
            <a:avLst/>
          </a:prstGeom>
          <a:ln>
            <a:noFill/>
          </a:ln>
          <a:effectLst>
            <a:softEdge rad="112500"/>
          </a:effectLst>
        </p:spPr>
      </p:pic>
    </p:spTree>
  </p:cSld>
  <p:clrMapOvr>
    <a:masterClrMapping/>
  </p:clrMapOvr>
  <p:transition spd="slow">
    <p:pull dir="l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613</TotalTime>
  <Words>205</Words>
  <Application>Microsoft Office PowerPoint</Application>
  <PresentationFormat>Экран (4:3)</PresentationFormat>
  <Paragraphs>31</Paragraphs>
  <Slides>10</Slides>
  <Notes>0</Notes>
  <HiddenSlides>0</HiddenSlides>
  <MMClips>2</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Эркер</vt:lpstr>
      <vt:lpstr>Муниципальное дошкольное образовательное учреждение  Бекетовский  детский сад «КОЛОСОК»</vt:lpstr>
      <vt:lpstr>Актуальность</vt:lpstr>
      <vt:lpstr>   </vt:lpstr>
      <vt:lpstr>Слайд 4</vt:lpstr>
      <vt:lpstr>Занятия по театрализованной деятельности</vt:lpstr>
      <vt:lpstr>Театрально-игровая деятельность</vt:lpstr>
      <vt:lpstr>Свободная  игровая - театрализованная  деятельность</vt:lpstr>
      <vt:lpstr> Театральные постановки</vt:lpstr>
      <vt:lpstr>Наши праздники и развлечения</vt:lpstr>
      <vt:lpstr>Спасибо за внимание!</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дошкольное образовательное учреждение  «Бекетовский детский сад КОЛОСОК»</dc:title>
  <dc:creator>Татьяна</dc:creator>
  <cp:lastModifiedBy>Татьяна</cp:lastModifiedBy>
  <cp:revision>64</cp:revision>
  <dcterms:created xsi:type="dcterms:W3CDTF">2017-08-21T04:20:18Z</dcterms:created>
  <dcterms:modified xsi:type="dcterms:W3CDTF">2022-04-16T07:21:48Z</dcterms:modified>
</cp:coreProperties>
</file>