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04" r:id="rId1"/>
  </p:sldMasterIdLst>
  <p:sldIdLst>
    <p:sldId id="256" r:id="rId2"/>
    <p:sldId id="257" r:id="rId3"/>
    <p:sldId id="266" r:id="rId4"/>
    <p:sldId id="268" r:id="rId5"/>
    <p:sldId id="269" r:id="rId6"/>
    <p:sldId id="25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76" d="100"/>
          <a:sy n="76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Данные о количестве соли на килограмм воды в разных морях </c:v>
                </c:pt>
              </c:strCache>
            </c:strRef>
          </c:tx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Балтийское море</c:v>
                </c:pt>
                <c:pt idx="1">
                  <c:v>Азовское  море</c:v>
                </c:pt>
                <c:pt idx="2">
                  <c:v>Чёрное море</c:v>
                </c:pt>
                <c:pt idx="3">
                  <c:v>Средиземное море</c:v>
                </c:pt>
                <c:pt idx="4">
                  <c:v>Красное море</c:v>
                </c:pt>
                <c:pt idx="5">
                  <c:v>Мёртвое море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11</c:v>
                </c:pt>
                <c:pt idx="2">
                  <c:v>18</c:v>
                </c:pt>
                <c:pt idx="3">
                  <c:v>25</c:v>
                </c:pt>
                <c:pt idx="4">
                  <c:v>41</c:v>
                </c:pt>
                <c:pt idx="5">
                  <c:v>350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266891467723706"/>
          <c:y val="9.59616534419684E-2"/>
          <c:w val="0.4508812081861065"/>
          <c:h val="0.509489962403348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BD9-4F78-BCE3-45DD8B0BD69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BD9-4F78-BCE3-45DD8B0BD6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BD9-4F78-BCE3-45DD8B0BD69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'[Опрос (3).xlsx]Лист1'!$B$13:$B$15</c:f>
              <c:strCache>
                <c:ptCount val="3"/>
                <c:pt idx="0">
                  <c:v>а) да, каждый год</c:v>
                </c:pt>
                <c:pt idx="1">
                  <c:v>б) редко</c:v>
                </c:pt>
                <c:pt idx="2">
                  <c:v>в)  никогда</c:v>
                </c:pt>
              </c:strCache>
            </c:strRef>
          </c:cat>
          <c:val>
            <c:numRef>
              <c:f>'[Опрос (3).xlsx]Лист1'!$D$13:$D$15</c:f>
              <c:numCache>
                <c:formatCode>0%</c:formatCode>
                <c:ptCount val="3"/>
                <c:pt idx="0">
                  <c:v>0.9</c:v>
                </c:pt>
                <c:pt idx="1">
                  <c:v>0.1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3BD9-4F78-BCE3-45DD8B0BD6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1714912218251192E-2"/>
          <c:y val="0.72175037313874046"/>
          <c:w val="0.90254892350150062"/>
          <c:h val="0.247361652161021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266891467723706"/>
          <c:y val="9.59616534419684E-2"/>
          <c:w val="0.4508812081861065"/>
          <c:h val="0.509489962403348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CE6-42E4-9745-1712D7BB00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CE6-42E4-9745-1712D7BB00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CE6-42E4-9745-1712D7BB00D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'[Опрос (3).xlsx]Лист1'!$B$18:$B$20</c:f>
              <c:strCache>
                <c:ptCount val="3"/>
                <c:pt idx="0">
                  <c:v>а) часто (6-8 раз в год)</c:v>
                </c:pt>
                <c:pt idx="1">
                  <c:v>б) редко</c:v>
                </c:pt>
                <c:pt idx="2">
                  <c:v>в) практически не болеет</c:v>
                </c:pt>
              </c:strCache>
            </c:strRef>
          </c:cat>
          <c:val>
            <c:numRef>
              <c:f>'[Опрос (3).xlsx]Лист1'!$D$18:$D$20</c:f>
              <c:numCache>
                <c:formatCode>0%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CE6-42E4-9745-1712D7BB0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2175037313874046"/>
          <c:w val="0.9816975642088307"/>
          <c:h val="0.247361652161021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266891467723706"/>
          <c:y val="9.59616534419684E-2"/>
          <c:w val="0.4508812081861065"/>
          <c:h val="0.5094899624033481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4E-429A-B57D-B87D1B404D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4E-429A-B57D-B87D1B404D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64E-429A-B57D-B87D1B404D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'[Опрос (3).xlsx]Лист1'!$B$23:$B$25</c:f>
              <c:strCache>
                <c:ptCount val="3"/>
                <c:pt idx="0">
                  <c:v>а) да</c:v>
                </c:pt>
                <c:pt idx="1">
                  <c:v>б) нет</c:v>
                </c:pt>
                <c:pt idx="2">
                  <c:v>в) затрудняюсь ответить</c:v>
                </c:pt>
              </c:strCache>
            </c:strRef>
          </c:cat>
          <c:val>
            <c:numRef>
              <c:f>'[Опрос (3).xlsx]Лист1'!$D$23:$D$25</c:f>
              <c:numCache>
                <c:formatCode>0%</c:formatCode>
                <c:ptCount val="3"/>
                <c:pt idx="0">
                  <c:v>0.8</c:v>
                </c:pt>
                <c:pt idx="1">
                  <c:v>0.1</c:v>
                </c:pt>
                <c:pt idx="2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64E-429A-B57D-B87D1B404D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1714912218251192E-2"/>
          <c:y val="0.72175037313874046"/>
          <c:w val="0.90254892350150062"/>
          <c:h val="0.247361652161021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04856" cy="36004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                                           «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 11 г. Владивостока»</a:t>
            </a:r>
            <a:b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 - исследовательская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теме: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«Почему море солёное?»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356992"/>
            <a:ext cx="8286808" cy="2858090"/>
          </a:xfrm>
        </p:spPr>
        <p:txBody>
          <a:bodyPr>
            <a:normAutofit/>
          </a:bodyPr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Автор:  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Будковский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Матвей Дмитриевич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ученик 1 «А»  класса,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«Школа №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Руководитель: </a:t>
            </a:r>
          </a:p>
          <a:p>
            <a:pPr algn="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Мокровец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Ольга Анатольевна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учитель начальных классов</a:t>
            </a:r>
          </a:p>
          <a:p>
            <a:pPr algn="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МБОУ «Школа №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9"/>
            <a:ext cx="8640959" cy="648071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исследования: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узнать, откуда в море соль.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выяснить откуда в море соль?;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узнать  все ли моря одинаково солёные?;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можно ли пить морскую воду?;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выяснить, можно ли из морской воды сделать пресную;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рассказать какое влияние оказывает морская вода на   организм человека;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проанализировать полученные результаты, сформулировать выводы.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Объект исследования: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 морская вода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Предмет  исследования: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наличие соли в морской воде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Методы: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систематизация и обобщение  изучаемого материала;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наблюдение;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опыты и эксперименты;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анкетирование;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обработка результатов в форме таблицы;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Гипотеза: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думаю,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солёный вкус морской воды связан с происхождением морей на Земле.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2286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400" b="1" dirty="0"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251520" y="-387424"/>
            <a:ext cx="843528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4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Ход </a:t>
            </a:r>
            <a:r>
              <a:rPr lang="ru-RU" dirty="0" smtClean="0">
                <a:solidFill>
                  <a:prstClr val="black"/>
                </a:solidFill>
              </a:rPr>
              <a:t>исследования: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6655" y="1340768"/>
            <a:ext cx="3822192" cy="4785712"/>
          </a:xfrm>
        </p:spPr>
        <p:txBody>
          <a:bodyPr/>
          <a:lstStyle/>
          <a:p>
            <a:pPr marL="0" lvl="0" indent="0">
              <a:buClr>
                <a:srgbClr val="31B6FD"/>
              </a:buClr>
              <a:buNone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Теоретическая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часть:</a:t>
            </a:r>
          </a:p>
          <a:p>
            <a:pPr lvl="0">
              <a:buClr>
                <a:srgbClr val="31B6FD"/>
              </a:buClr>
            </a:pPr>
            <a:endParaRPr lang="ru-RU" b="1" dirty="0">
              <a:solidFill>
                <a:srgbClr val="073E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rgbClr val="31B6FD"/>
              </a:buClr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Диаграмма с данными о количестве соли на килограмм воды в разных морях </a:t>
            </a:r>
            <a:endParaRPr lang="ru-RU" sz="1400" b="1" dirty="0" smtClean="0">
              <a:solidFill>
                <a:prstClr val="black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just">
              <a:buClr>
                <a:srgbClr val="31B6FD"/>
              </a:buClr>
              <a:buNone/>
            </a:pPr>
            <a:endParaRPr lang="ru-RU" sz="12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0" algn="just">
              <a:buClr>
                <a:srgbClr val="31B6FD"/>
              </a:buClr>
              <a:buNone/>
            </a:pPr>
            <a:endParaRPr lang="ru-RU" sz="1200" b="1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>
              <a:buClr>
                <a:srgbClr val="31B6FD"/>
              </a:buClr>
            </a:pP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31B6FD"/>
              </a:buClr>
              <a:buNone/>
            </a:pPr>
            <a:r>
              <a:rPr lang="ru-RU" b="1" dirty="0">
                <a:solidFill>
                  <a:srgbClr val="073E8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4008" y="1268760"/>
            <a:ext cx="3822192" cy="5256584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Выводы по теоретической части:</a:t>
            </a:r>
            <a:endParaRPr lang="ru-RU" sz="3400" b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Я </a:t>
            </a:r>
            <a:r>
              <a:rPr lang="ru-RU" sz="26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убедился</a:t>
            </a:r>
            <a:r>
              <a:rPr lang="ru-RU" sz="26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, что моря соленые благодаря их  происхождению и  круговороту воды в природе. Соль попадает в моря из рек и подземных источников. Там накапливается и под воздействием солнца оседает в морях, ведь моря  ниже уровня суши. Не во всех морях вода одинаково солёная. Пить морскую воду нельзя даже в экстренных ситуациях.</a:t>
            </a:r>
            <a:endParaRPr lang="ru-RU" sz="26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923821776"/>
              </p:ext>
            </p:extLst>
          </p:nvPr>
        </p:nvGraphicFramePr>
        <p:xfrm>
          <a:off x="-324544" y="2852936"/>
          <a:ext cx="518457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42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Практическая часть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548680"/>
            <a:ext cx="4752300" cy="608855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1</a:t>
            </a: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ru-RU" sz="16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Вывод</a:t>
            </a:r>
            <a:r>
              <a:rPr lang="ru-RU" sz="1700" b="1" dirty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r>
              <a:rPr lang="ru-RU" sz="1700" dirty="0">
                <a:solidFill>
                  <a:schemeClr val="tx1"/>
                </a:solidFill>
                <a:latin typeface="Times New Roman"/>
                <a:ea typeface="Times New Roman"/>
              </a:rPr>
              <a:t> при испарении воды из моря или озера, испаряется только вода, а соль остаётся в водоёме. </a:t>
            </a:r>
            <a:endParaRPr lang="ru-RU" sz="17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548680"/>
            <a:ext cx="3822192" cy="5577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2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/>
                <a:ea typeface="Times New Roman"/>
              </a:rPr>
              <a:t>Как получить воду похожую на морскую?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\Desktop\6d6469de-ca03-42fa-9e11-ff97bb3687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218700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8ae6b80f-c649-48c7-87a9-3b561ddfa34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698" y="3573016"/>
            <a:ext cx="2298160" cy="306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923" y="4869160"/>
            <a:ext cx="1152127" cy="175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46923" y="4869160"/>
            <a:ext cx="115212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solidFill>
                <a:srgbClr val="000000"/>
              </a:solidFill>
            </a:endParaRPr>
          </a:p>
          <a:p>
            <a:pPr algn="ctr"/>
            <a:r>
              <a:rPr lang="ru-RU" sz="10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5 чайных ложек соли на литр воды 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Desktop\600526fa-914e-4f85-816c-de4c1c1451f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45" y="1033459"/>
            <a:ext cx="216592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ec682218-dec0-40d1-bd04-0971d868985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19" y="2780928"/>
            <a:ext cx="216592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d39f92f7-2789-47d8-aa96-9a8da49e30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45" y="4366161"/>
            <a:ext cx="216592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ьга\Desktop\16ec8205-a078-42c0-8f47-7a1896cf537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416" y="1340768"/>
            <a:ext cx="167540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Ольга\Desktop\177dce5f-6ad7-49cc-8f57-6e0cbe9989d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641" y="4366161"/>
            <a:ext cx="2232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1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Практическая часть</a:t>
            </a:r>
            <a:b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836712"/>
            <a:ext cx="3887287" cy="528976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3</a:t>
            </a:r>
          </a:p>
          <a:p>
            <a:pPr marL="0" indent="0" algn="ctr">
              <a:lnSpc>
                <a:spcPct val="150000"/>
              </a:lnSpc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каком море будет плавать легче?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algn="ctr"/>
            <a:endParaRPr lang="ru-RU" b="1" dirty="0">
              <a:latin typeface="Times New Roman"/>
              <a:ea typeface="Times New Roman"/>
            </a:endParaRPr>
          </a:p>
          <a:p>
            <a:pPr algn="ctr"/>
            <a:endParaRPr lang="ru-RU" b="1" dirty="0" smtClean="0"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836712"/>
            <a:ext cx="4175320" cy="59108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4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 морской воды сделать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пресную?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14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Вывод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 экстремальной ситуации можно получить пресную воду из морской. Но скорость сбора воды зависит от величины ёмкости и погоды. 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Ольга\Desktop\d82cb0f7-c5b3-47fd-97cd-71ac1365e0b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02" y="4077072"/>
            <a:ext cx="1538999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esktop\3915bd2f-8f85-4fb8-984b-b934fd65170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37138"/>
            <a:ext cx="1539001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ьга\Desktop\502c4042-1345-41aa-8944-5e037cae203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37138"/>
            <a:ext cx="1539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Ольга\Desktop\bada7d21-7f8e-4a1a-97d3-2642053d000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138" y="4695560"/>
            <a:ext cx="1539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Ольга\Desktop\8d548d21-f438-49e1-a060-f229c80767f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664" y="4056999"/>
            <a:ext cx="1539000" cy="20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Ольга\Desktop\b9c13043-c45f-42b5-8499-6dbe870f7b2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940" y="1567138"/>
            <a:ext cx="1436062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073c0f9b-a4bb-4fe2-aa9b-a3f31f0ec42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58" y="3824816"/>
            <a:ext cx="1412344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247598ab-e24b-4e0a-9a04-52839eb34fb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410" y="2053138"/>
            <a:ext cx="2436662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ьга\Desktop\96fde20b-f386-47ee-bc28-17ee72a283f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52" y="3885560"/>
            <a:ext cx="2436664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918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flipV="1">
            <a:off x="539552" y="292609"/>
            <a:ext cx="8147248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107504" y="260648"/>
            <a:ext cx="5112568" cy="50405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Анкетирование родителей (30 чел.)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5364088" y="188640"/>
            <a:ext cx="3528392" cy="1008113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 по проделанной работе: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sz="quarter" idx="4"/>
          </p:nvPr>
        </p:nvSpPr>
        <p:spPr>
          <a:xfrm>
            <a:off x="5292080" y="1340768"/>
            <a:ext cx="3600400" cy="5256584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r>
              <a:rPr lang="ru-RU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Наша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гипотеза в результате исследования подтвердилась. Солёный вкус морской воды связан с происхождением морей на Земле и круговоротом воды в природе. </a:t>
            </a:r>
            <a:endParaRPr lang="ru-RU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Соленая вода, которая содержится в морях, отличается по своим свойствам от пресной воды. Мы доказали это с помощью  опытов. Морская вода обладает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оздоравливающим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эффектом. Море делает нас красивыми, здоровыми и счастливыми.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317951"/>
            <a:ext cx="51125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9400">
              <a:spcAft>
                <a:spcPts val="0"/>
              </a:spcAft>
            </a:pPr>
            <a:endParaRPr lang="ru-RU" sz="1400" b="1" dirty="0" smtClean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 smtClean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 smtClean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>
              <a:spcAft>
                <a:spcPts val="0"/>
              </a:spcAft>
            </a:pPr>
            <a:endParaRPr lang="ru-RU" sz="1400" b="1" dirty="0" smtClean="0">
              <a:solidFill>
                <a:srgbClr val="073D86"/>
              </a:solidFill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/>
            <a:endParaRPr lang="ru-RU" sz="1400" dirty="0"/>
          </a:p>
          <a:p>
            <a:endParaRPr lang="ru-RU" sz="1400" dirty="0"/>
          </a:p>
          <a:p>
            <a:pPr marL="279400" algn="just">
              <a:spcAft>
                <a:spcPts val="0"/>
              </a:spcAft>
            </a:pPr>
            <a:r>
              <a:rPr lang="ru-RU" sz="1400" b="1" dirty="0" smtClean="0">
                <a:latin typeface="Times New Roman" pitchFamily="18" charset="0"/>
                <a:ea typeface="Candara"/>
                <a:cs typeface="Times New Roman" pitchFamily="18" charset="0"/>
              </a:rPr>
              <a:t>Анкетирование детей (23 чел.)</a:t>
            </a: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>
              <a:latin typeface="Times New Roman" pitchFamily="18" charset="0"/>
              <a:ea typeface="Candara"/>
              <a:cs typeface="Times New Roman" pitchFamily="18" charset="0"/>
            </a:endParaRPr>
          </a:p>
          <a:p>
            <a:pPr marL="279400" algn="just">
              <a:spcAft>
                <a:spcPts val="0"/>
              </a:spcAft>
            </a:pPr>
            <a:endParaRPr lang="ru-RU" sz="1400" b="1" dirty="0" smtClean="0">
              <a:latin typeface="Times New Roman" pitchFamily="18" charset="0"/>
              <a:ea typeface="Candara"/>
              <a:cs typeface="Times New Roman" pitchFamily="18" charset="0"/>
            </a:endParaRPr>
          </a:p>
        </p:txBody>
      </p:sp>
      <p:sp>
        <p:nvSpPr>
          <p:cNvPr id="3" name="AutoShape 1" descr="data:image/png;base64,iVBORw0KGgoAAAANSUhEUgAAASEAAADmCAYAAACahzOjAAAAAXNSR0IArs4c6QAAIABJREFUeF7tnQd0FFXbx/+76b2SQBICJJAQOghRIQjSQfloAgpBUfClWrBhQwiIr/qi+PIiAoooTUTAgoIohCK9GEMJJKQT0hPSe/nOHZ0wWRKymZ3d2dk8e47Ho7n3Kb/nzn/uvdNUoB8RIAJEQEYCKub75s2btSUlJTKGQa6JABFoiQRUKtVRToSio6NrAwICWiIDypkIEAEZCcTExIBESMYCkGsi0NIJkAi19BFA+RMBmQmQCMlcAHJPBFo6ARKhlj4CKH8iIDMBEiGZC2As7rdv347Q0FAunOXLl2PJkiUoLS3FokWLsGHDhrr/x/5+8uRJJCYmYvr06cYSPsWhYAIkQgounlShR0dHY9myZVi7di1sbW054ZkxYwbc3d2xf/9+zJ07F6tWrcL8+fORnZ2NTZs2ISwsDDY2NlKFQHZaMAESoRZcfD51NgtiP35mw/93375964nQ008/jTVr1mDWrFkIDAwkckRAEgIkQpJgFG9kxYoVuHXrFlavXl03s2hoacRmK1OnTkVkZCROnDiBAQMGcE5ZvzFjxugkCg2JUHx8PF555ZW65di2bds4f+3bt6/zLT5r6kkE7hAgEZJpNOTk5HAzj4kTJyI2NrZuedPY0ojtwTAB4JdIbMmkKR5iU9G0w/Z8wsPDuX0h/sfiYkuz4OBghISEYOTIkZx/Nzc3sW6pHxHgCJAIyTwQ2MEt3GNpbGnEz0J4EWKzH6n2ZhrzyS/P2AY12xMSLscuXLhQbwknM0Zyr2ACJEIyF08bEWJLoylTpnDLMfb76quvsG/fPm6jWIqZiHD2xewvXLiQ26jm932YSLFZWJ8+fbB06VJuT4htUNMVMpkHj4m4JxGSuZBNiVBDSyNeFNiS6Z133ql3+VxsOsJ9KLb/w8+CNP2z/6blmFjK1K8hAiRCMo+LpkRIc6nE783wy7HFixfjgw8+oCtWMteR3IsnQCIknp0kPTVF6F5LI35vRvN+nfXr1+t8hUySZMgIERBBgERIBDQpuvBXxw4ePFhnjl8GNbY0YpfzhwwZUneJnP23VMsxKXIiG0RADAESITHUqA8RIAKSESARkgylaRnaF1WAWXtvoaK6Fk7WaiQt7mxaCVI2RkOARMhoSmE8gTyz+ya2/5WPwX6O8HO1xl9pxbiSUYpvn2iLMYEOxhMoRWISBEiETKKM0ibhtCwKM+9rhWEdneoMb4nIxu838pC3tIu0zshaiydAItTCh0BJZQ0Sb1ciJb8SGUVVuJBSivVnc7B7ev33jWcUVeK5nxLx7ghPuNmawdPBHD6OFmjvYgkHK3ULp0jp60KAREgXegrrG5NdjnM3SxGRWorLGWW4nlmOrOIqTkh8nCzQ2sEcahWwPSIf38+oL0LJeRV47UAS5j7gipziaqQXVXHClXC7As7WZujiYYXura3Rx8sG97e1QSd3K4XRoXDlIkAiJBd5A/hlInEwphCH44pxLKEYlmYqBLe14YSim1UOOhVfQVt1DhdJVeLFuojaJr+IsZ1dMKXHnYdTV/2RhnPJBZjdqhbO9hZ3/nGwQIVajZxKIK9GjcuZZTibXIKaWmCQnx2Gd7THqAAHeNibGyBjcqFEAiRCSqzaPWJOvF2B3VcK8MPVfFzLLOcEYFhHe4RYJsAn5zwnNlVp0agtK2zUyne1/fGq2Xy0dmDLLStczShFUXk1ggtvN0mrk489enV0gpunHTKr1QhPKMaB6EI80NYWE7s5Ykp3J7jbkSA1CbIFNSARMpFi74zMw5aIPJxOLuEO9PFehRiU+zMqEy6iOj1aVJYDHb5CVK4KozrZo+pqarNtWJqr0c3PEd06OCLbzAIXsyvx7aV8TOrmiCf7uNCVtmYTNc0OJEIKruvt0mqsO5ODDWdzEeRhhSe72+Axi/MoO7VDtPAIcRwf+gUm/GqB9NcCEPru36/u0OXn5miJ3p1dUeFsi1/iSlBcUYM597ti/gNu3F4U/VomARIhBdY9s7gKH/+RjU9OZuPJ3i54tmMRusR9g4prR+65zGpuqlKLkND/Iw+0hpuvE/bFleB4QjFeGOCOlwe6c/tW9GtZBEiEjLTekWllyC6uwtCO9nURVlbXYuWRTLx/LAv/CnbFAtdItI7cIsmspyEM+hQh3h8TI79OLthzo4TbRH99cCu8OMDdSKtCYemDAImQPqjqYJNdOh+zORHZxdWwsVCjoroGc+93RZCHNZYdyuCuNr3WKRNtTv5Hb+LDh28IERKKka+/M7ZGFSEupwJhwzwxoaujDiSpq1IIkAgZWaU8V17n7lR+/J/L43+llWD54RR0dLPEZ8Ot0ffKf7lllyF+hhQhoRhZt3HAuov56OZpjQ9Gt0ZbJwtDpEs+ZCJAIiQT+IbcbjyXi7DDWVg/vkO9P++5kouIuBQcrXlZ0j2fplKXQ4RYTI525nhmdDucK1Zh9YlsfPxIG8zu59pUuPR3hRIgETKiwr3+azp+u1GCsGE+9aI6lVSIHWfiEFEz16DRyiVCfJIjgz3Qo6cn3gnPgr+rBdZP8KFHRAw6AgzjjETIMJy18nI4tghjtyRhy2R/WJnfeR7rf6fSURF/CnvNPtTKjlSN5BYhloevpy2eGeOL75Mr8NO1Qnw+0RuDOthJlSLZMQICJEJGUAQ+hDcPpmPt6Vx4O1oitLc7HK3McCyhAAdv5CPC4lW4lqcZNFpjECE+4alDfGDj5YTZe1Ow+lEvbrOefqZBgETICOrInrOatjOZu3kvbKAbHvs6Abkqc9TU1sLJxgxpBVWIePg6vP94z6DRGpMIscR7+jvhwfvbYPmJXIwOdMD7o1oblAc50w8BEiH9cNXaKnt9xuTtyejRxhrjvS3wwY6Yen1njWmH/8aUI72wCpdafYTKBN3vXNY2OGMTIRa3pYUajw/3xc6blWhlZ46vJtffP9M2N2pnPARIhGSsRWxOBSZsTcLk7k5oXVKC747eajCaz17qhd6fJ2J8oA3WJDxtsCtkxihCPKAZI3xxuECF/LJq/DCjnYxVJNe6EiAR0pWgyP7Xs8ox9utE7rmpjKsZuBiT16glD2crDBnpj9nfp+DnYQV48NhzIr02r5sxixDLhAnRmTIzJOZW4OeZ7en5s+aV12hakwjJUIq43AqM+jIBz/V3x4nf4nC7sLLJKCYM9ML+PBXOppQiseu3KI/4qck+ujYwdhHiheh8uRkS/hEiXXOm/oYnQCJkYObsTYbDvkjgXmVx8WgisvLKtY5g1bxuGLEzFb1bW2BnwYuoyWv+6zW0dgZACSLEC9GJEjXySquxa5pvc1KktkZAgETIwEUY8nk8Bnawg3lqHo5HZjfLu0oFLJrdHWO+TsL6gVWYfGZWs/o3t7FSRIgXol9ya+Fma45147yamyq1l5EAiZAB4T+56yb3UOoIVxXW/5QgyvOgnu6Is7XDd5fzkTX4BEqPbBBlR5tOShIhXog2JVViZCd7vPmwhzYpUhsjIEAiZKAiLD+ciRNJxVjS1xHLv76uk9c3QgPw7KFc7qz/u+ptvT1NrzQRYlAfGeSDj6NK8dEjbbirjvQzfgIkQgao0Y9RBVjwYyq2jvXEe5ujJPH44Yu90G99At7qp8YLf4ZKYlPTiBJFiOUwfGg7vHsuH+cWdETnVvTVD70MDgmNkghJCLMhU2mFVejzvxv4z3AP7P81oVkb0fcKrW+gC9DOFR8dz0bciCjYHX5f8kyUKkKerlYI6OeD8MQSHP2Xn+RcyKC0BEiEpOV5lzV2N3QnN0tUJmTjr9h8Sb0tGO+HsL+KUVJRgwuuqyS/m1qpIsQgj+jngQu1VvB3tcJ7Iz0l5U7GpCVAIiQtz3rW1p/NxY6/8jDepQYHzmboxdNXb9yHTmtiEdrVCh/EzZb0bmolixCD/ewEfzx/7DZ2PN4WQ/zvvCZXL4Ugo6IJkAiJRnfvjuzDg0Efx+DTEa2wde8NPXkB3Jws0X9YB7y4Lw3HRueh66EXJPOldBFiy7L+g9phU0Q+Lj7XUTIuZEhaAiRC0vKsszZj1010cPl7GXYhuvFHMqRwP22YD7bdqsG1zDLEdPhCste/Kl2E+GXZxVordPGwxjtD6bK9FONNahskQlITBbA/uhAv/ZKG1QOc8PGuWD14uNvkukU9cf+XyRjUzgpf3npGkmWZKYgQIxU61g/P/JaN6y8FoJM7XS0zyIBshhMSoWbA0rbp/evisCDYFcfDE5GUUaJtN53bzZnZDZN3JGP70EqMOj5bZ3umIkJsWebTywspRdXYNrWtzlzIgLQESISk5YlN53O5Tx2H+phj62/JElu/t7nhfT3Alh4HbxQhNXg/yk7v0Mm/qYgQgzC2f2t8El+FLyf5YLAfvR5Wp4EhcWcSIYmBBn4Ug2UPuWHnDzdQUlYtsfWmza18tgsm/ZCBDk5m2Ff7jk53U5uSCNlam+Gh4X44lFCCA0+3bxoktTAYARIhCVFvOJeLX64XYrB1pd4uyWsTbthzPTFwYwL+HWKG2WfE301tSiLEuD0zph1WXi7F6kfbcB+RpJ9xECARkrAO3T65gQW9HLB3X5yEVptvqoe/Eyp8XPH5+VxkDD6N6mOfNd+Igl7loW1y7TxtETyoHX6OLsRPT9LbGLXlpu92JEISEd59OR9rT+dghG0VjkRkSWRVvJnXpwdwN+qpVSqcsBS3LDO1mRCj+doTnTDrUC6+n9EO93nbiAdMPSUjQCIkEcqRXyZgYmcH/LwvFmUVht8LaiiNDa/1QdD/4rCgjzWWXJ/V7Mv2pihCfQOdYdexFVIKKrF+vLdE1SczuhAgEdKF3j99r2SUYeSXiVg/yBlr9si7FBOm42Brjn5D/fD2b+m4ODgGvidWNitbUxQhbjb0VBDGfpeK3CVdYGt55yOTzYJDjSUjQCIkAcrFB9LB3nqovpmL89dvS2BROhPsk0H/iylHSkEVrvpubNbd1KYqQqPv98SZKktuc/rZYPqIonSjTZwlEiFx3Or16vBhND4d7YnVX12VwJr0Jr54tTe6r0/A2AAbrE3U/pNBpipC7NtlE8Z1ws6rhTg0u4P0wMliswiQCDUL192Nj8QX47X9aXgpyBpf7k/S0Zr+uodO64KZu1Pw49AChBzX7pNBpipCjDL7XNALZwtx6flOaOtsoT/wZLlJAiRCTSK6d4MXf06Fu505Mi+n41pSoY7W9Nd9VLAHjpVb4lRSMZK67dLqk0GmLEL9Orsg1cUR/bxtsOBBN/2BJ8tNEiARahLRvRsEfBSDlQ+5YuPOaB0t6b/7qvndMXLnLfTwsMCuwqY/GWTKImRrZYapkwOxPTIfv8ykO6j1P/oa90AipAP9qMxyPPp1Il7vbNXoJ5x1MK+Xrq/P6YHhmxOxdmAVHm/ik0GmLEIM7tJZXTBkxy2ULO8Kc7VKL7zJaNMESISaZtRoC3ZzYmRaGapiMpCSVaqDJcN1DfJ1QLGPK3ZG5iP74Xt/MsjURYg9xvFZbAWWDPWgxzgMNwTv8kQipAP8qd8k48E21vhln/7enKhDeI12XTytE+YeuQ0XazMcUi9p9CFXUxchti+kaucGMxWwfDi9h1ofY00bmyRC2lBqpI3v+9fxn0Eu+GK3YV5cpkOod3X97yt90HNtHBb3U+PlqHkN3k1t6iJkYa7GnKe64oNjWdg40RvdPK2lREy2tCRAIqQlKM1mN/MqEbwuFh8FO2DzAeO9NN9Yeq6Oluj0QFt8cDwbMcOi4HTk7k8GmboIZanNkeHsiFqoYGOhgpO1Gb6Y6I2+PvRMmcjDQlQ3EiFR2ICfrhWAfU3jIYsKHP5T/gdWxaTx5EhffBJTjoKyavzp9tFdnwwyZREqUalx2sIeS4f5oI/X3y85OxSbjx+jcpG4OFAMTuojkgCJkEhw/z6ahbzSahRez8CNlCKRVuTvtvWtvvD/JBbTuljiw/j6nwwyZRFKMLNCt66tMSu4/svvPzh2C88PcMUU+oS0wQYniZBI1E99l8K9JnT3d9dRUVkj0opxdJswuTMW/piK8FF56HH4zieDTFmE4ixtMayfF8YGudQrwsbzmRgdYIP5D9ANjIYanSRCIkkPWB+HRcEu2LD9mkgLxtNtSJ9WCC+zwJX0Mtzwu/PJIFMWoTS1BdRtXLBydP2Xmz33UwJ2PtEWD/jaGk+BTDwSEiGRBfZ5/zo+GeSCDQq8MtZQymue74GQLTcR0tYKX+e+gJq8VJiyCDEGUXYO8GvjgNGdXVBRXYtfY26jm6cVvphE7xkSeViI6kYiJAoboH7jMjYPdsY2A39RQ2S4WnVb+Ex3jN+WhC1DKvHIH7NNXoQYFLY3ZN3aERkl1Vg21IOeI9NqpEjbiERIBM/Moip0/+QGFvqqcTwyW4QF4+zi722H/Dau3Mcb0+4/gN9sh2DCrxZIfy0Aoe9eMM6gJYjq5dDOePKXTGS+HSSBNTLRXAIkQs0lBuB6VjkmbE3CWNsKRNzIF2HBeLu8MT0AM3/Pga+DGua1VTiWUo3Z97kg8bTy7oXSlvKrj3fC6O8zUP1ed227UDsJCZAIiYB5PqUUC368heFWFTh3zbjepCginbu6jJsUiDd/y4SnvQXau1jhSkYJSitq0K/Q9HJlyc8b1wEzw2/j1htBcLCi171KMYaaY4NEqDm0/ml7PKEYS37PwGCLcpy6kivCgnF3Oe/ggkeDXDC1x53L1P85noaLSQXoX15g3MGLiG768LZ4/WIxIl/oBE97cxEWqIsuBEiERNA7HFeEfx/JwmCrChz7y3T2hBiKUqhxxsoBe2cEQPhyi+S8crx2IBn9i/NEEDPuLv/XvzU+vFGJ0/P84eNEb1k0dLVIhEQQPxxbhH8fy8Jwm0ocuqjMRzYaS7sIZvjTxh67pwfUa5JZVImFPyUipMT0RGhwL3dsSK3FyTn+9KpXEceDrl1IhEQQPBpfjLDDGXjUqQa/ns0QYcG4u5xzcMHTfVthqL9TXaDbIrLxa/RtBBeZngj1CXDGtlwznF/gDy9HmgkZenSSCIkgfuZmCV7cl4ZpnsC+U+kiLBh3l1gzK6RaWmOIvxM6uFohMq0El9JK0Lm4AM61xvFhRykJspnQx4nVuPFyIFxtzaQ0Tba0IEAipAUkzSZXM8ow9ZubWNDBHHuPp4qwYPxdbqvMcM3cBuaW5qitqMT9lcXGH7TICB8f4oP5pwtRGNYVluwNZ/QzKAESIRG4bxVUIvjTOCzrbo1dR26JsEBdjInAnPF+mHkoF0VhXY0prBYTC4mQiFKz54zsl17FxhBHbP/9pggL1MWYCCx4PAAvHclF/Gv0HiE56kIiJJK6+4oofDLQGV/vSxBpgboZC4F5oUH4+OxtnJjrbywhtag4SIRElrv3/2LxxgPO+FwB3xsTmWKL6ca+TnvwRhF2PN62xeRsTImSCImsxqRtSRgf5IAtO5T/PiGRCEyim6uDJboMbIeqmlqsoC9uyFJTEiGR2N/4NR32VmpEn76JtJwykVaom9wEgto5IKuVMx4NcsT0Xs5yh9Mi/ZMIiSz71og8HIguhH9xEc5Emd7zYyKxKK4bu0fomxw1tk9ti55t6JM/chSQREgk9UvpZXj8m2S8HGCFneEpIq1QN7kJTBjkjUXnilD+bje5Q2mx/kmEdCg9u0y/bZQ7PjWRV7zqgEKxXSeN7Yht14voypiMFSQR0gH+sE0JeCLIHjv3xOhghbrKRcDcTIWQUR2RV1aN/4xpI1cYLd4viZAOQyDscCZKKmsQ/UcSisuqdLBEXeUgMKC7G07XWHHvlf6/IEc5QiCfAEiEdBgG7OVmr+xPQ/+aUlxNNL2XfemARhFdX5zcERP2ZSH7nS5wpDcqylYzEiEd0bsuj8J7/Ryw51Cyjpaou6EJzJjaGV9F5iP8WT9DuyZ/AgIkQjoOhxnf3kQPDyscPRin+C+x6ohCUd0Dfe1R084dHVwt8epDrRQVu6kFSyKkY0W/u5yPLy/c5l71ampvWdQRjVF3f2KoD5ZEliJ8dgcEtrIy6lhNPTgSIR0rXF1TC+ewKGx71ANrd9JVMh1xGqz7uEf8sSO6GKfm0UOrBoPeiCMSIQkqMGtPCoI8rBF7LgVxqab78i8JUBmFCfa8mHWX1ujtbYMXB7gbRUwtOQgSIQmqz945/cK+VCzuao3NB2iDWgKkejUxLNgTb18qQ+qbndHKjj7xo1fYWhgnEdICkjZNOnwYDWcrNfcwq115BdpXlUONWm26UhsDErC0UOO+Qe2RUFiFrVPo1R0GRN+oKxIhCarw5sF07L5SiMe6ucHRygxH4/LxZ1I+ehQX1Pt2lwSuyISOBB4b7I01sRVYN84bg/zsdLRG3aUgQCKkI8XE2xXo/skNbJjgBwerO19q+OhYKm7FZ6N9dbmOHqi7VAQc7SwwYlQHfHOlEEf/RfcGScVVVzskQjoS/CGqAB/9kYPXHvKuZ+lkUiG2n0xB55IiHT1Qd6kIhI5oi40JlVgU4o7Hut35pppU9smOOAIkQuK41fX6I7EYc79Pw/ujfOtZ+iEqF+EX09CxvERHD9RdCgKeLlYYMcoP687dxpn5dFleCqZS2SARkoBk37Wx6NnGHuO7uHLWorNKEXY4BZ2LC03yY4ESIDO4iWcfbY9VUaVYPKgVJtEsyOD87+WQREiCcsTlVmDmdylIuF0BB0sz7t/zgl2QdzUdKVmlEnggE7oQaOdpi94hvvjpegEOPtNBF1PUVw8ESIQkhBqdVY6iihpEpJZiR2Q+3uhlhw+/uSGhBzIlhsC/xnXACyfysWuaL0La0xUxMQz12YdESE90h3wej8d7OiM7JhtHIrL05IXMNkXgvkBnlHu5gn2w8tNxXk01p7/LQIBESE/QTyeX4JGvEnFwelu8tzkKRaX00jM9oW7UrKujJcaP8cNLv2fi2ksBcLa+cwuFoWMhf40TIBHS4+hgNzEm51VinKcaG/cl6tETmW6IwBvTA/DKyXy8FOKO0N70OR9jHSUkQnquTPCnsZhzvxuiL9xCxI18PXsj8zyBx4f6IKrWEjkl1fhqsg+BMWICJEJ6Ls7ZmyUYtDEeP0zxxrYf45Bxm+6g1jNy3N/FFT2DvcA+UBnxfCc40Ktb9Y1cJ/skQjrh067zmlM5+PZSHj4d5o5XP7uiXSdqJYoAuynxX1MCMG5nCr6b5othHe1F2aFOhiNAImQg1rP3pEClUuHJjtZY/vV1A3lteW6WPNUZb57Kw4SuTnh5IL0rSAkjgETIgFV6aGM8Rgc4oKd1DVZ/F2tAzy3DFXs27HC+CjYWamyYUP9ZvpZBQJlZkggZsG438yu5/aG3H/aAeU4Rtv5GL0CTCv+gnu4o9HDC5fQy7J/ZXiqzZMcABEiEDABZ6OJCSimGbkrAl5O8ceVCGk5czjFwBKbnbuh9rVDr5YLvr+bj8Gz2ShW16SVpwhmRCMlQ3MNxRRj1ZSL2hPpiz/c3kJpTJkMUpuFyVLAn1N7O+Px8LvdcWFsnC9NIrAVlQSIkU7F/jSnE2K+T8O00X2zeFoWyimqZIlGu20f7t0aVhxM2nsvFLzPbo6ObpXKTacGRkwjJWPxDsUWYsDWJe6bpwombuJZUKGM0ynI9YaAXchztsOtSPn58sh38XEmAlFXBO9GSCMlcOXYz4+TtyXhhgDvU6XnYfyZD5oiM3/3kwd6IUlnhQkoJdk9vh9YO9MUM469a4xGSCBlB9eJyKvDEzmT0b2eHwU7Apz/EG0FUxhnCpId9uMvwNbW1+OYJX1iaqYwzUIpKawIkQlqj0m/D8qpaPPndTRSW1+ClPo7Y8nMC9/kg+v1NwMJcjQeD22DvrUo87G+Pjx9pQ2hMhACJkJEVMuxwJj4/l4uPR3vi0sV0nI3KNbIIDR9OSHc3WHg5YemxHKwd54U5wX+/Rpd+pkGARMgI6/jTtQLM/zEVM3o5w6+qDLuO3DLCKPUfkpe7NSYO8sbP6dW4cKsUn433wgNtbfXvmDwYlACJkEFxa+8su6QaL+5LxfWscszv5YiUuFz8canl3NjIrn7Z+zgh7EgWHgl0wJr/o7ciaj96lNWSRMjI67U1Ig+LD6RxX4gY42WB38+m43J8gZFHLT68nh2dMDi4NXbFleLirVJ8MLoNHu3sIN4g9TR6AiRCRl8icJvVb/+Wjm1/5WHJEA/4q6qw93iqSX3Jw8PFCmMHtEFMjQWWh2firYdbIWyYpwKqQyHqSoBESFeCBuzPZgbvhmdyS7TnHnSDfUEJvv8jVdHvr+7p74SHe7vjarka/z2di+Ed7TkB6uRuZUCy5EpOAiRCctIX6Zvdaf3RH9nc981m9HCEXV4xTlzKQX5xpUiL+ulWplLjppUNctXmsFABrmVlaF9dDksLNSc893Vxw+nsKqw9nYOB7e249/8E08azfophxFZJhIy4OE2FdiyhGOtO5+C32CI81dsZvZzUuJ1RhFNXcpFXJK8gVUGFCFtHPNrNDYP9HFFQVo0dEVlwMqvG8yGt8Et8Cb48n4uZ97li/oOu6ONl01S69HcTJUAiZAKFvZFdjs0Xb2NLRB78XS3xWDcn+FvXIi6xAMcjs2URpAQzK3QM9MCC/q3rEQ7dFYtWtmaY3c8VT/d1gac9PXJhAkNQpxRIhHTCZ3yd2T1Guy/n4/uoAvT1tuHe5OhrDWTdKjSIIHm5WSPA1x6/5KrwUIAbBrSrf2Xrg2OpeHGACx7r7mR88CgiWQiQCMmC3TBOf7leiIMxhTgUV8R9+mZAO1t0b2WFtnZquKhrUV5SifTcMqTnlv/z7zLU1jYvtqB2DmD/tPKwRYWlBWLzqnAmuQRHE4oxvosrnujpVs/gK/uT8NVkbzzoSzcdNo+06bYmETLd2tbLjL1a9lRSCc7dLEFEaikupZfBTK1CJzdLdHC1hI+TBdo4mMOiFqiurIKjlRlsLdWwNFdDrQZqalUor6lFUWUt8sqqkVlcjVsFlYjPrUBMdgVUKqDsKa1IAAAK/klEQVRnG2vc52WDB3xt4W5njoEb4vDGIG884GvPidv2v7KRVVyO8Gc7tBDqlKY2BEiEtKFkom3SCqsQm13OXWVLKahCemElN2PKK61GUUUN2EO11bW1UKtU3NPqdpZqOFur4W5rzr0+o62zBTq4WCLA3arB12mwF7e9sj8dzE9ReTXGBjnii4necLahzzGb6JASlRaJkChs1Kk5BDKKqmBnoYY9vfu5OdhaTFsSoRZTakqUCBgnARIh46wLRUUEWgwBEqEWU2pKlAgYJwESIeOsS4uIKjo6GlOnTkVkZCTmzJmD1atXw8bGBsL/P3LkSGzfvh22trZYtGgRNmzYgOXLl2PJkiUco5MnTyIxMRHTp09vEcxMMUkSIVOsqgJyysnJwcKFC7Fs2TIEBgZixYoV8PPzw8SJEzmxmTFjBgYMGMAJUHx8PKZMmYL9+/dj7ty5WLVqFebPn4/s7Gxs2rQJYWFhnHjRT5kESISUWTfFR81mO0IBYTOarVu3Yt68eZzw8MLCt2MznfDw8DoRevrpp7FmzRrMmjWLEzH6KZcAiZBya6foyDVnQkKx0RQhNltisx82W2LLsW3btnG5t2/fnpst0U/ZBEiElF0/RUfPxCY0NLQuB7YvpDkTYmL11ltvYeXKlXBz+/sRECZYbGkWHByMkJAQ8PtG/N8VDaUFBk8i1AKLbowps+UYW26xvR/hMk1z2VZaWsrNioTLsQsXLnAp0ea0MVa26ZhIhJpmRC30TIDNdpiAsCteffr0qbcxzW9Y8wLDZk9sGcbaLV26lNsTYhvUdIVMz0XSo3kSIT3CJdONE2AzGv6SO2t14sSJuv2dxi7d87Ml4eV5Wo4pf5SRCCm/hpQBEVA0ARIhRZePgicCyidAIqT8GlIGREDRBEiEFF0+Cp4IKJ8AiZDya0gZEAFFEyARUnT5KHgioHwCJELKryFlQAQUTYBESNHlo+CJgPIJkAgpv4aUARFQNAESIUWXj4InAsonQCKk/BpSBkRA0QRIhBRdPgqeCCifAImQ8mtIGRABRRMgEVJ0+Sh4IqB8AiRCyq8hZUAEFE2AREjR5aPgiYDyCZAIKb+GlAERUDQBEiFFl4+CJwLKJ0AipPwaUgZEQNEESIQUXT4KnggonwCJkPJrSBkQAUUTIBFSdPkoeCKgfAIkQsqvIWVABBRNgERI0eWj4ImA8gmQCCm/hpQBEVA0ARIhRZePgicCyidAIqT8GlIGREDRBEiEFF0+Cp4IKJ8AiZDya0gZEAFFEyARUnT5KHgioHwCJELKryFlQAQUTYBESNHlo+CJgPIJkAgpv4aUARFQNAESIUWXj4InAsonQCKk/BpSBkRA0QRIhBRdPgqeCCifAImQgmq4fft2LtqJEydi6dKlmDVrFgIDAxWUAYVKBO4moGgRKi0tbVEHY05ODqZPn46DBw9i+fLlWLJkiaLG9IoVK/DOO+9wMW/btq3Fi+nJkycRHh6uuDpKPegULUIMBitkYmIid3DSz3gJMAEaMmQIBgwYUC/Illw/dhJdtWoV5s+fDzc3N+Mtnp4jU4wIscEaEhLC4ejZsye+/fZbbikSHR2NTZs2ISwsDDY2NvVwsb9NnToVkZGR3P8/ceIEdxAIz8hz5szB6tWr7+rLGxLaT05O5ny9/vrrePPNN7FhwwauGT8rEbb9888/685ymme8hvzztoV5CAdpdnZ2vTyZDT8/v3riy9ovWrSoLi6Wb+fOnetmT0JuLO7mcNBlHLIZ3JYtW7haMWYjR44EW1qyA6+x+jFmV69eBePI+gjrxPqGhobWY8/+41715gVQKIbCMdXUONAlf824hLPYhsRZkwm/DGcnWmF71m7ZsmVYu3YthONDOJZKSkoarH9DuTNB5GeqPA9mq6FjSBcemn2NQoSGv3zyrpx+/6j+GVPYQHhQ32tJJmzHCtm+ffu7zsSNnaEbEiFWJM2zudC/r68vJwIzZszgurOp9iuvvFJvyShs7+7ujnXr1nFtmiNC7MBkgsyWNMIZoCYLXpRYPEx8GY+tW7dyost+/L6SMA5NIddmsOW+06deM9flf951Mnj++eexZs0a7sTBahEfH88tQxqrH4t1wYIF3MlGyJXFun//fo4zL6R8TRqrN19j1pc/YTHe/AHMxLAhUdcmd9Zmx44d9ZpOmzbtrvx5v0wU+Joz1g0tybQRoT59+nAM2CqA8RSKED9O+TYN1V94kmTBNjYuhePhXid8bVk11E4xIqR5lufPJvcSIeEZRChCjZ0xGwIkbCs86BubmWnGqTn7YLOCt956CytXruTcCUVIeMbh90z46To/yNjB/O6772L06NEoKiq6pwgxX8IBrznQGopDHyKkeaAJB7NQDIWb7Jp9+FqyEwk/I+brxdelsXrzMz7hDExzGajLAaaNCGnWlj95NCZCwvYsTz5HXlCZ+BQXFyMjI4NbzrHxwffh296r/qy9cD+qsXHJxoO+Z8yKESHhANN2JiSc5fAixM4OwitLYmZCbInDH8C2trZ19hqaCbEBsnDhQu6sq7l8FJ4VNafQrM/ixYuxb9++ukHGzqbsN27cOO7fmnthmoKseWAJ/876N3Z2bu5ZramZkHAGxga1LiLEx9bQHmBD9eaX32y2JJwJ7d27lzPF29G3CPGsNUVXzEzI09MTsbGx3PhgJxlehHgf/ExImC/jLqy/pggJ8xeOS+GMSRdG9xpTihQhbabzDU1p2VlUKEJC0dDcMOWhNbTPw4ounEXwIiM8sIXFa2xNLzxTaYoQs//2229j8+bN9c50kyZN4pYxDW3oNmc5Jlxaap4xpRYhZl8oxMKlj5jlmHAZ1VCd2AEnnPny4iSsPesn13JMyEKMCO3Zs6dumao5U2Z7ivzYY8t8fntAczmuuRwTCrhwPGjubfLLeTEz5sbGlVGIkDaDXrgsGjFiBEaNGsUBbkidhZeyNW2zzVo2g+A3NtkU9rnnnqvbsNbc7NU8Q/ADaNeuXdwmHltusZkRK/6FCxfqzq7CwcXbCAoKwjPPPHNXumwTcN68eXjqqafqbaKzg0Y4yIQHjTYixBwJufFLQxYnn78wGH1uzt5rM7mhCwv87InVSvOWBKEtlhPbuGazW9auoXqzZQe/byQ8gQnt6DN3zeW/cFkvZmOaH6ONXbhgMxnhiZFfpgm3BjT3zxobD+yEx+5HY2zZccdsNHQRSJtjWPEi1FgCDR2MjZ3ZG9ucZrYNcc9RQ/51nYWIKb6xxMFib+wSfXPuoRFTbzHcpO5jLJfo5R4PipkJNTQAGhMOMYPSEPeryF1snqGxxKHtlc2mDn4x9W7KpiH+3hyh1Wc8co8HRYuQPgtDtokAETAMARIhw3AmL0SACDRCgESIhgYRIAKyEiARkhU/OScCRIBEiMYAESACshIgEZIVPzknAkSARIjGABEgArISIBGSFT85JwJEgESIxgARIAKyEiARkhU/OScCRIBEiMYAESACshIgEZIVPzknAkSARIjGABEgArISIBGSFT85JwJEgESIxgARIAKyEiARkhU/OScCRIBEiMYAESACshIgEZIVPzknAkSARIjGABEgArISIBGSFT85JwJEgESIxgARIAKyEiARkhU/OScCRIBEiMYAESACshIgEZIVPzknAkSARIjGABEgArISIBGSFT85JwJEgESIxgARIAKyEiARkhU/OScCRIBEiMYAESACshIgEZIVPzknAkSgToRiYmKO1NbWDiYkRIAIEAFDElCpVEf/HztV1ker3SgHAAAAAElFTkSuQmCC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 descr="data:image/png;base64,iVBORw0KGgoAAAANSUhEUgAAASEAAADmCAYAAACahzOjAAAAAXNSR0IArs4c6QAAIABJREFUeF7tnQd0FFXbx/+76b2SQBICJJAQOghRIQjSQfloAgpBUfClWrBhQwiIr/qi+PIiAoooTUTAgoIohCK9GEMJJKQT0hPSe/nOHZ0wWRKymZ3d2dk8e47Ho7n3Kb/nzn/uvdNUoB8RIAJEQEYCKub75s2btSUlJTKGQa6JABFoiQRUKtVRToSio6NrAwICWiIDypkIEAEZCcTExIBESMYCkGsi0NIJkAi19BFA+RMBmQmQCMlcAHJPBFo6ARKhlj4CKH8iIDMBEiGZC2As7rdv347Q0FAunOXLl2PJkiUoLS3FokWLsGHDhrr/x/5+8uRJJCYmYvr06cYSPsWhYAIkQgounlShR0dHY9myZVi7di1sbW054ZkxYwbc3d2xf/9+zJ07F6tWrcL8+fORnZ2NTZs2ISwsDDY2NlKFQHZaMAESoRZcfD51NgtiP35mw/93375964nQ008/jTVr1mDWrFkIDAwkckRAEgIkQpJgFG9kxYoVuHXrFlavXl03s2hoacRmK1OnTkVkZCROnDiBAQMGcE5ZvzFjxugkCg2JUHx8PF555ZW65di2bds4f+3bt6/zLT5r6kkE7hAgEZJpNOTk5HAzj4kTJyI2NrZuedPY0ojtwTAB4JdIbMmkKR5iU9G0w/Z8wsPDuX0h/sfiYkuz4OBghISEYOTIkZx/Nzc3sW6pHxHgCJAIyTwQ2MEt3GNpbGnEz0J4EWKzH6n2ZhrzyS/P2AY12xMSLscuXLhQbwknM0Zyr2ACJEIyF08bEWJLoylTpnDLMfb76quvsG/fPm6jWIqZiHD2xewvXLiQ26jm932YSLFZWJ8+fbB06VJuT4htUNMVMpkHj4m4JxGSuZBNiVBDSyNeFNiS6Z133ql3+VxsOsJ9KLb/w8+CNP2z/6blmFjK1K8hAiRCMo+LpkRIc6nE783wy7HFixfjgw8+oCtWMteR3IsnQCIknp0kPTVF6F5LI35vRvN+nfXr1+t8hUySZMgIERBBgERIBDQpuvBXxw4ePFhnjl8GNbY0YpfzhwwZUneJnP23VMsxKXIiG0RADAESITHUqA8RIAKSESARkgylaRnaF1WAWXtvoaK6Fk7WaiQt7mxaCVI2RkOARMhoSmE8gTyz+ya2/5WPwX6O8HO1xl9pxbiSUYpvn2iLMYEOxhMoRWISBEiETKKM0ibhtCwKM+9rhWEdneoMb4nIxu838pC3tIu0zshaiydAItTCh0BJZQ0Sb1ciJb8SGUVVuJBSivVnc7B7ev33jWcUVeK5nxLx7ghPuNmawdPBHD6OFmjvYgkHK3ULp0jp60KAREgXegrrG5NdjnM3SxGRWorLGWW4nlmOrOIqTkh8nCzQ2sEcahWwPSIf38+oL0LJeRV47UAS5j7gipziaqQXVXHClXC7As7WZujiYYXura3Rx8sG97e1QSd3K4XRoXDlIkAiJBd5A/hlInEwphCH44pxLKEYlmYqBLe14YSim1UOOhVfQVt1DhdJVeLFuojaJr+IsZ1dMKXHnYdTV/2RhnPJBZjdqhbO9hZ3/nGwQIVajZxKIK9GjcuZZTibXIKaWmCQnx2Gd7THqAAHeNibGyBjcqFEAiRCSqzaPWJOvF2B3VcK8MPVfFzLLOcEYFhHe4RYJsAn5zwnNlVp0agtK2zUyne1/fGq2Xy0dmDLLStczShFUXk1ggtvN0mrk489enV0gpunHTKr1QhPKMaB6EI80NYWE7s5Ykp3J7jbkSA1CbIFNSARMpFi74zMw5aIPJxOLuEO9PFehRiU+zMqEy6iOj1aVJYDHb5CVK4KozrZo+pqarNtWJqr0c3PEd06OCLbzAIXsyvx7aV8TOrmiCf7uNCVtmYTNc0OJEIKruvt0mqsO5ODDWdzEeRhhSe72+Axi/MoO7VDtPAIcRwf+gUm/GqB9NcCEPru36/u0OXn5miJ3p1dUeFsi1/iSlBcUYM597ti/gNu3F4U/VomARIhBdY9s7gKH/+RjU9OZuPJ3i54tmMRusR9g4prR+65zGpuqlKLkND/Iw+0hpuvE/bFleB4QjFeGOCOlwe6c/tW9GtZBEiEjLTekWllyC6uwtCO9nURVlbXYuWRTLx/LAv/CnbFAtdItI7cIsmspyEM+hQh3h8TI79OLthzo4TbRH99cCu8OMDdSKtCYemDAImQPqjqYJNdOh+zORHZxdWwsVCjoroGc+93RZCHNZYdyuCuNr3WKRNtTv5Hb+LDh28IERKKka+/M7ZGFSEupwJhwzwxoaujDiSpq1IIkAgZWaU8V17n7lR+/J/L43+llWD54RR0dLPEZ8Ot0ffKf7lllyF+hhQhoRhZt3HAuov56OZpjQ9Gt0ZbJwtDpEs+ZCJAIiQT+IbcbjyXi7DDWVg/vkO9P++5kouIuBQcrXlZ0j2fplKXQ4RYTI525nhmdDucK1Zh9YlsfPxIG8zu59pUuPR3hRIgETKiwr3+azp+u1GCsGE+9aI6lVSIHWfiEFEz16DRyiVCfJIjgz3Qo6cn3gnPgr+rBdZP8KFHRAw6AgzjjETIMJy18nI4tghjtyRhy2R/WJnfeR7rf6fSURF/CnvNPtTKjlSN5BYhloevpy2eGeOL75Mr8NO1Qnw+0RuDOthJlSLZMQICJEJGUAQ+hDcPpmPt6Vx4O1oitLc7HK3McCyhAAdv5CPC4lW4lqcZNFpjECE+4alDfGDj5YTZe1Ow+lEvbrOefqZBgETICOrInrOatjOZu3kvbKAbHvs6Abkqc9TU1sLJxgxpBVWIePg6vP94z6DRGpMIscR7+jvhwfvbYPmJXIwOdMD7o1oblAc50w8BEiH9cNXaKnt9xuTtyejRxhrjvS3wwY6Yen1njWmH/8aUI72wCpdafYTKBN3vXNY2OGMTIRa3pYUajw/3xc6blWhlZ46vJtffP9M2N2pnPARIhGSsRWxOBSZsTcLk7k5oXVKC747eajCaz17qhd6fJ2J8oA3WJDxtsCtkxihCPKAZI3xxuECF/LJq/DCjnYxVJNe6EiAR0pWgyP7Xs8ox9utE7rmpjKsZuBiT16glD2crDBnpj9nfp+DnYQV48NhzIr02r5sxixDLhAnRmTIzJOZW4OeZ7en5s+aV12hakwjJUIq43AqM+jIBz/V3x4nf4nC7sLLJKCYM9ML+PBXOppQiseu3KI/4qck+ujYwdhHiheh8uRkS/hEiXXOm/oYnQCJkYObsTYbDvkjgXmVx8WgisvLKtY5g1bxuGLEzFb1bW2BnwYuoyWv+6zW0dgZACSLEC9GJEjXySquxa5pvc1KktkZAgETIwEUY8nk8Bnawg3lqHo5HZjfLu0oFLJrdHWO+TsL6gVWYfGZWs/o3t7FSRIgXol9ya+Fma45147yamyq1l5EAiZAB4T+56yb3UOoIVxXW/5QgyvOgnu6Is7XDd5fzkTX4BEqPbBBlR5tOShIhXog2JVViZCd7vPmwhzYpUhsjIEAiZKAiLD+ciRNJxVjS1xHLv76uk9c3QgPw7KFc7qz/u+ptvT1NrzQRYlAfGeSDj6NK8dEjbbirjvQzfgIkQgao0Y9RBVjwYyq2jvXEe5ujJPH44Yu90G99At7qp8YLf4ZKYlPTiBJFiOUwfGg7vHsuH+cWdETnVvTVD70MDgmNkghJCLMhU2mFVejzvxv4z3AP7P81oVkb0fcKrW+gC9DOFR8dz0bciCjYHX5f8kyUKkKerlYI6OeD8MQSHP2Xn+RcyKC0BEiEpOV5lzV2N3QnN0tUJmTjr9h8Sb0tGO+HsL+KUVJRgwuuqyS/m1qpIsQgj+jngQu1VvB3tcJ7Iz0l5U7GpCVAIiQtz3rW1p/NxY6/8jDepQYHzmboxdNXb9yHTmtiEdrVCh/EzZb0bmolixCD/ewEfzx/7DZ2PN4WQ/zvvCZXL4Ugo6IJkAiJRnfvjuzDg0Efx+DTEa2wde8NPXkB3Jws0X9YB7y4Lw3HRueh66EXJPOldBFiy7L+g9phU0Q+Lj7XUTIuZEhaAiRC0vKsszZj1010cPl7GXYhuvFHMqRwP22YD7bdqsG1zDLEdPhCste/Kl2E+GXZxVordPGwxjtD6bK9FONNahskQlITBbA/uhAv/ZKG1QOc8PGuWD14uNvkukU9cf+XyRjUzgpf3npGkmWZKYgQIxU61g/P/JaN6y8FoJM7XS0zyIBshhMSoWbA0rbp/evisCDYFcfDE5GUUaJtN53bzZnZDZN3JGP70EqMOj5bZ3umIkJsWebTywspRdXYNrWtzlzIgLQESISk5YlN53O5Tx2H+phj62/JElu/t7nhfT3Alh4HbxQhNXg/yk7v0Mm/qYgQgzC2f2t8El+FLyf5YLAfvR5Wp4EhcWcSIYmBBn4Ug2UPuWHnDzdQUlYtsfWmza18tgsm/ZCBDk5m2Ff7jk53U5uSCNlam+Gh4X44lFCCA0+3bxoktTAYARIhCVFvOJeLX64XYrB1pd4uyWsTbthzPTFwYwL+HWKG2WfE301tSiLEuD0zph1WXi7F6kfbcB+RpJ9xECARkrAO3T65gQW9HLB3X5yEVptvqoe/Eyp8XPH5+VxkDD6N6mOfNd+Igl7loW1y7TxtETyoHX6OLsRPT9LbGLXlpu92JEISEd59OR9rT+dghG0VjkRkSWRVvJnXpwdwN+qpVSqcsBS3LDO1mRCj+doTnTDrUC6+n9EO93nbiAdMPSUjQCIkEcqRXyZgYmcH/LwvFmUVht8LaiiNDa/1QdD/4rCgjzWWXJ/V7Mv2pihCfQOdYdexFVIKKrF+vLdE1SczuhAgEdKF3j99r2SUYeSXiVg/yBlr9si7FBOm42Brjn5D/fD2b+m4ODgGvidWNitbUxQhbjb0VBDGfpeK3CVdYGt55yOTzYJDjSUjQCIkAcrFB9LB3nqovpmL89dvS2BROhPsk0H/iylHSkEVrvpubNbd1KYqQqPv98SZKktuc/rZYPqIonSjTZwlEiFx3Or16vBhND4d7YnVX12VwJr0Jr54tTe6r0/A2AAbrE3U/pNBpipC7NtlE8Z1ws6rhTg0u4P0wMliswiQCDUL192Nj8QX47X9aXgpyBpf7k/S0Zr+uodO64KZu1Pw49AChBzX7pNBpipCjDL7XNALZwtx6flOaOtsoT/wZLlJAiRCTSK6d4MXf06Fu505Mi+n41pSoY7W9Nd9VLAHjpVb4lRSMZK67dLqk0GmLEL9Orsg1cUR/bxtsOBBN/2BJ8tNEiARahLRvRsEfBSDlQ+5YuPOaB0t6b/7qvndMXLnLfTwsMCuwqY/GWTKImRrZYapkwOxPTIfv8ykO6j1P/oa90AipAP9qMxyPPp1Il7vbNXoJ5x1MK+Xrq/P6YHhmxOxdmAVHm/ik0GmLEIM7tJZXTBkxy2ULO8Kc7VKL7zJaNMESISaZtRoC3ZzYmRaGapiMpCSVaqDJcN1DfJ1QLGPK3ZG5iP74Xt/MsjURYg9xvFZbAWWDPWgxzgMNwTv8kQipAP8qd8k48E21vhln/7enKhDeI12XTytE+YeuQ0XazMcUi9p9CFXUxchti+kaucGMxWwfDi9h1ofY00bmyRC2lBqpI3v+9fxn0Eu+GK3YV5cpkOod3X97yt90HNtHBb3U+PlqHkN3k1t6iJkYa7GnKe64oNjWdg40RvdPK2lREy2tCRAIqQlKM1mN/MqEbwuFh8FO2DzAeO9NN9Yeq6Oluj0QFt8cDwbMcOi4HTk7k8GmboIZanNkeHsiFqoYGOhgpO1Gb6Y6I2+PvRMmcjDQlQ3EiFR2ICfrhWAfU3jIYsKHP5T/gdWxaTx5EhffBJTjoKyavzp9tFdnwwyZREqUalx2sIeS4f5oI/X3y85OxSbjx+jcpG4OFAMTuojkgCJkEhw/z6ahbzSahRez8CNlCKRVuTvtvWtvvD/JBbTuljiw/j6nwwyZRFKMLNCt66tMSu4/svvPzh2C88PcMUU+oS0wQYniZBI1E99l8K9JnT3d9dRUVkj0opxdJswuTMW/piK8FF56HH4zieDTFmE4ixtMayfF8YGudQrwsbzmRgdYIP5D9ANjIYanSRCIkkPWB+HRcEu2LD9mkgLxtNtSJ9WCC+zwJX0Mtzwu/PJIFMWoTS1BdRtXLBydP2Xmz33UwJ2PtEWD/jaGk+BTDwSEiGRBfZ5/zo+GeSCDQq8MtZQymue74GQLTcR0tYKX+e+gJq8VJiyCDEGUXYO8GvjgNGdXVBRXYtfY26jm6cVvphE7xkSeViI6kYiJAoboH7jMjYPdsY2A39RQ2S4WnVb+Ex3jN+WhC1DKvHIH7NNXoQYFLY3ZN3aERkl1Vg21IOeI9NqpEjbiERIBM/Moip0/+QGFvqqcTwyW4QF4+zi722H/Dau3Mcb0+4/gN9sh2DCrxZIfy0Aoe9eMM6gJYjq5dDOePKXTGS+HSSBNTLRXAIkQs0lBuB6VjkmbE3CWNsKRNzIF2HBeLu8MT0AM3/Pga+DGua1VTiWUo3Z97kg8bTy7oXSlvKrj3fC6O8zUP1ed227UDsJCZAIiYB5PqUUC368heFWFTh3zbjepCginbu6jJsUiDd/y4SnvQXau1jhSkYJSitq0K/Q9HJlyc8b1wEzw2/j1htBcLCi171KMYaaY4NEqDm0/ml7PKEYS37PwGCLcpy6kivCgnF3Oe/ggkeDXDC1x53L1P85noaLSQXoX15g3MGLiG768LZ4/WIxIl/oBE97cxEWqIsuBEiERNA7HFeEfx/JwmCrChz7y3T2hBiKUqhxxsoBe2cEQPhyi+S8crx2IBn9i/NEEDPuLv/XvzU+vFGJ0/P84eNEb1k0dLVIhEQQPxxbhH8fy8Jwm0ocuqjMRzYaS7sIZvjTxh67pwfUa5JZVImFPyUipMT0RGhwL3dsSK3FyTn+9KpXEceDrl1IhEQQPBpfjLDDGXjUqQa/ns0QYcG4u5xzcMHTfVthqL9TXaDbIrLxa/RtBBeZngj1CXDGtlwznF/gDy9HmgkZenSSCIkgfuZmCV7cl4ZpnsC+U+kiLBh3l1gzK6RaWmOIvxM6uFohMq0El9JK0Lm4AM61xvFhRykJspnQx4nVuPFyIFxtzaQ0Tba0IEAipAUkzSZXM8ow9ZubWNDBHHuPp4qwYPxdbqvMcM3cBuaW5qitqMT9lcXGH7TICB8f4oP5pwtRGNYVluwNZ/QzKAESIRG4bxVUIvjTOCzrbo1dR26JsEBdjInAnPF+mHkoF0VhXY0prBYTC4mQiFKz54zsl17FxhBHbP/9pggL1MWYCCx4PAAvHclF/Gv0HiE56kIiJJK6+4oofDLQGV/vSxBpgboZC4F5oUH4+OxtnJjrbywhtag4SIRElrv3/2LxxgPO+FwB3xsTmWKL6ca+TnvwRhF2PN62xeRsTImSCImsxqRtSRgf5IAtO5T/PiGRCEyim6uDJboMbIeqmlqsoC9uyFJTEiGR2N/4NR32VmpEn76JtJwykVaom9wEgto5IKuVMx4NcsT0Xs5yh9Mi/ZMIiSz71og8HIguhH9xEc5Emd7zYyKxKK4bu0fomxw1tk9ti55t6JM/chSQREgk9UvpZXj8m2S8HGCFneEpIq1QN7kJTBjkjUXnilD+bje5Q2mx/kmEdCg9u0y/bZQ7PjWRV7zqgEKxXSeN7Yht14voypiMFSQR0gH+sE0JeCLIHjv3xOhghbrKRcDcTIWQUR2RV1aN/4xpI1cYLd4viZAOQyDscCZKKmsQ/UcSisuqdLBEXeUgMKC7G07XWHHvlf6/IEc5QiCfAEiEdBgG7OVmr+xPQ/+aUlxNNL2XfemARhFdX5zcERP2ZSH7nS5wpDcqylYzEiEd0bsuj8J7/Ryw51Cyjpaou6EJzJjaGV9F5iP8WT9DuyZ/AgIkQjoOhxnf3kQPDyscPRin+C+x6ohCUd0Dfe1R084dHVwt8epDrRQVu6kFSyKkY0W/u5yPLy/c5l71ampvWdQRjVF3f2KoD5ZEliJ8dgcEtrIy6lhNPTgSIR0rXF1TC+ewKGx71ANrd9JVMh1xGqz7uEf8sSO6GKfm0UOrBoPeiCMSIQkqMGtPCoI8rBF7LgVxqab78i8JUBmFCfa8mHWX1ujtbYMXB7gbRUwtOQgSIQmqz945/cK+VCzuao3NB2iDWgKkejUxLNgTb18qQ+qbndHKjj7xo1fYWhgnEdICkjZNOnwYDWcrNfcwq115BdpXlUONWm26UhsDErC0UOO+Qe2RUFiFrVPo1R0GRN+oKxIhCarw5sF07L5SiMe6ucHRygxH4/LxZ1I+ehQX1Pt2lwSuyISOBB4b7I01sRVYN84bg/zsdLRG3aUgQCKkI8XE2xXo/skNbJjgBwerO19q+OhYKm7FZ6N9dbmOHqi7VAQc7SwwYlQHfHOlEEf/RfcGScVVVzskQjoS/CGqAB/9kYPXHvKuZ+lkUiG2n0xB55IiHT1Qd6kIhI5oi40JlVgU4o7Hut35pppU9smOOAIkQuK41fX6I7EYc79Pw/ujfOtZ+iEqF+EX09CxvERHD9RdCgKeLlYYMcoP687dxpn5dFleCqZS2SARkoBk37Wx6NnGHuO7uHLWorNKEXY4BZ2LC03yY4ESIDO4iWcfbY9VUaVYPKgVJtEsyOD87+WQREiCcsTlVmDmdylIuF0BB0sz7t/zgl2QdzUdKVmlEnggE7oQaOdpi94hvvjpegEOPtNBF1PUVw8ESIQkhBqdVY6iihpEpJZiR2Q+3uhlhw+/uSGhBzIlhsC/xnXACyfysWuaL0La0xUxMQz12YdESE90h3wej8d7OiM7JhtHIrL05IXMNkXgvkBnlHu5gn2w8tNxXk01p7/LQIBESE/QTyeX4JGvEnFwelu8tzkKRaX00jM9oW7UrKujJcaP8cNLv2fi2ksBcLa+cwuFoWMhf40TIBHS4+hgNzEm51VinKcaG/cl6tETmW6IwBvTA/DKyXy8FOKO0N70OR9jHSUkQnquTPCnsZhzvxuiL9xCxI18PXsj8zyBx4f6IKrWEjkl1fhqsg+BMWICJEJ6Ls7ZmyUYtDEeP0zxxrYf45Bxm+6g1jNy3N/FFT2DvcA+UBnxfCc40Ktb9Y1cJ/skQjrh067zmlM5+PZSHj4d5o5XP7uiXSdqJYoAuynxX1MCMG5nCr6b5othHe1F2aFOhiNAImQg1rP3pEClUuHJjtZY/vV1A3lteW6WPNUZb57Kw4SuTnh5IL0rSAkjgETIgFV6aGM8Rgc4oKd1DVZ/F2tAzy3DFXs27HC+CjYWamyYUP9ZvpZBQJlZkggZsG438yu5/aG3H/aAeU4Rtv5GL0CTCv+gnu4o9HDC5fQy7J/ZXiqzZMcABEiEDABZ6OJCSimGbkrAl5O8ceVCGk5czjFwBKbnbuh9rVDr5YLvr+bj8Gz2ShW16SVpwhmRCMlQ3MNxRRj1ZSL2hPpiz/c3kJpTJkMUpuFyVLAn1N7O+Px8LvdcWFsnC9NIrAVlQSIkU7F/jSnE2K+T8O00X2zeFoWyimqZIlGu20f7t0aVhxM2nsvFLzPbo6ObpXKTacGRkwjJWPxDsUWYsDWJe6bpwombuJZUKGM0ynI9YaAXchztsOtSPn58sh38XEmAlFXBO9GSCMlcOXYz4+TtyXhhgDvU6XnYfyZD5oiM3/3kwd6IUlnhQkoJdk9vh9YO9MUM469a4xGSCBlB9eJyKvDEzmT0b2eHwU7Apz/EG0FUxhnCpId9uMvwNbW1+OYJX1iaqYwzUIpKawIkQlqj0m/D8qpaPPndTRSW1+ClPo7Y8nMC9/kg+v1NwMJcjQeD22DvrUo87G+Pjx9pQ2hMhACJkJEVMuxwJj4/l4uPR3vi0sV0nI3KNbIIDR9OSHc3WHg5YemxHKwd54U5wX+/Rpd+pkGARMgI6/jTtQLM/zEVM3o5w6+qDLuO3DLCKPUfkpe7NSYO8sbP6dW4cKsUn433wgNtbfXvmDwYlACJkEFxa+8su6QaL+5LxfWscszv5YiUuFz8canl3NjIrn7Z+zgh7EgWHgl0wJr/o7ciaj96lNWSRMjI67U1Ig+LD6RxX4gY42WB38+m43J8gZFHLT68nh2dMDi4NXbFleLirVJ8MLoNHu3sIN4g9TR6AiRCRl8icJvVb/+Wjm1/5WHJEA/4q6qw93iqSX3Jw8PFCmMHtEFMjQWWh2firYdbIWyYpwKqQyHqSoBESFeCBuzPZgbvhmdyS7TnHnSDfUEJvv8jVdHvr+7p74SHe7vjarka/z2di+Ed7TkB6uRuZUCy5EpOAiRCctIX6Zvdaf3RH9nc981m9HCEXV4xTlzKQX5xpUiL+ulWplLjppUNctXmsFABrmVlaF9dDksLNSc893Vxw+nsKqw9nYOB7e249/8E08azfophxFZJhIy4OE2FdiyhGOtO5+C32CI81dsZvZzUuJ1RhFNXcpFXJK8gVUGFCFtHPNrNDYP9HFFQVo0dEVlwMqvG8yGt8Et8Cb48n4uZ97li/oOu6ONl01S69HcTJUAiZAKFvZFdjs0Xb2NLRB78XS3xWDcn+FvXIi6xAMcjs2URpAQzK3QM9MCC/q3rEQ7dFYtWtmaY3c8VT/d1gac9PXJhAkNQpxRIhHTCZ3yd2T1Guy/n4/uoAvT1tuHe5OhrDWTdKjSIIHm5WSPA1x6/5KrwUIAbBrSrf2Xrg2OpeHGACx7r7mR88CgiWQiQCMmC3TBOf7leiIMxhTgUV8R9+mZAO1t0b2WFtnZquKhrUV5SifTcMqTnlv/z7zLU1jYvtqB2DmD/tPKwRYWlBWLzqnAmuQRHE4oxvosrnujpVs/gK/uT8NVkbzzoSzcdNo+06bYmETLd2tbLjL1a9lRSCc7dLEFEaikupZfBTK1CJzdLdHC1hI+TBdo4mMOiFqiurIKjlRlsLdWwNFdDrQZqalUor6lFUWUt8sqqkVlcjVsFlYjPrUBMdgVUKqDsKa1IAAAK/klEQVRnG2vc52WDB3xt4W5njoEb4vDGIG884GvPidv2v7KRVVyO8Gc7tBDqlKY2BEiEtKFkom3SCqsQm13OXWVLKahCemElN2PKK61GUUUN2EO11bW1UKtU3NPqdpZqOFur4W5rzr0+o62zBTq4WCLA3arB12mwF7e9sj8dzE9ReTXGBjnii4necLahzzGb6JASlRaJkChs1Kk5BDKKqmBnoYY9vfu5OdhaTFsSoRZTakqUCBgnARIh46wLRUUEWgwBEqEWU2pKlAgYJwESIeOsS4uIKjo6GlOnTkVkZCTmzJmD1atXw8bGBsL/P3LkSGzfvh22trZYtGgRNmzYgOXLl2PJkiUco5MnTyIxMRHTp09vEcxMMUkSIVOsqgJyysnJwcKFC7Fs2TIEBgZixYoV8PPzw8SJEzmxmTFjBgYMGMAJUHx8PKZMmYL9+/dj7ty5WLVqFebPn4/s7Gxs2rQJYWFhnHjRT5kESISUWTfFR81mO0IBYTOarVu3Yt68eZzw8MLCt2MznfDw8DoRevrpp7FmzRrMmjWLEzH6KZcAiZBya6foyDVnQkKx0RQhNltisx82W2LLsW3btnG5t2/fnpst0U/ZBEiElF0/RUfPxCY0NLQuB7YvpDkTYmL11ltvYeXKlXBz+/sRECZYbGkWHByMkJAQ8PtG/N8VDaUFBk8i1AKLbowps+UYW26xvR/hMk1z2VZaWsrNioTLsQsXLnAp0ea0MVa26ZhIhJpmRC30TIDNdpiAsCteffr0qbcxzW9Y8wLDZk9sGcbaLV26lNsTYhvUdIVMz0XSo3kSIT3CJdONE2AzGv6SO2t14sSJuv2dxi7d87Ml4eV5Wo4pf5SRCCm/hpQBEVA0ARIhRZePgicCyidAIqT8GlIGREDRBEiEFF0+Cp4IKJ8AiZDya0gZEAFFEyARUnT5KHgioHwCJELKryFlQAQUTYBESNHlo+CJgPIJkAgpv4aUARFQNAESIUWXj4InAsonQCKk/BpSBkRA0QRIhBRdPgqeCCifAImQ8mtIGRABRRMgEVJ0+Sh4IqB8AiRCyq8hZUAEFE2AREjR5aPgiYDyCZAIKb+GlAERUDQBEiFFl4+CJwLKJ0AipPwaUgZEQNEESIQUXT4KnggonwCJkPJrSBkQAUUTIBFSdPkoeCKgfAIkQsqvIWVABBRNgERI0eWj4ImA8gmQCCm/hpQBEVA0ARIhRZePgicCyidAIqT8GlIGREDRBEiEFF0+Cp4IKJ8AiZDya0gZEAFFEyARUnT5KHgioHwCJELKryFlQAQUTYBESNHlo+CJgPIJkAgpv4aUARFQNAESIUWXj4InAsonQCKk/BpSBkRA0QRIhBRdPgqeCCifAImQgmq4fft2LtqJEydi6dKlmDVrFgIDAxWUAYVKBO4moGgRKi0tbVEHY05ODqZPn46DBw9i+fLlWLJkiaLG9IoVK/DOO+9wMW/btq3Fi+nJkycRHh6uuDpKPegULUIMBitkYmIid3DSz3gJMAEaMmQIBgwYUC/Illw/dhJdtWoV5s+fDzc3N+Mtnp4jU4wIscEaEhLC4ejZsye+/fZbbikSHR2NTZs2ISwsDDY2NvVwsb9NnToVkZGR3P8/ceIEdxAIz8hz5szB6tWr7+rLGxLaT05O5ny9/vrrePPNN7FhwwauGT8rEbb9888/685ymme8hvzztoV5CAdpdnZ2vTyZDT8/v3riy9ovWrSoLi6Wb+fOnetmT0JuLO7mcNBlHLIZ3JYtW7haMWYjR44EW1qyA6+x+jFmV69eBePI+gjrxPqGhobWY8/+41715gVQKIbCMdXUONAlf824hLPYhsRZkwm/DGcnWmF71m7ZsmVYu3YthONDOJZKSkoarH9DuTNB5GeqPA9mq6FjSBcemn2NQoSGv3zyrpx+/6j+GVPYQHhQ32tJJmzHCtm+ffu7zsSNnaEbEiFWJM2zudC/r68vJwIzZszgurOp9iuvvFJvyShs7+7ujnXr1nFtmiNC7MBkgsyWNMIZoCYLXpRYPEx8GY+tW7dyost+/L6SMA5NIddmsOW+06deM9flf951Mnj++eexZs0a7sTBahEfH88tQxqrH4t1wYIF3MlGyJXFun//fo4zL6R8TRqrN19j1pc/YTHe/AHMxLAhUdcmd9Zmx44d9ZpOmzbtrvx5v0wU+Joz1g0tybQRoT59+nAM2CqA8RSKED9O+TYN1V94kmTBNjYuhePhXid8bVk11E4xIqR5lufPJvcSIeEZRChCjZ0xGwIkbCs86BubmWnGqTn7YLOCt956CytXruTcCUVIeMbh90z46To/yNjB/O6772L06NEoKiq6pwgxX8IBrznQGopDHyKkeaAJB7NQDIWb7Jp9+FqyEwk/I+brxdelsXrzMz7hDExzGajLAaaNCGnWlj95NCZCwvYsTz5HXlCZ+BQXFyMjI4NbzrHxwffh296r/qy9cD+qsXHJxoO+Z8yKESHhANN2JiSc5fAixM4OwitLYmZCbInDH8C2trZ19hqaCbEBsnDhQu6sq7l8FJ4VNafQrM/ixYuxb9++ukHGzqbsN27cOO7fmnthmoKseWAJ/876N3Z2bu5ZramZkHAGxga1LiLEx9bQHmBD9eaX32y2JJwJ7d27lzPF29G3CPGsNUVXzEzI09MTsbGx3PhgJxlehHgf/ExImC/jLqy/pggJ8xeOS+GMSRdG9xpTihQhbabzDU1p2VlUKEJC0dDcMOWhNbTPw4ounEXwIiM8sIXFa2xNLzxTaYoQs//2229j8+bN9c50kyZN4pYxDW3oNmc5Jlxaap4xpRYhZl8oxMKlj5jlmHAZ1VCd2AEnnPny4iSsPesn13JMyEKMCO3Zs6dumao5U2Z7ivzYY8t8fntAczmuuRwTCrhwPGjubfLLeTEz5sbGlVGIkDaDXrgsGjFiBEaNGsUBbkidhZeyNW2zzVo2g+A3NtkU9rnnnqvbsNbc7NU8Q/ADaNeuXdwmHltusZkRK/6FCxfqzq7CwcXbCAoKwjPPPHNXumwTcN68eXjqqafqbaKzg0Y4yIQHjTYixBwJufFLQxYnn78wGH1uzt5rM7mhCwv87InVSvOWBKEtlhPbuGazW9auoXqzZQe/byQ8gQnt6DN3zeW/cFkvZmOaH6ONXbhgMxnhiZFfpgm3BjT3zxobD+yEx+5HY2zZccdsNHQRSJtjWPEi1FgCDR2MjZ3ZG9ucZrYNcc9RQ/51nYWIKb6xxMFib+wSfXPuoRFTbzHcpO5jLJfo5R4PipkJNTQAGhMOMYPSEPeryF1snqGxxKHtlc2mDn4x9W7KpiH+3hyh1Wc8co8HRYuQPgtDtokAETAMARIhw3AmL0SACDRCgESIhgYRIAKyEiARkhU/OScCRIBEiMYAESACshIgEZIVPzknAkSARIjGABEgArISIBGSFT85JwJEgESIxgARIAKyEiARkhU/OScCRIBEiMYAESACshIgEZIVPzknAkSARIjGABEgArISIBGSFT85JwJEgESIxgARIAKyEiARkhU/OScCRIBEiMYAESACshIgEZIVPzknAkSARIjGABEgArISIBGSFT85JwJEgESIxgARIAKyEiARkhU/OScCRIBEiMYAESACshIgEZIVPzknAkSARIjGABEgArISIBGSFT85JwJEgESIxgARIAKyEiARkhU/OScCRIBEiMYAESACshIgEZIVPzknAkSgToRiYmKO1NbWDiYkRIAIEAFDElCpVEf/HztV1ker3SgHAAAAAElFTkSuQmCC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873130"/>
              </p:ext>
            </p:extLst>
          </p:nvPr>
        </p:nvGraphicFramePr>
        <p:xfrm>
          <a:off x="179512" y="764704"/>
          <a:ext cx="2376264" cy="392400"/>
        </p:xfrm>
        <a:graphic>
          <a:graphicData uri="http://schemas.openxmlformats.org/drawingml/2006/table">
            <a:tbl>
              <a:tblPr/>
              <a:tblGrid>
                <a:gridCol w="2376264"/>
              </a:tblGrid>
              <a:tr h="392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</a:t>
                      </a:r>
                      <a:r>
                        <a:rPr lang="ru-RU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Отдыхаете ли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вы с ребёнком на море?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193009"/>
              </p:ext>
            </p:extLst>
          </p:nvPr>
        </p:nvGraphicFramePr>
        <p:xfrm>
          <a:off x="2771800" y="764705"/>
          <a:ext cx="2376000" cy="390525"/>
        </p:xfrm>
        <a:graphic>
          <a:graphicData uri="http://schemas.openxmlformats.org/drawingml/2006/table">
            <a:tbl>
              <a:tblPr/>
              <a:tblGrid>
                <a:gridCol w="2376000"/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Часто ли болеет ваш ребёнок простудными заболеваниями?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73848"/>
              </p:ext>
            </p:extLst>
          </p:nvPr>
        </p:nvGraphicFramePr>
        <p:xfrm>
          <a:off x="107504" y="3140968"/>
          <a:ext cx="2376000" cy="392400"/>
        </p:xfrm>
        <a:graphic>
          <a:graphicData uri="http://schemas.openxmlformats.org/drawingml/2006/table">
            <a:tbl>
              <a:tblPr/>
              <a:tblGrid>
                <a:gridCol w="2376000"/>
              </a:tblGrid>
              <a:tr h="392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3. Как вы считаете морская вода укрепляет иммунитет ребёнка?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835961"/>
              </p:ext>
            </p:extLst>
          </p:nvPr>
        </p:nvGraphicFramePr>
        <p:xfrm>
          <a:off x="304800" y="5805264"/>
          <a:ext cx="3962400" cy="952500"/>
        </p:xfrm>
        <a:graphic>
          <a:graphicData uri="http://schemas.openxmlformats.org/drawingml/2006/table">
            <a:tbl>
              <a:tblPr/>
              <a:tblGrid>
                <a:gridCol w="2731486"/>
                <a:gridCol w="1230914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Вопросы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Кол-во ответов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Что такое море?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Какие моря вы знаете?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Почему море солёное?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Какие свойства солёной воды вы знаете?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2663788" y="3068960"/>
            <a:ext cx="25562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  <a:cs typeface="Times New Roman"/>
              </a:rPr>
              <a:t>Анкетирование показало, что</a:t>
            </a:r>
            <a:r>
              <a:rPr lang="ru-RU" sz="1400" dirty="0">
                <a:solidFill>
                  <a:srgbClr val="073D86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мало,</a:t>
            </a:r>
            <a:r>
              <a:rPr lang="ru-RU" sz="1400" spc="-5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кто</a:t>
            </a:r>
            <a:r>
              <a:rPr lang="ru-RU" sz="1400" spc="36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из</a:t>
            </a:r>
            <a:r>
              <a:rPr lang="ru-RU" sz="1400" spc="-6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ребят</a:t>
            </a:r>
            <a:r>
              <a:rPr lang="ru-RU" sz="1400" spc="-5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моего</a:t>
            </a:r>
            <a:r>
              <a:rPr lang="ru-RU" sz="1400" spc="-6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класса</a:t>
            </a:r>
            <a:r>
              <a:rPr lang="ru-RU" sz="1400" spc="-7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знает,</a:t>
            </a:r>
            <a:r>
              <a:rPr lang="ru-RU" sz="1400" spc="-6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почему</a:t>
            </a:r>
            <a:r>
              <a:rPr lang="ru-RU" sz="1400" spc="-5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вода</a:t>
            </a:r>
            <a:r>
              <a:rPr lang="ru-RU" sz="1400" spc="-5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в</a:t>
            </a:r>
            <a:r>
              <a:rPr lang="ru-RU" sz="1400" spc="-5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spc="-20" dirty="0">
                <a:latin typeface="Times New Roman"/>
                <a:ea typeface="Calibri"/>
                <a:cs typeface="Times New Roman"/>
              </a:rPr>
              <a:t>море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соленая</a:t>
            </a:r>
            <a:r>
              <a:rPr lang="ru-RU" sz="1400" spc="-6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и</a:t>
            </a:r>
            <a:r>
              <a:rPr lang="ru-RU" sz="1400" spc="-6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какие</a:t>
            </a:r>
            <a:r>
              <a:rPr lang="ru-RU" sz="1400" spc="-6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интересные</a:t>
            </a:r>
            <a:r>
              <a:rPr lang="ru-RU" sz="1400" spc="-6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свойства</a:t>
            </a:r>
            <a:r>
              <a:rPr lang="ru-RU" sz="1400" spc="-8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есть</a:t>
            </a:r>
            <a:r>
              <a:rPr lang="ru-RU" sz="1400" spc="-7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у</a:t>
            </a:r>
            <a:r>
              <a:rPr lang="ru-RU" sz="1400" spc="-6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dirty="0">
                <a:latin typeface="Times New Roman"/>
                <a:ea typeface="Calibri"/>
                <a:cs typeface="Times New Roman"/>
              </a:rPr>
              <a:t>соленой</a:t>
            </a:r>
            <a:r>
              <a:rPr lang="ru-RU" sz="1400" spc="-55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400" spc="-10" dirty="0">
                <a:latin typeface="Times New Roman"/>
                <a:ea typeface="Calibri"/>
                <a:cs typeface="Times New Roman"/>
              </a:rPr>
              <a:t>воды. А анкетирование родителей ещё раз подтвердило мое предположение, что морская вода обладает лечебными свойствами.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17" name="Диаграмма 16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FC432C39-8457-4EF1-9641-EB043CF56E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9589217"/>
              </p:ext>
            </p:extLst>
          </p:nvPr>
        </p:nvGraphicFramePr>
        <p:xfrm>
          <a:off x="277199" y="1268760"/>
          <a:ext cx="2134561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Диаграмма 19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27781A46-4884-4705-8FD4-B60212B37A4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6701886"/>
              </p:ext>
            </p:extLst>
          </p:nvPr>
        </p:nvGraphicFramePr>
        <p:xfrm>
          <a:off x="2803303" y="1312138"/>
          <a:ext cx="2277253" cy="1606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Диаграмма 21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B6F3D310-7A01-4BEA-A2DA-F39F1F685D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939474"/>
              </p:ext>
            </p:extLst>
          </p:nvPr>
        </p:nvGraphicFramePr>
        <p:xfrm>
          <a:off x="181133" y="3645024"/>
          <a:ext cx="2331368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071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2176</TotalTime>
  <Words>349</Words>
  <Application>Microsoft Office PowerPoint</Application>
  <PresentationFormat>Экран (4:3)</PresentationFormat>
  <Paragraphs>132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           Муниципальное бюджетное общеобразовательное учреждение                                            «Средняя общеобразовательная школа № 11 г. Владивостока»   Научно - исследовательская работа по теме: «Почему море солёное?» </vt:lpstr>
      <vt:lpstr>Презентация PowerPoint</vt:lpstr>
      <vt:lpstr>Ход исследования:</vt:lpstr>
      <vt:lpstr>II. Практическая часть </vt:lpstr>
      <vt:lpstr>II. Практическая часть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общеобразовательное  учреждение  « Почетненский  учебно-воспитательный  комплекс»  муниципального  образования  Красноперекопского  района  Республики  Крым</dc:title>
  <dc:creator>Кабинет физики</dc:creator>
  <cp:lastModifiedBy>Пользователь Windows</cp:lastModifiedBy>
  <cp:revision>191</cp:revision>
  <dcterms:modified xsi:type="dcterms:W3CDTF">2022-03-24T10:57:50Z</dcterms:modified>
</cp:coreProperties>
</file>