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sldIdLst>
    <p:sldId id="256" r:id="rId2"/>
    <p:sldId id="264" r:id="rId3"/>
    <p:sldId id="271" r:id="rId4"/>
    <p:sldId id="265" r:id="rId5"/>
    <p:sldId id="266" r:id="rId6"/>
    <p:sldId id="267" r:id="rId7"/>
    <p:sldId id="269" r:id="rId8"/>
    <p:sldId id="268" r:id="rId9"/>
    <p:sldId id="272" r:id="rId10"/>
    <p:sldId id="273" r:id="rId11"/>
    <p:sldId id="2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1" d="100"/>
          <a:sy n="41" d="100"/>
        </p:scale>
        <p:origin x="66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BAF4C8-EFDF-4848-BD37-A51AB3BE1D47}" type="doc">
      <dgm:prSet loTypeId="urn:microsoft.com/office/officeart/2005/8/layout/vList3" loCatId="list" qsTypeId="urn:microsoft.com/office/officeart/2005/8/quickstyle/3d7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63E413E9-FA98-4ADE-96C5-A46B2DE2C54B}">
      <dgm:prSet/>
      <dgm:spPr/>
      <dgm:t>
        <a:bodyPr/>
        <a:lstStyle/>
        <a:p>
          <a:pPr rtl="0"/>
          <a:r>
            <a:rPr lang="ru-RU" b="0" baseline="0" dirty="0" smtClean="0"/>
            <a:t>Нетрадиционные техники рисования.</a:t>
          </a:r>
          <a:endParaRPr lang="ru-RU" dirty="0"/>
        </a:p>
      </dgm:t>
    </dgm:pt>
    <dgm:pt modelId="{421CE14B-F4B1-4376-88D4-72B5FEA3746F}" type="parTrans" cxnId="{B36A302A-1574-42F9-8DCA-0B42A31E5D90}">
      <dgm:prSet/>
      <dgm:spPr/>
      <dgm:t>
        <a:bodyPr/>
        <a:lstStyle/>
        <a:p>
          <a:endParaRPr lang="ru-RU"/>
        </a:p>
      </dgm:t>
    </dgm:pt>
    <dgm:pt modelId="{FDD5847A-069B-44C2-AD1C-A79AF3C35148}" type="sibTrans" cxnId="{B36A302A-1574-42F9-8DCA-0B42A31E5D90}">
      <dgm:prSet/>
      <dgm:spPr/>
      <dgm:t>
        <a:bodyPr/>
        <a:lstStyle/>
        <a:p>
          <a:endParaRPr lang="ru-RU"/>
        </a:p>
      </dgm:t>
    </dgm:pt>
    <dgm:pt modelId="{3F8924DE-B2C6-4974-8183-2D90F761A604}" type="pres">
      <dgm:prSet presAssocID="{4BBAF4C8-EFDF-4848-BD37-A51AB3BE1D4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926BEB-9F19-4F09-94D1-F64721C637B6}" type="pres">
      <dgm:prSet presAssocID="{63E413E9-FA98-4ADE-96C5-A46B2DE2C54B}" presName="composite" presStyleCnt="0"/>
      <dgm:spPr/>
    </dgm:pt>
    <dgm:pt modelId="{ADE1BC3B-AA1D-4328-A034-61BCE40AEA9F}" type="pres">
      <dgm:prSet presAssocID="{63E413E9-FA98-4ADE-96C5-A46B2DE2C54B}" presName="imgShp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677FCA7-DD71-4B0D-85D5-754ADC08B559}" type="pres">
      <dgm:prSet presAssocID="{63E413E9-FA98-4ADE-96C5-A46B2DE2C54B}" presName="txShp" presStyleLbl="node1" presStyleIdx="0" presStyleCnt="1" custScaleX="920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A80809-E69E-4B4F-99F9-A95A658A0624}" type="presOf" srcId="{63E413E9-FA98-4ADE-96C5-A46B2DE2C54B}" destId="{5677FCA7-DD71-4B0D-85D5-754ADC08B559}" srcOrd="0" destOrd="0" presId="urn:microsoft.com/office/officeart/2005/8/layout/vList3"/>
    <dgm:cxn modelId="{B36A302A-1574-42F9-8DCA-0B42A31E5D90}" srcId="{4BBAF4C8-EFDF-4848-BD37-A51AB3BE1D47}" destId="{63E413E9-FA98-4ADE-96C5-A46B2DE2C54B}" srcOrd="0" destOrd="0" parTransId="{421CE14B-F4B1-4376-88D4-72B5FEA3746F}" sibTransId="{FDD5847A-069B-44C2-AD1C-A79AF3C35148}"/>
    <dgm:cxn modelId="{6C050BDC-B244-4262-ABA1-7A8C888B3CD3}" type="presOf" srcId="{4BBAF4C8-EFDF-4848-BD37-A51AB3BE1D47}" destId="{3F8924DE-B2C6-4974-8183-2D90F761A604}" srcOrd="0" destOrd="0" presId="urn:microsoft.com/office/officeart/2005/8/layout/vList3"/>
    <dgm:cxn modelId="{A7A194BB-9838-4232-BA25-CB5858A6D4E3}" type="presParOf" srcId="{3F8924DE-B2C6-4974-8183-2D90F761A604}" destId="{DB926BEB-9F19-4F09-94D1-F64721C637B6}" srcOrd="0" destOrd="0" presId="urn:microsoft.com/office/officeart/2005/8/layout/vList3"/>
    <dgm:cxn modelId="{9E95EFB3-797A-49B8-8BB3-F400035FEF62}" type="presParOf" srcId="{DB926BEB-9F19-4F09-94D1-F64721C637B6}" destId="{ADE1BC3B-AA1D-4328-A034-61BCE40AEA9F}" srcOrd="0" destOrd="0" presId="urn:microsoft.com/office/officeart/2005/8/layout/vList3"/>
    <dgm:cxn modelId="{F09F1596-F2BC-4F78-84EB-B25E6A3F3A6E}" type="presParOf" srcId="{DB926BEB-9F19-4F09-94D1-F64721C637B6}" destId="{5677FCA7-DD71-4B0D-85D5-754ADC08B55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77FCA7-DD71-4B0D-85D5-754ADC08B559}">
      <dsp:nvSpPr>
        <dsp:cNvPr id="0" name=""/>
        <dsp:cNvSpPr/>
      </dsp:nvSpPr>
      <dsp:spPr>
        <a:xfrm rot="10800000">
          <a:off x="3344359" y="1160853"/>
          <a:ext cx="7034862" cy="3850492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97960" tIns="167640" rIns="312928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0" kern="1200" baseline="0" dirty="0" smtClean="0"/>
            <a:t>Нетрадиционные техники рисования.</a:t>
          </a:r>
          <a:endParaRPr lang="ru-RU" sz="4400" kern="1200" dirty="0"/>
        </a:p>
      </dsp:txBody>
      <dsp:txXfrm rot="10800000">
        <a:off x="4306982" y="1160853"/>
        <a:ext cx="6072239" cy="3850492"/>
      </dsp:txXfrm>
    </dsp:sp>
    <dsp:sp modelId="{ADE1BC3B-AA1D-4328-A034-61BCE40AEA9F}">
      <dsp:nvSpPr>
        <dsp:cNvPr id="0" name=""/>
        <dsp:cNvSpPr/>
      </dsp:nvSpPr>
      <dsp:spPr>
        <a:xfrm>
          <a:off x="1114786" y="1160853"/>
          <a:ext cx="3850492" cy="385049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z="57200" extrusionH="10600" prstMaterial="plastic">
          <a:bevelT w="101600" h="8600" prst="relaxedInset"/>
          <a:bevelB w="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DA51639-B2D6-4652-B8C3-1B4C224A7BAF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903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2419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35622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17647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35390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35656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8EC7-AF6A-48D3-8284-14BACBEBDD84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263485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578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475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694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61B7-6B89-48AB-966F-622E2788EECC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032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25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54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657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8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556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34A90-EB03-42F3-8859-2C2B2724C058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732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BC48EC7-AF6A-48D3-8284-14BACBEBDD84}" type="datetimeFigureOut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509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1221650"/>
              </p:ext>
            </p:extLst>
          </p:nvPr>
        </p:nvGraphicFramePr>
        <p:xfrm>
          <a:off x="0" y="210312"/>
          <a:ext cx="11494008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40508" y="5751910"/>
            <a:ext cx="9070848" cy="895778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err="1" smtClean="0"/>
              <a:t>Таранченко</a:t>
            </a:r>
            <a:r>
              <a:rPr lang="ru-RU" dirty="0" smtClean="0"/>
              <a:t> Юлия Сергеевна</a:t>
            </a:r>
          </a:p>
          <a:p>
            <a:pPr algn="r"/>
            <a:r>
              <a:rPr lang="ru-RU" dirty="0" smtClean="0"/>
              <a:t>МАДОУ </a:t>
            </a:r>
            <a:r>
              <a:rPr lang="ru-RU" dirty="0" err="1" smtClean="0"/>
              <a:t>Терентьевский</a:t>
            </a:r>
            <a:r>
              <a:rPr lang="ru-RU" dirty="0" smtClean="0"/>
              <a:t> детский сад</a:t>
            </a:r>
          </a:p>
          <a:p>
            <a:r>
              <a:rPr lang="ru-RU" dirty="0" smtClean="0"/>
              <a:t>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48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2" y="571500"/>
            <a:ext cx="11009376" cy="5715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24128" y="419446"/>
            <a:ext cx="9674352" cy="5295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333333"/>
              </a:solidFill>
              <a:latin typeface="inheri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333333"/>
              </a:solidFill>
              <a:latin typeface="inheri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рисованию нетрадиционными техниками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endParaRPr lang="ru-RU" dirty="0" smtClean="0">
              <a:solidFill>
                <a:srgbClr val="333333"/>
              </a:solidFill>
              <a:latin typeface="inheri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dirty="0">
              <a:solidFill>
                <a:srgbClr val="333333"/>
              </a:solidFill>
              <a:latin typeface="inheri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занятия необходимо полностью минимизировать приемы вмешательства. Если взрослый человек показывает, как нужно проводить линию или оставлять отпечаток, то он должен делать это на своем листе бумаге.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Рабочая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зона ребенка должна демонстрировать только его собственный результат.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Важно, чтобы во время урока по рисованию, внимание ребенка было полностью сфокусировано на предложенном задании. Нужно убрать подальше все, что может отвлечь или переключить взгляд.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следует использовать одновременно сразу все цвета палитры. Пока малыш не привыкнет к краскам, лучше предлагать ему по 2-3 варианта.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inherit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42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2" y="571500"/>
            <a:ext cx="11009376" cy="5715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22276" y="2612860"/>
            <a:ext cx="6716967" cy="921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5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9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2" y="571500"/>
            <a:ext cx="11009376" cy="5715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64208" y="2171807"/>
            <a:ext cx="881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C00000"/>
                </a:solidFill>
                <a:latin typeface="Helvetica Neue"/>
              </a:rPr>
              <a:t>«</a:t>
            </a:r>
            <a: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должны жить в мире красоты, игры, сказки,</a:t>
            </a:r>
            <a:b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музыки, рисунка, фантазии, творчества.»</a:t>
            </a:r>
            <a:br>
              <a:rPr lang="ru-RU" sz="36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В.Сухомлинский</a:t>
            </a:r>
            <a:r>
              <a:rPr lang="ru-RU" sz="3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73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2" y="571500"/>
            <a:ext cx="11009376" cy="5715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09344" y="2049199"/>
            <a:ext cx="911656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125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 </a:t>
            </a:r>
            <a:r>
              <a:rPr lang="ru-RU" dirty="0">
                <a:solidFill>
                  <a:srgbClr val="38383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самый популярный среди детей вид изобразительной деятельности, в ходе которого с помощью красящих материалов создаются изображения окружающей действительности. Оно знакомит детей с окружающим миром, формирует эстетический вкус, развивает креативность. Также рисование в первой младшей группе развивает зрительно-двигательную координацию, мелкую моторику кистей и пальцев рук.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32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2" y="571500"/>
            <a:ext cx="11009376" cy="5715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61032" y="2362045"/>
            <a:ext cx="7988808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нового сенсорного опыта, развитие мелкой моторики пальцев, воображения, речи.</a:t>
            </a:r>
          </a:p>
          <a:p>
            <a:pPr indent="228600">
              <a:lnSpc>
                <a:spcPct val="150000"/>
              </a:lnSpc>
            </a:pPr>
            <a:endParaRPr lang="ru-RU" sz="2400" b="1" dirty="0">
              <a:solidFill>
                <a:srgbClr val="181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20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72" y="571500"/>
            <a:ext cx="11009376" cy="5715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54480" y="2023487"/>
            <a:ext cx="7589520" cy="2103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75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Формировать у детей изобразительные навыки и умения;</a:t>
            </a:r>
          </a:p>
          <a:p>
            <a:pPr algn="just">
              <a:spcAft>
                <a:spcPts val="7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Развивать мелкую моторику рук, пространственное мышление;</a:t>
            </a:r>
          </a:p>
          <a:p>
            <a:pPr algn="just">
              <a:spcAft>
                <a:spcPts val="7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Развивать навык работы с разным изобразительным материалом;</a:t>
            </a:r>
          </a:p>
          <a:p>
            <a:pPr algn="just">
              <a:spcAft>
                <a:spcPts val="75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Воспитывать у детей интерес к рисованию.</a:t>
            </a:r>
          </a:p>
        </p:txBody>
      </p:sp>
    </p:spTree>
    <p:extLst>
      <p:ext uri="{BB962C8B-B14F-4D97-AF65-F5344CB8AC3E}">
        <p14:creationId xmlns:p14="http://schemas.microsoft.com/office/powerpoint/2010/main" val="123619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2" y="182880"/>
            <a:ext cx="11887200" cy="651967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21792" y="877824"/>
            <a:ext cx="1066190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 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 деятельность с применением нетрадиционных материалов и техник способствует развитию у ребёнка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 рук и тактильного восприятия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Пространственной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ориентировки на листе бумаги, глазомера и зрительного восприятия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Внимания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усидчивости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Мышления;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Изобразительных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и умений, наблюдательности, эстетического восприятия, эмоциональной отзывчивости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Кроме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в процессе этой деятельности у дошкольника формируются навыки контроля и самоконтроля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88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74" y="128016"/>
            <a:ext cx="11905942" cy="652881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57784" y="571500"/>
            <a:ext cx="10570464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нетрадиционного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»: ребёнок опускает в гуашь пальчик и наносит точки, пятнышки на бумагу. На каждый пальчик набирается краска разного цвета. После работы пальчики вытираются салфеткой, затем гуашь легко смывается.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»: ребёнок опускает ладошку в гуашь (всю кисть) или окрашивает её с помощью кисти и делает отпечаток на бумаге. Рисуют и правой и левой руками, окрашенными разными цветами. После работы руки вытираются салфетками, затем гуашь легко смывается.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Точечный рисунок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»: один из необычных приемов - рисование точками. Для этого подойдут обычные ватные палочки. Принцип очень прост: нужно обмакнуть палочку в краску и оставить на листе бумаги след. Это может быть дождик, снежок или зернышки для цыплят, курочки, мышки.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»: можно сделать самодельные штампы, например, из картофеля. Для этого вырезаем на одной из половинок картофелины какую-нибудь фигурку - звездочку или рыбку. Печатка опускается на штемпельную подушечку, придавливается, а затем оставляется отпечаток на бумаге. Шлепать по бумаге такими самодельными штампами малышам очень нравится.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Печати можно сделать с любого подручного материала, в частности из овощей, пробок или донышек пластиковых бутылок, поролона, пенопласта и так далее</a:t>
            </a:r>
          </a:p>
        </p:txBody>
      </p:sp>
    </p:spTree>
    <p:extLst>
      <p:ext uri="{BB962C8B-B14F-4D97-AF65-F5344CB8AC3E}">
        <p14:creationId xmlns:p14="http://schemas.microsoft.com/office/powerpoint/2010/main" val="411166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19" y="356616"/>
            <a:ext cx="11889673" cy="622706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21792" y="612845"/>
            <a:ext cx="1066190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родителями: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беседы с родителями;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консультации для родителей;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оформление уголка для родителей по данной теме;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выставка (коллективные работы детей);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совместная творческая деятельность.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уголка по изобразительной деятельности нетрадиционными материалами рисования (ватные палочки, печатки с изображением животных, штампы из картофеля, поролон, пробки, и т. д.).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детьми: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совместная деятельность взрослого и ребенка;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рассматривание иллюстраций;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художественной литературы;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продуктивная деятельность под музыку,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игры и упражнения под тексты стихотворений;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наблюдение за природой;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рассматривание игрушек;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оформление выставки.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95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13" y="313706"/>
            <a:ext cx="11960587" cy="620877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13232" y="1078992"/>
            <a:ext cx="10808208" cy="46782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родителям по рисованию нетрадиционными техниками</a:t>
            </a:r>
            <a:r>
              <a:rPr lang="ru-RU" dirty="0">
                <a:solidFill>
                  <a:srgbClr val="C00000"/>
                </a:solidFill>
                <a:latin typeface="Helvetica Neue"/>
              </a:rPr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33333"/>
                </a:solidFill>
                <a:latin typeface="Helvetica Neue"/>
              </a:rPr>
              <a:t>1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Детям полезно заниматься рисованием. Предлагаю сходить вместе с ребенком в магазин, предложите ему самому выбрать цветные карандаши, краски, кисти, альбом, фломастеры и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ребенку захотелось творить. Рисование приучает к трудолюбию, усидчивости, собранности. Нетрадиционное рисование учит детей преодолевать робость, страх.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Устройте в комнате ребенка уголок для рисования, разложите все его любимые предметы для рисования, чтоб он были ему доступны.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Пусть ребенок рисует то, что ему захочется и чем захочет (пальчиками, ладошками, разными предметами которые вы ему предложите и 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Всегда нужно ребенка хвалить, ведь ребенок старается, воображает, фантазирует.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Не торопите и не критикуйте своего малыша, потому что рисование ребенку доставляет только удовольствие, нетрадиционное рисование оказывает только положительное влияние на развитие ребенка.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Рассматривайте рисунки своего ребенка, обговаривайте, что он нарисовал.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Устраивайте в доме выставки рисунков своего ребенка, чтобы и другие видели его творенья.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85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196</TotalTime>
  <Words>104</Words>
  <Application>Microsoft Office PowerPoint</Application>
  <PresentationFormat>Широкоэкранный</PresentationFormat>
  <Paragraphs>41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Garamond</vt:lpstr>
      <vt:lpstr>Helvetica Neue</vt:lpstr>
      <vt:lpstr>inherit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Леонид</dc:creator>
  <cp:lastModifiedBy>Андрей Горчаков</cp:lastModifiedBy>
  <cp:revision>18</cp:revision>
  <dcterms:created xsi:type="dcterms:W3CDTF">2022-02-26T07:53:07Z</dcterms:created>
  <dcterms:modified xsi:type="dcterms:W3CDTF">2022-02-28T02:41:33Z</dcterms:modified>
</cp:coreProperties>
</file>