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640960" cy="1802631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Обособление определений</a:t>
            </a:r>
            <a:br>
              <a:rPr lang="ru-RU" sz="5400" b="1" dirty="0" smtClean="0"/>
            </a:br>
            <a:r>
              <a:rPr lang="ru-RU" sz="2000" b="1" dirty="0" smtClean="0"/>
              <a:t>(Материал к уроку </a:t>
            </a:r>
            <a:r>
              <a:rPr lang="ru-RU" sz="2000" b="1" dirty="0" smtClean="0"/>
              <a:t>в 8 и </a:t>
            </a:r>
            <a:r>
              <a:rPr lang="ru-RU" sz="2000" b="1" dirty="0" smtClean="0"/>
              <a:t>11 классе)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987824" y="4976301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Скоробогатова Ольга Дмитриевна, учитель русского языка и литературы МБОУ «Сош№15» г. Ангарск, Иркутской обл.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232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56207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Обособление согласованных определений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83264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Согласованные определения </a:t>
            </a:r>
            <a:r>
              <a:rPr lang="ru-RU" b="1" dirty="0" smtClean="0"/>
              <a:t>обособляются</a:t>
            </a:r>
            <a:r>
              <a:rPr lang="ru-RU" dirty="0" smtClean="0"/>
              <a:t>, если: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dirty="0" smtClean="0"/>
              <a:t>относятся </a:t>
            </a:r>
            <a:r>
              <a:rPr lang="ru-RU" b="1" dirty="0" smtClean="0"/>
              <a:t>к личному местоимению</a:t>
            </a:r>
            <a:r>
              <a:rPr lang="ru-RU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Раненые, они </a:t>
            </a:r>
            <a:r>
              <a:rPr lang="ru-RU" dirty="0" smtClean="0"/>
              <a:t>снова ползли на камни.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Убаюканный сладкими надеждами, он </a:t>
            </a:r>
            <a:r>
              <a:rPr lang="ru-RU" dirty="0" smtClean="0"/>
              <a:t>крепко спал.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2) Оно </a:t>
            </a:r>
            <a:r>
              <a:rPr lang="ru-RU" b="1" dirty="0" smtClean="0"/>
              <a:t>распространённое</a:t>
            </a:r>
            <a:r>
              <a:rPr lang="ru-RU" dirty="0" smtClean="0"/>
              <a:t> (или несколько одиночных) и стоит </a:t>
            </a:r>
            <a:r>
              <a:rPr lang="ru-RU" b="1" dirty="0" smtClean="0"/>
              <a:t>после</a:t>
            </a:r>
            <a:r>
              <a:rPr lang="ru-RU" dirty="0" smtClean="0"/>
              <a:t> определяемого слова.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Нас окружал сплошной вековой </a:t>
            </a:r>
            <a:r>
              <a:rPr lang="ru-RU" b="1" dirty="0" smtClean="0"/>
              <a:t>бор, равный по величине доброму княжеству</a:t>
            </a:r>
            <a:r>
              <a:rPr lang="ru-RU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А театр окружало людское </a:t>
            </a:r>
            <a:r>
              <a:rPr lang="ru-RU" b="1" dirty="0" smtClean="0"/>
              <a:t>море, буйное, напористое</a:t>
            </a:r>
            <a:r>
              <a:rPr lang="ru-RU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  <p:sp>
        <p:nvSpPr>
          <p:cNvPr id="4" name="Полилиния 3"/>
          <p:cNvSpPr/>
          <p:nvPr/>
        </p:nvSpPr>
        <p:spPr>
          <a:xfrm>
            <a:off x="143838" y="2342508"/>
            <a:ext cx="1674758" cy="174676"/>
          </a:xfrm>
          <a:custGeom>
            <a:avLst/>
            <a:gdLst>
              <a:gd name="connsiteX0" fmla="*/ 0 w 1674758"/>
              <a:gd name="connsiteY0" fmla="*/ 123290 h 174676"/>
              <a:gd name="connsiteX1" fmla="*/ 287677 w 1674758"/>
              <a:gd name="connsiteY1" fmla="*/ 0 h 174676"/>
              <a:gd name="connsiteX2" fmla="*/ 565079 w 1674758"/>
              <a:gd name="connsiteY2" fmla="*/ 123290 h 174676"/>
              <a:gd name="connsiteX3" fmla="*/ 924674 w 1674758"/>
              <a:gd name="connsiteY3" fmla="*/ 30822 h 174676"/>
              <a:gd name="connsiteX4" fmla="*/ 1181528 w 1674758"/>
              <a:gd name="connsiteY4" fmla="*/ 174661 h 174676"/>
              <a:gd name="connsiteX5" fmla="*/ 1500027 w 1674758"/>
              <a:gd name="connsiteY5" fmla="*/ 20548 h 174676"/>
              <a:gd name="connsiteX6" fmla="*/ 1664414 w 1674758"/>
              <a:gd name="connsiteY6" fmla="*/ 154112 h 174676"/>
              <a:gd name="connsiteX7" fmla="*/ 1643865 w 1674758"/>
              <a:gd name="connsiteY7" fmla="*/ 133564 h 17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74758" h="174676">
                <a:moveTo>
                  <a:pt x="0" y="123290"/>
                </a:moveTo>
                <a:cubicBezTo>
                  <a:pt x="96748" y="61645"/>
                  <a:pt x="193497" y="0"/>
                  <a:pt x="287677" y="0"/>
                </a:cubicBezTo>
                <a:cubicBezTo>
                  <a:pt x="381857" y="0"/>
                  <a:pt x="458913" y="118153"/>
                  <a:pt x="565079" y="123290"/>
                </a:cubicBezTo>
                <a:cubicBezTo>
                  <a:pt x="671245" y="128427"/>
                  <a:pt x="821933" y="22260"/>
                  <a:pt x="924674" y="30822"/>
                </a:cubicBezTo>
                <a:cubicBezTo>
                  <a:pt x="1027415" y="39384"/>
                  <a:pt x="1085636" y="176373"/>
                  <a:pt x="1181528" y="174661"/>
                </a:cubicBezTo>
                <a:cubicBezTo>
                  <a:pt x="1277420" y="172949"/>
                  <a:pt x="1419546" y="23973"/>
                  <a:pt x="1500027" y="20548"/>
                </a:cubicBezTo>
                <a:cubicBezTo>
                  <a:pt x="1580508" y="17123"/>
                  <a:pt x="1640441" y="135276"/>
                  <a:pt x="1664414" y="154112"/>
                </a:cubicBezTo>
                <a:cubicBezTo>
                  <a:pt x="1688387" y="172948"/>
                  <a:pt x="1666126" y="153256"/>
                  <a:pt x="1643865" y="133564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174661" y="2835124"/>
            <a:ext cx="6308332" cy="216315"/>
          </a:xfrm>
          <a:custGeom>
            <a:avLst/>
            <a:gdLst>
              <a:gd name="connsiteX0" fmla="*/ 0 w 6308332"/>
              <a:gd name="connsiteY0" fmla="*/ 216301 h 216315"/>
              <a:gd name="connsiteX1" fmla="*/ 318499 w 6308332"/>
              <a:gd name="connsiteY1" fmla="*/ 31366 h 216315"/>
              <a:gd name="connsiteX2" fmla="*/ 667820 w 6308332"/>
              <a:gd name="connsiteY2" fmla="*/ 154656 h 216315"/>
              <a:gd name="connsiteX3" fmla="*/ 1078786 w 6308332"/>
              <a:gd name="connsiteY3" fmla="*/ 51914 h 216315"/>
              <a:gd name="connsiteX4" fmla="*/ 1469204 w 6308332"/>
              <a:gd name="connsiteY4" fmla="*/ 216301 h 216315"/>
              <a:gd name="connsiteX5" fmla="*/ 1839074 w 6308332"/>
              <a:gd name="connsiteY5" fmla="*/ 41640 h 216315"/>
              <a:gd name="connsiteX6" fmla="*/ 2167847 w 6308332"/>
              <a:gd name="connsiteY6" fmla="*/ 134107 h 216315"/>
              <a:gd name="connsiteX7" fmla="*/ 2496620 w 6308332"/>
              <a:gd name="connsiteY7" fmla="*/ 31366 h 216315"/>
              <a:gd name="connsiteX8" fmla="*/ 2784296 w 6308332"/>
              <a:gd name="connsiteY8" fmla="*/ 154656 h 216315"/>
              <a:gd name="connsiteX9" fmla="*/ 3154166 w 6308332"/>
              <a:gd name="connsiteY9" fmla="*/ 21092 h 216315"/>
              <a:gd name="connsiteX10" fmla="*/ 3554858 w 6308332"/>
              <a:gd name="connsiteY10" fmla="*/ 144382 h 216315"/>
              <a:gd name="connsiteX11" fmla="*/ 3842535 w 6308332"/>
              <a:gd name="connsiteY11" fmla="*/ 31366 h 216315"/>
              <a:gd name="connsiteX12" fmla="*/ 4222678 w 6308332"/>
              <a:gd name="connsiteY12" fmla="*/ 195752 h 216315"/>
              <a:gd name="connsiteX13" fmla="*/ 4520629 w 6308332"/>
              <a:gd name="connsiteY13" fmla="*/ 543 h 216315"/>
              <a:gd name="connsiteX14" fmla="*/ 4900773 w 6308332"/>
              <a:gd name="connsiteY14" fmla="*/ 134107 h 216315"/>
              <a:gd name="connsiteX15" fmla="*/ 5188449 w 6308332"/>
              <a:gd name="connsiteY15" fmla="*/ 31366 h 216315"/>
              <a:gd name="connsiteX16" fmla="*/ 5517222 w 6308332"/>
              <a:gd name="connsiteY16" fmla="*/ 164930 h 216315"/>
              <a:gd name="connsiteX17" fmla="*/ 5763802 w 6308332"/>
              <a:gd name="connsiteY17" fmla="*/ 31366 h 216315"/>
              <a:gd name="connsiteX18" fmla="*/ 6113123 w 6308332"/>
              <a:gd name="connsiteY18" fmla="*/ 195752 h 216315"/>
              <a:gd name="connsiteX19" fmla="*/ 6308332 w 6308332"/>
              <a:gd name="connsiteY19" fmla="*/ 51914 h 216315"/>
              <a:gd name="connsiteX20" fmla="*/ 6308332 w 6308332"/>
              <a:gd name="connsiteY20" fmla="*/ 51914 h 216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308332" h="216315">
                <a:moveTo>
                  <a:pt x="0" y="216301"/>
                </a:moveTo>
                <a:cubicBezTo>
                  <a:pt x="103598" y="128970"/>
                  <a:pt x="207196" y="41640"/>
                  <a:pt x="318499" y="31366"/>
                </a:cubicBezTo>
                <a:cubicBezTo>
                  <a:pt x="429802" y="21092"/>
                  <a:pt x="541106" y="151231"/>
                  <a:pt x="667820" y="154656"/>
                </a:cubicBezTo>
                <a:cubicBezTo>
                  <a:pt x="794534" y="158081"/>
                  <a:pt x="945222" y="41640"/>
                  <a:pt x="1078786" y="51914"/>
                </a:cubicBezTo>
                <a:cubicBezTo>
                  <a:pt x="1212350" y="62188"/>
                  <a:pt x="1342489" y="218013"/>
                  <a:pt x="1469204" y="216301"/>
                </a:cubicBezTo>
                <a:cubicBezTo>
                  <a:pt x="1595919" y="214589"/>
                  <a:pt x="1722634" y="55339"/>
                  <a:pt x="1839074" y="41640"/>
                </a:cubicBezTo>
                <a:cubicBezTo>
                  <a:pt x="1955515" y="27941"/>
                  <a:pt x="2058256" y="135819"/>
                  <a:pt x="2167847" y="134107"/>
                </a:cubicBezTo>
                <a:cubicBezTo>
                  <a:pt x="2277438" y="132395"/>
                  <a:pt x="2393879" y="27941"/>
                  <a:pt x="2496620" y="31366"/>
                </a:cubicBezTo>
                <a:cubicBezTo>
                  <a:pt x="2599361" y="34791"/>
                  <a:pt x="2674705" y="156368"/>
                  <a:pt x="2784296" y="154656"/>
                </a:cubicBezTo>
                <a:cubicBezTo>
                  <a:pt x="2893887" y="152944"/>
                  <a:pt x="3025739" y="22804"/>
                  <a:pt x="3154166" y="21092"/>
                </a:cubicBezTo>
                <a:cubicBezTo>
                  <a:pt x="3282593" y="19380"/>
                  <a:pt x="3440130" y="142670"/>
                  <a:pt x="3554858" y="144382"/>
                </a:cubicBezTo>
                <a:cubicBezTo>
                  <a:pt x="3669586" y="146094"/>
                  <a:pt x="3731232" y="22804"/>
                  <a:pt x="3842535" y="31366"/>
                </a:cubicBezTo>
                <a:cubicBezTo>
                  <a:pt x="3953838" y="39928"/>
                  <a:pt x="4109662" y="200889"/>
                  <a:pt x="4222678" y="195752"/>
                </a:cubicBezTo>
                <a:cubicBezTo>
                  <a:pt x="4335694" y="190615"/>
                  <a:pt x="4407613" y="10817"/>
                  <a:pt x="4520629" y="543"/>
                </a:cubicBezTo>
                <a:cubicBezTo>
                  <a:pt x="4633645" y="-9731"/>
                  <a:pt x="4789470" y="128970"/>
                  <a:pt x="4900773" y="134107"/>
                </a:cubicBezTo>
                <a:cubicBezTo>
                  <a:pt x="5012076" y="139244"/>
                  <a:pt x="5085708" y="26229"/>
                  <a:pt x="5188449" y="31366"/>
                </a:cubicBezTo>
                <a:cubicBezTo>
                  <a:pt x="5291190" y="36503"/>
                  <a:pt x="5421330" y="164930"/>
                  <a:pt x="5517222" y="164930"/>
                </a:cubicBezTo>
                <a:cubicBezTo>
                  <a:pt x="5613114" y="164930"/>
                  <a:pt x="5664485" y="26229"/>
                  <a:pt x="5763802" y="31366"/>
                </a:cubicBezTo>
                <a:cubicBezTo>
                  <a:pt x="5863119" y="36503"/>
                  <a:pt x="6022368" y="192327"/>
                  <a:pt x="6113123" y="195752"/>
                </a:cubicBezTo>
                <a:cubicBezTo>
                  <a:pt x="6203878" y="199177"/>
                  <a:pt x="6308332" y="51914"/>
                  <a:pt x="6308332" y="51914"/>
                </a:cubicBezTo>
                <a:lnTo>
                  <a:pt x="6308332" y="51914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6725265" y="4783394"/>
            <a:ext cx="1858296" cy="162232"/>
          </a:xfrm>
          <a:custGeom>
            <a:avLst/>
            <a:gdLst>
              <a:gd name="connsiteX0" fmla="*/ 0 w 1858296"/>
              <a:gd name="connsiteY0" fmla="*/ 127819 h 162232"/>
              <a:gd name="connsiteX1" fmla="*/ 250722 w 1858296"/>
              <a:gd name="connsiteY1" fmla="*/ 39329 h 162232"/>
              <a:gd name="connsiteX2" fmla="*/ 383458 w 1858296"/>
              <a:gd name="connsiteY2" fmla="*/ 83574 h 162232"/>
              <a:gd name="connsiteX3" fmla="*/ 619432 w 1858296"/>
              <a:gd name="connsiteY3" fmla="*/ 24580 h 162232"/>
              <a:gd name="connsiteX4" fmla="*/ 840658 w 1858296"/>
              <a:gd name="connsiteY4" fmla="*/ 113071 h 162232"/>
              <a:gd name="connsiteX5" fmla="*/ 1061883 w 1858296"/>
              <a:gd name="connsiteY5" fmla="*/ 9832 h 162232"/>
              <a:gd name="connsiteX6" fmla="*/ 1253612 w 1858296"/>
              <a:gd name="connsiteY6" fmla="*/ 98322 h 162232"/>
              <a:gd name="connsiteX7" fmla="*/ 1533832 w 1858296"/>
              <a:gd name="connsiteY7" fmla="*/ 9832 h 162232"/>
              <a:gd name="connsiteX8" fmla="*/ 1681316 w 1858296"/>
              <a:gd name="connsiteY8" fmla="*/ 157316 h 162232"/>
              <a:gd name="connsiteX9" fmla="*/ 1858296 w 1858296"/>
              <a:gd name="connsiteY9" fmla="*/ 39329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58296" h="162232">
                <a:moveTo>
                  <a:pt x="0" y="127819"/>
                </a:moveTo>
                <a:cubicBezTo>
                  <a:pt x="93406" y="87261"/>
                  <a:pt x="186812" y="46703"/>
                  <a:pt x="250722" y="39329"/>
                </a:cubicBezTo>
                <a:cubicBezTo>
                  <a:pt x="314632" y="31955"/>
                  <a:pt x="322006" y="86032"/>
                  <a:pt x="383458" y="83574"/>
                </a:cubicBezTo>
                <a:cubicBezTo>
                  <a:pt x="444910" y="81116"/>
                  <a:pt x="543232" y="19664"/>
                  <a:pt x="619432" y="24580"/>
                </a:cubicBezTo>
                <a:cubicBezTo>
                  <a:pt x="695632" y="29496"/>
                  <a:pt x="766916" y="115529"/>
                  <a:pt x="840658" y="113071"/>
                </a:cubicBezTo>
                <a:cubicBezTo>
                  <a:pt x="914400" y="110613"/>
                  <a:pt x="993057" y="12290"/>
                  <a:pt x="1061883" y="9832"/>
                </a:cubicBezTo>
                <a:cubicBezTo>
                  <a:pt x="1130709" y="7374"/>
                  <a:pt x="1174954" y="98322"/>
                  <a:pt x="1253612" y="98322"/>
                </a:cubicBezTo>
                <a:cubicBezTo>
                  <a:pt x="1332270" y="98322"/>
                  <a:pt x="1462548" y="0"/>
                  <a:pt x="1533832" y="9832"/>
                </a:cubicBezTo>
                <a:cubicBezTo>
                  <a:pt x="1605116" y="19664"/>
                  <a:pt x="1627239" y="152400"/>
                  <a:pt x="1681316" y="157316"/>
                </a:cubicBezTo>
                <a:cubicBezTo>
                  <a:pt x="1735393" y="162232"/>
                  <a:pt x="1796844" y="100780"/>
                  <a:pt x="1858296" y="39329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162232" y="5247968"/>
            <a:ext cx="5412658" cy="181896"/>
          </a:xfrm>
          <a:custGeom>
            <a:avLst/>
            <a:gdLst>
              <a:gd name="connsiteX0" fmla="*/ 0 w 5412658"/>
              <a:gd name="connsiteY0" fmla="*/ 90948 h 181896"/>
              <a:gd name="connsiteX1" fmla="*/ 206478 w 5412658"/>
              <a:gd name="connsiteY1" fmla="*/ 31955 h 181896"/>
              <a:gd name="connsiteX2" fmla="*/ 471949 w 5412658"/>
              <a:gd name="connsiteY2" fmla="*/ 105697 h 181896"/>
              <a:gd name="connsiteX3" fmla="*/ 707923 w 5412658"/>
              <a:gd name="connsiteY3" fmla="*/ 17206 h 181896"/>
              <a:gd name="connsiteX4" fmla="*/ 1017639 w 5412658"/>
              <a:gd name="connsiteY4" fmla="*/ 120445 h 181896"/>
              <a:gd name="connsiteX5" fmla="*/ 1297858 w 5412658"/>
              <a:gd name="connsiteY5" fmla="*/ 31955 h 181896"/>
              <a:gd name="connsiteX6" fmla="*/ 1548581 w 5412658"/>
              <a:gd name="connsiteY6" fmla="*/ 135193 h 181896"/>
              <a:gd name="connsiteX7" fmla="*/ 1902542 w 5412658"/>
              <a:gd name="connsiteY7" fmla="*/ 17206 h 181896"/>
              <a:gd name="connsiteX8" fmla="*/ 2197510 w 5412658"/>
              <a:gd name="connsiteY8" fmla="*/ 149942 h 181896"/>
              <a:gd name="connsiteX9" fmla="*/ 2521974 w 5412658"/>
              <a:gd name="connsiteY9" fmla="*/ 2458 h 181896"/>
              <a:gd name="connsiteX10" fmla="*/ 2890684 w 5412658"/>
              <a:gd name="connsiteY10" fmla="*/ 135193 h 181896"/>
              <a:gd name="connsiteX11" fmla="*/ 3170903 w 5412658"/>
              <a:gd name="connsiteY11" fmla="*/ 31955 h 181896"/>
              <a:gd name="connsiteX12" fmla="*/ 3510116 w 5412658"/>
              <a:gd name="connsiteY12" fmla="*/ 164690 h 181896"/>
              <a:gd name="connsiteX13" fmla="*/ 3864078 w 5412658"/>
              <a:gd name="connsiteY13" fmla="*/ 31955 h 181896"/>
              <a:gd name="connsiteX14" fmla="*/ 4188542 w 5412658"/>
              <a:gd name="connsiteY14" fmla="*/ 179438 h 181896"/>
              <a:gd name="connsiteX15" fmla="*/ 4468762 w 5412658"/>
              <a:gd name="connsiteY15" fmla="*/ 46703 h 181896"/>
              <a:gd name="connsiteX16" fmla="*/ 4822723 w 5412658"/>
              <a:gd name="connsiteY16" fmla="*/ 164690 h 181896"/>
              <a:gd name="connsiteX17" fmla="*/ 5191433 w 5412658"/>
              <a:gd name="connsiteY17" fmla="*/ 61451 h 181896"/>
              <a:gd name="connsiteX18" fmla="*/ 5412658 w 5412658"/>
              <a:gd name="connsiteY18" fmla="*/ 149942 h 181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2658" h="181896">
                <a:moveTo>
                  <a:pt x="0" y="90948"/>
                </a:moveTo>
                <a:cubicBezTo>
                  <a:pt x="63910" y="60222"/>
                  <a:pt x="127820" y="29497"/>
                  <a:pt x="206478" y="31955"/>
                </a:cubicBezTo>
                <a:cubicBezTo>
                  <a:pt x="285136" y="34413"/>
                  <a:pt x="388375" y="108155"/>
                  <a:pt x="471949" y="105697"/>
                </a:cubicBezTo>
                <a:cubicBezTo>
                  <a:pt x="555523" y="103239"/>
                  <a:pt x="616975" y="14748"/>
                  <a:pt x="707923" y="17206"/>
                </a:cubicBezTo>
                <a:cubicBezTo>
                  <a:pt x="798871" y="19664"/>
                  <a:pt x="919317" y="117987"/>
                  <a:pt x="1017639" y="120445"/>
                </a:cubicBezTo>
                <a:cubicBezTo>
                  <a:pt x="1115961" y="122903"/>
                  <a:pt x="1209368" y="29497"/>
                  <a:pt x="1297858" y="31955"/>
                </a:cubicBezTo>
                <a:cubicBezTo>
                  <a:pt x="1386348" y="34413"/>
                  <a:pt x="1447800" y="137651"/>
                  <a:pt x="1548581" y="135193"/>
                </a:cubicBezTo>
                <a:cubicBezTo>
                  <a:pt x="1649362" y="132735"/>
                  <a:pt x="1794387" y="14748"/>
                  <a:pt x="1902542" y="17206"/>
                </a:cubicBezTo>
                <a:cubicBezTo>
                  <a:pt x="2010697" y="19664"/>
                  <a:pt x="2094271" y="152400"/>
                  <a:pt x="2197510" y="149942"/>
                </a:cubicBezTo>
                <a:cubicBezTo>
                  <a:pt x="2300749" y="147484"/>
                  <a:pt x="2406445" y="4916"/>
                  <a:pt x="2521974" y="2458"/>
                </a:cubicBezTo>
                <a:cubicBezTo>
                  <a:pt x="2637503" y="0"/>
                  <a:pt x="2782529" y="130277"/>
                  <a:pt x="2890684" y="135193"/>
                </a:cubicBezTo>
                <a:cubicBezTo>
                  <a:pt x="2998839" y="140109"/>
                  <a:pt x="3067664" y="27039"/>
                  <a:pt x="3170903" y="31955"/>
                </a:cubicBezTo>
                <a:cubicBezTo>
                  <a:pt x="3274142" y="36871"/>
                  <a:pt x="3394587" y="164690"/>
                  <a:pt x="3510116" y="164690"/>
                </a:cubicBezTo>
                <a:cubicBezTo>
                  <a:pt x="3625645" y="164690"/>
                  <a:pt x="3751007" y="29497"/>
                  <a:pt x="3864078" y="31955"/>
                </a:cubicBezTo>
                <a:cubicBezTo>
                  <a:pt x="3977149" y="34413"/>
                  <a:pt x="4087761" y="176980"/>
                  <a:pt x="4188542" y="179438"/>
                </a:cubicBezTo>
                <a:cubicBezTo>
                  <a:pt x="4289323" y="181896"/>
                  <a:pt x="4363065" y="49161"/>
                  <a:pt x="4468762" y="46703"/>
                </a:cubicBezTo>
                <a:cubicBezTo>
                  <a:pt x="4574459" y="44245"/>
                  <a:pt x="4702278" y="162232"/>
                  <a:pt x="4822723" y="164690"/>
                </a:cubicBezTo>
                <a:cubicBezTo>
                  <a:pt x="4943168" y="167148"/>
                  <a:pt x="5093111" y="63909"/>
                  <a:pt x="5191433" y="61451"/>
                </a:cubicBezTo>
                <a:cubicBezTo>
                  <a:pt x="5289755" y="58993"/>
                  <a:pt x="5351206" y="104467"/>
                  <a:pt x="5412658" y="149942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6017342" y="5793658"/>
            <a:ext cx="1460090" cy="90948"/>
          </a:xfrm>
          <a:custGeom>
            <a:avLst/>
            <a:gdLst>
              <a:gd name="connsiteX0" fmla="*/ 0 w 1460090"/>
              <a:gd name="connsiteY0" fmla="*/ 90948 h 90948"/>
              <a:gd name="connsiteX1" fmla="*/ 294968 w 1460090"/>
              <a:gd name="connsiteY1" fmla="*/ 2458 h 90948"/>
              <a:gd name="connsiteX2" fmla="*/ 545690 w 1460090"/>
              <a:gd name="connsiteY2" fmla="*/ 90948 h 90948"/>
              <a:gd name="connsiteX3" fmla="*/ 781664 w 1460090"/>
              <a:gd name="connsiteY3" fmla="*/ 2458 h 90948"/>
              <a:gd name="connsiteX4" fmla="*/ 1061884 w 1460090"/>
              <a:gd name="connsiteY4" fmla="*/ 76200 h 90948"/>
              <a:gd name="connsiteX5" fmla="*/ 1297858 w 1460090"/>
              <a:gd name="connsiteY5" fmla="*/ 2458 h 90948"/>
              <a:gd name="connsiteX6" fmla="*/ 1460090 w 1460090"/>
              <a:gd name="connsiteY6" fmla="*/ 90948 h 90948"/>
              <a:gd name="connsiteX7" fmla="*/ 1460090 w 1460090"/>
              <a:gd name="connsiteY7" fmla="*/ 90948 h 90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0090" h="90948">
                <a:moveTo>
                  <a:pt x="0" y="90948"/>
                </a:moveTo>
                <a:cubicBezTo>
                  <a:pt x="102010" y="46703"/>
                  <a:pt x="204020" y="2458"/>
                  <a:pt x="294968" y="2458"/>
                </a:cubicBezTo>
                <a:cubicBezTo>
                  <a:pt x="385916" y="2458"/>
                  <a:pt x="464574" y="90948"/>
                  <a:pt x="545690" y="90948"/>
                </a:cubicBezTo>
                <a:cubicBezTo>
                  <a:pt x="626806" y="90948"/>
                  <a:pt x="695632" y="4916"/>
                  <a:pt x="781664" y="2458"/>
                </a:cubicBezTo>
                <a:cubicBezTo>
                  <a:pt x="867696" y="0"/>
                  <a:pt x="975852" y="76200"/>
                  <a:pt x="1061884" y="76200"/>
                </a:cubicBezTo>
                <a:cubicBezTo>
                  <a:pt x="1147916" y="76200"/>
                  <a:pt x="1231490" y="0"/>
                  <a:pt x="1297858" y="2458"/>
                </a:cubicBezTo>
                <a:cubicBezTo>
                  <a:pt x="1364226" y="4916"/>
                  <a:pt x="1460090" y="90948"/>
                  <a:pt x="1460090" y="90948"/>
                </a:cubicBezTo>
                <a:lnTo>
                  <a:pt x="1460090" y="90948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62232" y="6282813"/>
            <a:ext cx="2153265" cy="184355"/>
          </a:xfrm>
          <a:custGeom>
            <a:avLst/>
            <a:gdLst>
              <a:gd name="connsiteX0" fmla="*/ 0 w 2153265"/>
              <a:gd name="connsiteY0" fmla="*/ 176981 h 184355"/>
              <a:gd name="connsiteX1" fmla="*/ 250723 w 2153265"/>
              <a:gd name="connsiteY1" fmla="*/ 29497 h 184355"/>
              <a:gd name="connsiteX2" fmla="*/ 501445 w 2153265"/>
              <a:gd name="connsiteY2" fmla="*/ 147484 h 184355"/>
              <a:gd name="connsiteX3" fmla="*/ 722671 w 2153265"/>
              <a:gd name="connsiteY3" fmla="*/ 58993 h 184355"/>
              <a:gd name="connsiteX4" fmla="*/ 1002891 w 2153265"/>
              <a:gd name="connsiteY4" fmla="*/ 176981 h 184355"/>
              <a:gd name="connsiteX5" fmla="*/ 1268362 w 2153265"/>
              <a:gd name="connsiteY5" fmla="*/ 14748 h 184355"/>
              <a:gd name="connsiteX6" fmla="*/ 1519084 w 2153265"/>
              <a:gd name="connsiteY6" fmla="*/ 147484 h 184355"/>
              <a:gd name="connsiteX7" fmla="*/ 1755058 w 2153265"/>
              <a:gd name="connsiteY7" fmla="*/ 0 h 184355"/>
              <a:gd name="connsiteX8" fmla="*/ 1917291 w 2153265"/>
              <a:gd name="connsiteY8" fmla="*/ 147484 h 184355"/>
              <a:gd name="connsiteX9" fmla="*/ 2153265 w 2153265"/>
              <a:gd name="connsiteY9" fmla="*/ 29497 h 184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53265" h="184355">
                <a:moveTo>
                  <a:pt x="0" y="176981"/>
                </a:moveTo>
                <a:cubicBezTo>
                  <a:pt x="83574" y="105697"/>
                  <a:pt x="167149" y="34413"/>
                  <a:pt x="250723" y="29497"/>
                </a:cubicBezTo>
                <a:cubicBezTo>
                  <a:pt x="334297" y="24581"/>
                  <a:pt x="422787" y="142568"/>
                  <a:pt x="501445" y="147484"/>
                </a:cubicBezTo>
                <a:cubicBezTo>
                  <a:pt x="580103" y="152400"/>
                  <a:pt x="639097" y="54077"/>
                  <a:pt x="722671" y="58993"/>
                </a:cubicBezTo>
                <a:cubicBezTo>
                  <a:pt x="806245" y="63909"/>
                  <a:pt x="911943" y="184355"/>
                  <a:pt x="1002891" y="176981"/>
                </a:cubicBezTo>
                <a:cubicBezTo>
                  <a:pt x="1093840" y="169607"/>
                  <a:pt x="1182330" y="19664"/>
                  <a:pt x="1268362" y="14748"/>
                </a:cubicBezTo>
                <a:cubicBezTo>
                  <a:pt x="1354394" y="9832"/>
                  <a:pt x="1437968" y="149942"/>
                  <a:pt x="1519084" y="147484"/>
                </a:cubicBezTo>
                <a:cubicBezTo>
                  <a:pt x="1600200" y="145026"/>
                  <a:pt x="1688690" y="0"/>
                  <a:pt x="1755058" y="0"/>
                </a:cubicBezTo>
                <a:cubicBezTo>
                  <a:pt x="1821426" y="0"/>
                  <a:pt x="1850923" y="142568"/>
                  <a:pt x="1917291" y="147484"/>
                </a:cubicBezTo>
                <a:cubicBezTo>
                  <a:pt x="1983659" y="152400"/>
                  <a:pt x="2068462" y="90948"/>
                  <a:pt x="2153265" y="29497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52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3) Имеет </a:t>
            </a:r>
            <a:r>
              <a:rPr lang="ru-RU" b="1" dirty="0" smtClean="0"/>
              <a:t>дополнительное обстоятельственное значение </a:t>
            </a:r>
            <a:r>
              <a:rPr lang="ru-RU" dirty="0" smtClean="0"/>
              <a:t>(цели, причины, условия и др.)</a:t>
            </a:r>
          </a:p>
          <a:p>
            <a:pPr marL="0" indent="0">
              <a:buNone/>
            </a:pPr>
            <a:r>
              <a:rPr lang="ru-RU" b="1" dirty="0" smtClean="0"/>
              <a:t>Подталкиваемый офицером, комендант </a:t>
            </a:r>
            <a:r>
              <a:rPr lang="ru-RU" dirty="0" smtClean="0"/>
              <a:t>вынужден был войти в дом. (Комендант какой? Почему он вынужден был войти в дом?)</a:t>
            </a:r>
          </a:p>
          <a:p>
            <a:pPr marL="0" indent="0">
              <a:buNone/>
            </a:pPr>
            <a:r>
              <a:rPr lang="ru-RU" dirty="0" smtClean="0"/>
              <a:t>4) </a:t>
            </a:r>
            <a:r>
              <a:rPr lang="ru-RU" b="1" dirty="0" smtClean="0"/>
              <a:t>Отделено </a:t>
            </a:r>
            <a:r>
              <a:rPr lang="ru-RU" dirty="0" smtClean="0"/>
              <a:t>от определяемого слова другими членами предложения.</a:t>
            </a:r>
          </a:p>
          <a:p>
            <a:pPr marL="0" indent="0">
              <a:buNone/>
            </a:pPr>
            <a:r>
              <a:rPr lang="ru-RU" b="1" dirty="0" smtClean="0"/>
              <a:t>Глаза</a:t>
            </a:r>
            <a:r>
              <a:rPr lang="ru-RU" dirty="0" smtClean="0"/>
              <a:t> смыкались и, </a:t>
            </a:r>
            <a:r>
              <a:rPr lang="ru-RU" b="1" dirty="0" smtClean="0"/>
              <a:t>полузакрытые</a:t>
            </a:r>
            <a:r>
              <a:rPr lang="ru-RU" dirty="0" smtClean="0"/>
              <a:t>, тоже улыбались.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олилиния 3"/>
          <p:cNvSpPr/>
          <p:nvPr/>
        </p:nvSpPr>
        <p:spPr>
          <a:xfrm>
            <a:off x="92467" y="1664127"/>
            <a:ext cx="5200066" cy="175416"/>
          </a:xfrm>
          <a:custGeom>
            <a:avLst/>
            <a:gdLst>
              <a:gd name="connsiteX0" fmla="*/ 0 w 5200066"/>
              <a:gd name="connsiteY0" fmla="*/ 174947 h 175416"/>
              <a:gd name="connsiteX1" fmla="*/ 287677 w 5200066"/>
              <a:gd name="connsiteY1" fmla="*/ 20835 h 175416"/>
              <a:gd name="connsiteX2" fmla="*/ 544531 w 5200066"/>
              <a:gd name="connsiteY2" fmla="*/ 123576 h 175416"/>
              <a:gd name="connsiteX3" fmla="*/ 852755 w 5200066"/>
              <a:gd name="connsiteY3" fmla="*/ 41383 h 175416"/>
              <a:gd name="connsiteX4" fmla="*/ 1109609 w 5200066"/>
              <a:gd name="connsiteY4" fmla="*/ 144125 h 175416"/>
              <a:gd name="connsiteX5" fmla="*/ 1397286 w 5200066"/>
              <a:gd name="connsiteY5" fmla="*/ 41383 h 175416"/>
              <a:gd name="connsiteX6" fmla="*/ 1695236 w 5200066"/>
              <a:gd name="connsiteY6" fmla="*/ 174947 h 175416"/>
              <a:gd name="connsiteX7" fmla="*/ 2013735 w 5200066"/>
              <a:gd name="connsiteY7" fmla="*/ 31109 h 175416"/>
              <a:gd name="connsiteX8" fmla="*/ 2239767 w 5200066"/>
              <a:gd name="connsiteY8" fmla="*/ 123576 h 175416"/>
              <a:gd name="connsiteX9" fmla="*/ 2527443 w 5200066"/>
              <a:gd name="connsiteY9" fmla="*/ 286 h 175416"/>
              <a:gd name="connsiteX10" fmla="*/ 2825394 w 5200066"/>
              <a:gd name="connsiteY10" fmla="*/ 154399 h 175416"/>
              <a:gd name="connsiteX11" fmla="*/ 3154167 w 5200066"/>
              <a:gd name="connsiteY11" fmla="*/ 286 h 175416"/>
              <a:gd name="connsiteX12" fmla="*/ 3472666 w 5200066"/>
              <a:gd name="connsiteY12" fmla="*/ 113302 h 175416"/>
              <a:gd name="connsiteX13" fmla="*/ 3770616 w 5200066"/>
              <a:gd name="connsiteY13" fmla="*/ 10561 h 175416"/>
              <a:gd name="connsiteX14" fmla="*/ 4078841 w 5200066"/>
              <a:gd name="connsiteY14" fmla="*/ 123576 h 175416"/>
              <a:gd name="connsiteX15" fmla="*/ 4345969 w 5200066"/>
              <a:gd name="connsiteY15" fmla="*/ 20835 h 175416"/>
              <a:gd name="connsiteX16" fmla="*/ 4613097 w 5200066"/>
              <a:gd name="connsiteY16" fmla="*/ 133851 h 175416"/>
              <a:gd name="connsiteX17" fmla="*/ 4859677 w 5200066"/>
              <a:gd name="connsiteY17" fmla="*/ 10561 h 175416"/>
              <a:gd name="connsiteX18" fmla="*/ 5054886 w 5200066"/>
              <a:gd name="connsiteY18" fmla="*/ 174947 h 175416"/>
              <a:gd name="connsiteX19" fmla="*/ 5198724 w 5200066"/>
              <a:gd name="connsiteY19" fmla="*/ 61931 h 175416"/>
              <a:gd name="connsiteX20" fmla="*/ 5126805 w 5200066"/>
              <a:gd name="connsiteY20" fmla="*/ 113302 h 175416"/>
              <a:gd name="connsiteX21" fmla="*/ 5126805 w 5200066"/>
              <a:gd name="connsiteY21" fmla="*/ 72206 h 175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00066" h="175416">
                <a:moveTo>
                  <a:pt x="0" y="174947"/>
                </a:moveTo>
                <a:cubicBezTo>
                  <a:pt x="98461" y="102172"/>
                  <a:pt x="196922" y="29397"/>
                  <a:pt x="287677" y="20835"/>
                </a:cubicBezTo>
                <a:cubicBezTo>
                  <a:pt x="378432" y="12273"/>
                  <a:pt x="450351" y="120151"/>
                  <a:pt x="544531" y="123576"/>
                </a:cubicBezTo>
                <a:cubicBezTo>
                  <a:pt x="638711" y="127001"/>
                  <a:pt x="758575" y="37958"/>
                  <a:pt x="852755" y="41383"/>
                </a:cubicBezTo>
                <a:cubicBezTo>
                  <a:pt x="946935" y="44808"/>
                  <a:pt x="1018854" y="144125"/>
                  <a:pt x="1109609" y="144125"/>
                </a:cubicBezTo>
                <a:cubicBezTo>
                  <a:pt x="1200364" y="144125"/>
                  <a:pt x="1299682" y="36246"/>
                  <a:pt x="1397286" y="41383"/>
                </a:cubicBezTo>
                <a:cubicBezTo>
                  <a:pt x="1494890" y="46520"/>
                  <a:pt x="1592495" y="176659"/>
                  <a:pt x="1695236" y="174947"/>
                </a:cubicBezTo>
                <a:cubicBezTo>
                  <a:pt x="1797977" y="173235"/>
                  <a:pt x="1922980" y="39671"/>
                  <a:pt x="2013735" y="31109"/>
                </a:cubicBezTo>
                <a:cubicBezTo>
                  <a:pt x="2104490" y="22547"/>
                  <a:pt x="2154149" y="128713"/>
                  <a:pt x="2239767" y="123576"/>
                </a:cubicBezTo>
                <a:cubicBezTo>
                  <a:pt x="2325385" y="118439"/>
                  <a:pt x="2429839" y="-4851"/>
                  <a:pt x="2527443" y="286"/>
                </a:cubicBezTo>
                <a:cubicBezTo>
                  <a:pt x="2625047" y="5423"/>
                  <a:pt x="2720940" y="154399"/>
                  <a:pt x="2825394" y="154399"/>
                </a:cubicBezTo>
                <a:cubicBezTo>
                  <a:pt x="2929848" y="154399"/>
                  <a:pt x="3046288" y="7135"/>
                  <a:pt x="3154167" y="286"/>
                </a:cubicBezTo>
                <a:cubicBezTo>
                  <a:pt x="3262046" y="-6564"/>
                  <a:pt x="3369925" y="111590"/>
                  <a:pt x="3472666" y="113302"/>
                </a:cubicBezTo>
                <a:cubicBezTo>
                  <a:pt x="3575407" y="115014"/>
                  <a:pt x="3669587" y="8849"/>
                  <a:pt x="3770616" y="10561"/>
                </a:cubicBezTo>
                <a:cubicBezTo>
                  <a:pt x="3871645" y="12273"/>
                  <a:pt x="3982949" y="121864"/>
                  <a:pt x="4078841" y="123576"/>
                </a:cubicBezTo>
                <a:cubicBezTo>
                  <a:pt x="4174733" y="125288"/>
                  <a:pt x="4256926" y="19122"/>
                  <a:pt x="4345969" y="20835"/>
                </a:cubicBezTo>
                <a:cubicBezTo>
                  <a:pt x="4435012" y="22547"/>
                  <a:pt x="4527479" y="135563"/>
                  <a:pt x="4613097" y="133851"/>
                </a:cubicBezTo>
                <a:cubicBezTo>
                  <a:pt x="4698715" y="132139"/>
                  <a:pt x="4786046" y="3712"/>
                  <a:pt x="4859677" y="10561"/>
                </a:cubicBezTo>
                <a:cubicBezTo>
                  <a:pt x="4933308" y="17410"/>
                  <a:pt x="4998378" y="166385"/>
                  <a:pt x="5054886" y="174947"/>
                </a:cubicBezTo>
                <a:cubicBezTo>
                  <a:pt x="5111394" y="183509"/>
                  <a:pt x="5186738" y="72205"/>
                  <a:pt x="5198724" y="61931"/>
                </a:cubicBezTo>
                <a:cubicBezTo>
                  <a:pt x="5210711" y="51657"/>
                  <a:pt x="5138791" y="111590"/>
                  <a:pt x="5126805" y="113302"/>
                </a:cubicBezTo>
                <a:cubicBezTo>
                  <a:pt x="5114819" y="115014"/>
                  <a:pt x="5120812" y="93610"/>
                  <a:pt x="5126805" y="72206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3575407" y="4294540"/>
            <a:ext cx="2619910" cy="174718"/>
          </a:xfrm>
          <a:custGeom>
            <a:avLst/>
            <a:gdLst>
              <a:gd name="connsiteX0" fmla="*/ 0 w 2619910"/>
              <a:gd name="connsiteY0" fmla="*/ 164444 h 174718"/>
              <a:gd name="connsiteX1" fmla="*/ 339047 w 2619910"/>
              <a:gd name="connsiteY1" fmla="*/ 30880 h 174718"/>
              <a:gd name="connsiteX2" fmla="*/ 678094 w 2619910"/>
              <a:gd name="connsiteY2" fmla="*/ 174718 h 174718"/>
              <a:gd name="connsiteX3" fmla="*/ 976045 w 2619910"/>
              <a:gd name="connsiteY3" fmla="*/ 30880 h 174718"/>
              <a:gd name="connsiteX4" fmla="*/ 1212350 w 2619910"/>
              <a:gd name="connsiteY4" fmla="*/ 154170 h 174718"/>
              <a:gd name="connsiteX5" fmla="*/ 1489753 w 2619910"/>
              <a:gd name="connsiteY5" fmla="*/ 10332 h 174718"/>
              <a:gd name="connsiteX6" fmla="*/ 1746606 w 2619910"/>
              <a:gd name="connsiteY6" fmla="*/ 164444 h 174718"/>
              <a:gd name="connsiteX7" fmla="*/ 2044557 w 2619910"/>
              <a:gd name="connsiteY7" fmla="*/ 58 h 174718"/>
              <a:gd name="connsiteX8" fmla="*/ 2321959 w 2619910"/>
              <a:gd name="connsiteY8" fmla="*/ 143896 h 174718"/>
              <a:gd name="connsiteX9" fmla="*/ 2619910 w 2619910"/>
              <a:gd name="connsiteY9" fmla="*/ 58 h 174718"/>
              <a:gd name="connsiteX10" fmla="*/ 2619910 w 2619910"/>
              <a:gd name="connsiteY10" fmla="*/ 58 h 174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19910" h="174718">
                <a:moveTo>
                  <a:pt x="0" y="164444"/>
                </a:moveTo>
                <a:cubicBezTo>
                  <a:pt x="113015" y="96806"/>
                  <a:pt x="226031" y="29168"/>
                  <a:pt x="339047" y="30880"/>
                </a:cubicBezTo>
                <a:cubicBezTo>
                  <a:pt x="452063" y="32592"/>
                  <a:pt x="571928" y="174718"/>
                  <a:pt x="678094" y="174718"/>
                </a:cubicBezTo>
                <a:cubicBezTo>
                  <a:pt x="784260" y="174718"/>
                  <a:pt x="887002" y="34305"/>
                  <a:pt x="976045" y="30880"/>
                </a:cubicBezTo>
                <a:cubicBezTo>
                  <a:pt x="1065088" y="27455"/>
                  <a:pt x="1126732" y="157595"/>
                  <a:pt x="1212350" y="154170"/>
                </a:cubicBezTo>
                <a:cubicBezTo>
                  <a:pt x="1297968" y="150745"/>
                  <a:pt x="1400710" y="8620"/>
                  <a:pt x="1489753" y="10332"/>
                </a:cubicBezTo>
                <a:cubicBezTo>
                  <a:pt x="1578796" y="12044"/>
                  <a:pt x="1654139" y="166156"/>
                  <a:pt x="1746606" y="164444"/>
                </a:cubicBezTo>
                <a:cubicBezTo>
                  <a:pt x="1839073" y="162732"/>
                  <a:pt x="1948665" y="3483"/>
                  <a:pt x="2044557" y="58"/>
                </a:cubicBezTo>
                <a:cubicBezTo>
                  <a:pt x="2140449" y="-3367"/>
                  <a:pt x="2226067" y="143896"/>
                  <a:pt x="2321959" y="143896"/>
                </a:cubicBezTo>
                <a:cubicBezTo>
                  <a:pt x="2417851" y="143896"/>
                  <a:pt x="2619910" y="58"/>
                  <a:pt x="2619910" y="58"/>
                </a:cubicBezTo>
                <a:lnTo>
                  <a:pt x="2619910" y="58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33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2800" b="1" dirty="0">
                <a:solidFill>
                  <a:prstClr val="black"/>
                </a:solidFill>
              </a:rPr>
              <a:t>Обособление </a:t>
            </a:r>
            <a:r>
              <a:rPr lang="ru-RU" sz="2800" b="1" dirty="0" smtClean="0">
                <a:solidFill>
                  <a:prstClr val="black"/>
                </a:solidFill>
              </a:rPr>
              <a:t>несогласованных </a:t>
            </a:r>
            <a:r>
              <a:rPr lang="ru-RU" sz="2800" b="1" dirty="0">
                <a:solidFill>
                  <a:prstClr val="black"/>
                </a:solidFill>
              </a:rPr>
              <a:t>определений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856984" cy="5760640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dirty="0" smtClean="0">
                <a:solidFill>
                  <a:prstClr val="black"/>
                </a:solidFill>
              </a:rPr>
              <a:t>Несогласованные </a:t>
            </a:r>
            <a:r>
              <a:rPr lang="ru-RU" dirty="0">
                <a:solidFill>
                  <a:prstClr val="black"/>
                </a:solidFill>
              </a:rPr>
              <a:t>определения </a:t>
            </a:r>
            <a:r>
              <a:rPr lang="ru-RU" b="1" dirty="0">
                <a:solidFill>
                  <a:prstClr val="black"/>
                </a:solidFill>
              </a:rPr>
              <a:t>обособляются</a:t>
            </a:r>
            <a:r>
              <a:rPr lang="ru-RU" dirty="0">
                <a:solidFill>
                  <a:prstClr val="black"/>
                </a:solidFill>
              </a:rPr>
              <a:t>, если:</a:t>
            </a:r>
          </a:p>
          <a:p>
            <a:pPr marL="514350" lvl="0" indent="-514350">
              <a:spcBef>
                <a:spcPts val="0"/>
              </a:spcBef>
              <a:buFont typeface="Arial" pitchFamily="34" charset="0"/>
              <a:buAutoNum type="arabicParenR"/>
            </a:pPr>
            <a:r>
              <a:rPr lang="ru-RU" dirty="0">
                <a:solidFill>
                  <a:prstClr val="black"/>
                </a:solidFill>
              </a:rPr>
              <a:t>относятся </a:t>
            </a:r>
            <a:r>
              <a:rPr lang="ru-RU" b="1" dirty="0">
                <a:solidFill>
                  <a:prstClr val="black"/>
                </a:solidFill>
              </a:rPr>
              <a:t>к </a:t>
            </a:r>
            <a:r>
              <a:rPr lang="ru-RU" b="1" dirty="0" smtClean="0">
                <a:solidFill>
                  <a:prstClr val="black"/>
                </a:solidFill>
              </a:rPr>
              <a:t>личному (и только личному) </a:t>
            </a:r>
            <a:r>
              <a:rPr lang="ru-RU" b="1" dirty="0">
                <a:solidFill>
                  <a:prstClr val="black"/>
                </a:solidFill>
              </a:rPr>
              <a:t>местоимению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dirty="0" smtClean="0">
                <a:solidFill>
                  <a:prstClr val="black"/>
                </a:solidFill>
              </a:rPr>
              <a:t>Сегодня </a:t>
            </a:r>
            <a:r>
              <a:rPr lang="ru-RU" b="1" dirty="0" smtClean="0">
                <a:solidFill>
                  <a:prstClr val="black"/>
                </a:solidFill>
              </a:rPr>
              <a:t>она, в новом голубом капоте, </a:t>
            </a:r>
            <a:r>
              <a:rPr lang="ru-RU" dirty="0" smtClean="0">
                <a:solidFill>
                  <a:prstClr val="black"/>
                </a:solidFill>
              </a:rPr>
              <a:t>была особенно красива.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dirty="0" smtClean="0">
                <a:solidFill>
                  <a:prstClr val="black"/>
                </a:solidFill>
              </a:rPr>
              <a:t>2)Относятся к имени </a:t>
            </a:r>
            <a:r>
              <a:rPr lang="ru-RU" b="1" dirty="0" smtClean="0">
                <a:solidFill>
                  <a:prstClr val="black"/>
                </a:solidFill>
              </a:rPr>
              <a:t>собственному</a:t>
            </a:r>
            <a:r>
              <a:rPr lang="ru-RU" dirty="0" smtClean="0">
                <a:solidFill>
                  <a:prstClr val="black"/>
                </a:solidFill>
              </a:rPr>
              <a:t>, названию </a:t>
            </a:r>
            <a:r>
              <a:rPr lang="ru-RU" b="1" dirty="0" smtClean="0">
                <a:solidFill>
                  <a:prstClr val="black"/>
                </a:solidFill>
              </a:rPr>
              <a:t>лица</a:t>
            </a:r>
            <a:r>
              <a:rPr lang="ru-RU" dirty="0" smtClean="0">
                <a:solidFill>
                  <a:prstClr val="black"/>
                </a:solidFill>
              </a:rPr>
              <a:t> по степени родства, профессии.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prstClr val="black"/>
                </a:solidFill>
              </a:rPr>
              <a:t>Коля, в своей новой курточке с золотыми пуговками, </a:t>
            </a:r>
            <a:r>
              <a:rPr lang="ru-RU" dirty="0" smtClean="0">
                <a:solidFill>
                  <a:prstClr val="black"/>
                </a:solidFill>
              </a:rPr>
              <a:t>был героем дня.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олилиния 3"/>
          <p:cNvSpPr/>
          <p:nvPr/>
        </p:nvSpPr>
        <p:spPr>
          <a:xfrm>
            <a:off x="2445249" y="3390116"/>
            <a:ext cx="4428162" cy="133995"/>
          </a:xfrm>
          <a:custGeom>
            <a:avLst/>
            <a:gdLst>
              <a:gd name="connsiteX0" fmla="*/ 0 w 4428162"/>
              <a:gd name="connsiteY0" fmla="*/ 92823 h 133995"/>
              <a:gd name="connsiteX1" fmla="*/ 174661 w 4428162"/>
              <a:gd name="connsiteY1" fmla="*/ 31178 h 133995"/>
              <a:gd name="connsiteX2" fmla="*/ 359596 w 4428162"/>
              <a:gd name="connsiteY2" fmla="*/ 82549 h 133995"/>
              <a:gd name="connsiteX3" fmla="*/ 523982 w 4428162"/>
              <a:gd name="connsiteY3" fmla="*/ 20904 h 133995"/>
              <a:gd name="connsiteX4" fmla="*/ 729466 w 4428162"/>
              <a:gd name="connsiteY4" fmla="*/ 103097 h 133995"/>
              <a:gd name="connsiteX5" fmla="*/ 904126 w 4428162"/>
              <a:gd name="connsiteY5" fmla="*/ 41453 h 133995"/>
              <a:gd name="connsiteX6" fmla="*/ 1099335 w 4428162"/>
              <a:gd name="connsiteY6" fmla="*/ 92823 h 133995"/>
              <a:gd name="connsiteX7" fmla="*/ 1263722 w 4428162"/>
              <a:gd name="connsiteY7" fmla="*/ 20904 h 133995"/>
              <a:gd name="connsiteX8" fmla="*/ 1510302 w 4428162"/>
              <a:gd name="connsiteY8" fmla="*/ 103097 h 133995"/>
              <a:gd name="connsiteX9" fmla="*/ 1705511 w 4428162"/>
              <a:gd name="connsiteY9" fmla="*/ 41453 h 133995"/>
              <a:gd name="connsiteX10" fmla="*/ 1869897 w 4428162"/>
              <a:gd name="connsiteY10" fmla="*/ 133920 h 133995"/>
              <a:gd name="connsiteX11" fmla="*/ 2075380 w 4428162"/>
              <a:gd name="connsiteY11" fmla="*/ 31178 h 133995"/>
              <a:gd name="connsiteX12" fmla="*/ 2270589 w 4428162"/>
              <a:gd name="connsiteY12" fmla="*/ 92823 h 133995"/>
              <a:gd name="connsiteX13" fmla="*/ 2445250 w 4428162"/>
              <a:gd name="connsiteY13" fmla="*/ 31178 h 133995"/>
              <a:gd name="connsiteX14" fmla="*/ 2599362 w 4428162"/>
              <a:gd name="connsiteY14" fmla="*/ 123646 h 133995"/>
              <a:gd name="connsiteX15" fmla="*/ 2835668 w 4428162"/>
              <a:gd name="connsiteY15" fmla="*/ 20904 h 133995"/>
              <a:gd name="connsiteX16" fmla="*/ 3020603 w 4428162"/>
              <a:gd name="connsiteY16" fmla="*/ 92823 h 133995"/>
              <a:gd name="connsiteX17" fmla="*/ 3154167 w 4428162"/>
              <a:gd name="connsiteY17" fmla="*/ 31178 h 133995"/>
              <a:gd name="connsiteX18" fmla="*/ 3369924 w 4428162"/>
              <a:gd name="connsiteY18" fmla="*/ 92823 h 133995"/>
              <a:gd name="connsiteX19" fmla="*/ 3513762 w 4428162"/>
              <a:gd name="connsiteY19" fmla="*/ 356 h 133995"/>
              <a:gd name="connsiteX20" fmla="*/ 3750068 w 4428162"/>
              <a:gd name="connsiteY20" fmla="*/ 133920 h 133995"/>
              <a:gd name="connsiteX21" fmla="*/ 3945277 w 4428162"/>
              <a:gd name="connsiteY21" fmla="*/ 20904 h 133995"/>
              <a:gd name="connsiteX22" fmla="*/ 4109663 w 4428162"/>
              <a:gd name="connsiteY22" fmla="*/ 123646 h 133995"/>
              <a:gd name="connsiteX23" fmla="*/ 4315147 w 4428162"/>
              <a:gd name="connsiteY23" fmla="*/ 31178 h 133995"/>
              <a:gd name="connsiteX24" fmla="*/ 4428162 w 4428162"/>
              <a:gd name="connsiteY24" fmla="*/ 103097 h 1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428162" h="133995">
                <a:moveTo>
                  <a:pt x="0" y="92823"/>
                </a:moveTo>
                <a:cubicBezTo>
                  <a:pt x="57364" y="62856"/>
                  <a:pt x="114728" y="32890"/>
                  <a:pt x="174661" y="31178"/>
                </a:cubicBezTo>
                <a:cubicBezTo>
                  <a:pt x="234594" y="29466"/>
                  <a:pt x="301376" y="84261"/>
                  <a:pt x="359596" y="82549"/>
                </a:cubicBezTo>
                <a:cubicBezTo>
                  <a:pt x="417816" y="80837"/>
                  <a:pt x="462337" y="17479"/>
                  <a:pt x="523982" y="20904"/>
                </a:cubicBezTo>
                <a:cubicBezTo>
                  <a:pt x="585627" y="24329"/>
                  <a:pt x="666109" y="99672"/>
                  <a:pt x="729466" y="103097"/>
                </a:cubicBezTo>
                <a:cubicBezTo>
                  <a:pt x="792823" y="106522"/>
                  <a:pt x="842481" y="43165"/>
                  <a:pt x="904126" y="41453"/>
                </a:cubicBezTo>
                <a:cubicBezTo>
                  <a:pt x="965771" y="39741"/>
                  <a:pt x="1039402" y="96248"/>
                  <a:pt x="1099335" y="92823"/>
                </a:cubicBezTo>
                <a:cubicBezTo>
                  <a:pt x="1159268" y="89398"/>
                  <a:pt x="1195228" y="19192"/>
                  <a:pt x="1263722" y="20904"/>
                </a:cubicBezTo>
                <a:cubicBezTo>
                  <a:pt x="1332216" y="22616"/>
                  <a:pt x="1436671" y="99672"/>
                  <a:pt x="1510302" y="103097"/>
                </a:cubicBezTo>
                <a:cubicBezTo>
                  <a:pt x="1583933" y="106522"/>
                  <a:pt x="1645579" y="36316"/>
                  <a:pt x="1705511" y="41453"/>
                </a:cubicBezTo>
                <a:cubicBezTo>
                  <a:pt x="1765443" y="46590"/>
                  <a:pt x="1808252" y="135632"/>
                  <a:pt x="1869897" y="133920"/>
                </a:cubicBezTo>
                <a:cubicBezTo>
                  <a:pt x="1931542" y="132208"/>
                  <a:pt x="2008598" y="38027"/>
                  <a:pt x="2075380" y="31178"/>
                </a:cubicBezTo>
                <a:cubicBezTo>
                  <a:pt x="2142162" y="24329"/>
                  <a:pt x="2208944" y="92823"/>
                  <a:pt x="2270589" y="92823"/>
                </a:cubicBezTo>
                <a:cubicBezTo>
                  <a:pt x="2332234" y="92823"/>
                  <a:pt x="2390455" y="26041"/>
                  <a:pt x="2445250" y="31178"/>
                </a:cubicBezTo>
                <a:cubicBezTo>
                  <a:pt x="2500045" y="36315"/>
                  <a:pt x="2534292" y="125358"/>
                  <a:pt x="2599362" y="123646"/>
                </a:cubicBezTo>
                <a:cubicBezTo>
                  <a:pt x="2664432" y="121934"/>
                  <a:pt x="2765461" y="26041"/>
                  <a:pt x="2835668" y="20904"/>
                </a:cubicBezTo>
                <a:cubicBezTo>
                  <a:pt x="2905875" y="15767"/>
                  <a:pt x="2967520" y="91111"/>
                  <a:pt x="3020603" y="92823"/>
                </a:cubicBezTo>
                <a:cubicBezTo>
                  <a:pt x="3073686" y="94535"/>
                  <a:pt x="3095947" y="31178"/>
                  <a:pt x="3154167" y="31178"/>
                </a:cubicBezTo>
                <a:cubicBezTo>
                  <a:pt x="3212387" y="31178"/>
                  <a:pt x="3309992" y="97960"/>
                  <a:pt x="3369924" y="92823"/>
                </a:cubicBezTo>
                <a:cubicBezTo>
                  <a:pt x="3429856" y="87686"/>
                  <a:pt x="3450405" y="-6493"/>
                  <a:pt x="3513762" y="356"/>
                </a:cubicBezTo>
                <a:cubicBezTo>
                  <a:pt x="3577119" y="7205"/>
                  <a:pt x="3678149" y="130495"/>
                  <a:pt x="3750068" y="133920"/>
                </a:cubicBezTo>
                <a:cubicBezTo>
                  <a:pt x="3821987" y="137345"/>
                  <a:pt x="3885345" y="22616"/>
                  <a:pt x="3945277" y="20904"/>
                </a:cubicBezTo>
                <a:cubicBezTo>
                  <a:pt x="4005209" y="19192"/>
                  <a:pt x="4048018" y="121934"/>
                  <a:pt x="4109663" y="123646"/>
                </a:cubicBezTo>
                <a:cubicBezTo>
                  <a:pt x="4171308" y="125358"/>
                  <a:pt x="4262064" y="34603"/>
                  <a:pt x="4315147" y="31178"/>
                </a:cubicBezTo>
                <a:cubicBezTo>
                  <a:pt x="4368230" y="27753"/>
                  <a:pt x="4428162" y="103097"/>
                  <a:pt x="4428162" y="103097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1202076" y="5331797"/>
            <a:ext cx="6400800" cy="185443"/>
          </a:xfrm>
          <a:custGeom>
            <a:avLst/>
            <a:gdLst>
              <a:gd name="connsiteX0" fmla="*/ 0 w 6400800"/>
              <a:gd name="connsiteY0" fmla="*/ 154603 h 185443"/>
              <a:gd name="connsiteX1" fmla="*/ 133564 w 6400800"/>
              <a:gd name="connsiteY1" fmla="*/ 51861 h 185443"/>
              <a:gd name="connsiteX2" fmla="*/ 390418 w 6400800"/>
              <a:gd name="connsiteY2" fmla="*/ 134055 h 185443"/>
              <a:gd name="connsiteX3" fmla="*/ 647272 w 6400800"/>
              <a:gd name="connsiteY3" fmla="*/ 51861 h 185443"/>
              <a:gd name="connsiteX4" fmla="*/ 842481 w 6400800"/>
              <a:gd name="connsiteY4" fmla="*/ 154603 h 185443"/>
              <a:gd name="connsiteX5" fmla="*/ 1109609 w 6400800"/>
              <a:gd name="connsiteY5" fmla="*/ 62136 h 185443"/>
              <a:gd name="connsiteX6" fmla="*/ 1356189 w 6400800"/>
              <a:gd name="connsiteY6" fmla="*/ 185425 h 185443"/>
              <a:gd name="connsiteX7" fmla="*/ 1664414 w 6400800"/>
              <a:gd name="connsiteY7" fmla="*/ 51861 h 185443"/>
              <a:gd name="connsiteX8" fmla="*/ 1880171 w 6400800"/>
              <a:gd name="connsiteY8" fmla="*/ 144329 h 185443"/>
              <a:gd name="connsiteX9" fmla="*/ 2147299 w 6400800"/>
              <a:gd name="connsiteY9" fmla="*/ 41587 h 185443"/>
              <a:gd name="connsiteX10" fmla="*/ 2424702 w 6400800"/>
              <a:gd name="connsiteY10" fmla="*/ 154603 h 185443"/>
              <a:gd name="connsiteX11" fmla="*/ 2671281 w 6400800"/>
              <a:gd name="connsiteY11" fmla="*/ 31313 h 185443"/>
              <a:gd name="connsiteX12" fmla="*/ 2958958 w 6400800"/>
              <a:gd name="connsiteY12" fmla="*/ 134055 h 185443"/>
              <a:gd name="connsiteX13" fmla="*/ 3246634 w 6400800"/>
              <a:gd name="connsiteY13" fmla="*/ 31313 h 185443"/>
              <a:gd name="connsiteX14" fmla="*/ 3493214 w 6400800"/>
              <a:gd name="connsiteY14" fmla="*/ 164877 h 185443"/>
              <a:gd name="connsiteX15" fmla="*/ 3750068 w 6400800"/>
              <a:gd name="connsiteY15" fmla="*/ 21039 h 185443"/>
              <a:gd name="connsiteX16" fmla="*/ 4037744 w 6400800"/>
              <a:gd name="connsiteY16" fmla="*/ 123781 h 185443"/>
              <a:gd name="connsiteX17" fmla="*/ 4202131 w 6400800"/>
              <a:gd name="connsiteY17" fmla="*/ 41587 h 185443"/>
              <a:gd name="connsiteX18" fmla="*/ 4500081 w 6400800"/>
              <a:gd name="connsiteY18" fmla="*/ 164877 h 185443"/>
              <a:gd name="connsiteX19" fmla="*/ 4777484 w 6400800"/>
              <a:gd name="connsiteY19" fmla="*/ 51861 h 185443"/>
              <a:gd name="connsiteX20" fmla="*/ 5075434 w 6400800"/>
              <a:gd name="connsiteY20" fmla="*/ 154603 h 185443"/>
              <a:gd name="connsiteX21" fmla="*/ 5322014 w 6400800"/>
              <a:gd name="connsiteY21" fmla="*/ 491 h 185443"/>
              <a:gd name="connsiteX22" fmla="*/ 5537771 w 6400800"/>
              <a:gd name="connsiteY22" fmla="*/ 103232 h 185443"/>
              <a:gd name="connsiteX23" fmla="*/ 5784351 w 6400800"/>
              <a:gd name="connsiteY23" fmla="*/ 31313 h 185443"/>
              <a:gd name="connsiteX24" fmla="*/ 6000108 w 6400800"/>
              <a:gd name="connsiteY24" fmla="*/ 164877 h 185443"/>
              <a:gd name="connsiteX25" fmla="*/ 6185043 w 6400800"/>
              <a:gd name="connsiteY25" fmla="*/ 41587 h 185443"/>
              <a:gd name="connsiteX26" fmla="*/ 6400800 w 6400800"/>
              <a:gd name="connsiteY26" fmla="*/ 113506 h 18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400800" h="185443">
                <a:moveTo>
                  <a:pt x="0" y="154603"/>
                </a:moveTo>
                <a:cubicBezTo>
                  <a:pt x="34247" y="104944"/>
                  <a:pt x="68494" y="55286"/>
                  <a:pt x="133564" y="51861"/>
                </a:cubicBezTo>
                <a:cubicBezTo>
                  <a:pt x="198634" y="48436"/>
                  <a:pt x="304800" y="134055"/>
                  <a:pt x="390418" y="134055"/>
                </a:cubicBezTo>
                <a:cubicBezTo>
                  <a:pt x="476036" y="134055"/>
                  <a:pt x="571928" y="48436"/>
                  <a:pt x="647272" y="51861"/>
                </a:cubicBezTo>
                <a:cubicBezTo>
                  <a:pt x="722616" y="55286"/>
                  <a:pt x="765425" y="152891"/>
                  <a:pt x="842481" y="154603"/>
                </a:cubicBezTo>
                <a:cubicBezTo>
                  <a:pt x="919537" y="156315"/>
                  <a:pt x="1023991" y="56999"/>
                  <a:pt x="1109609" y="62136"/>
                </a:cubicBezTo>
                <a:cubicBezTo>
                  <a:pt x="1195227" y="67273"/>
                  <a:pt x="1263722" y="187137"/>
                  <a:pt x="1356189" y="185425"/>
                </a:cubicBezTo>
                <a:cubicBezTo>
                  <a:pt x="1448656" y="183713"/>
                  <a:pt x="1577084" y="58710"/>
                  <a:pt x="1664414" y="51861"/>
                </a:cubicBezTo>
                <a:cubicBezTo>
                  <a:pt x="1751744" y="45012"/>
                  <a:pt x="1799690" y="146041"/>
                  <a:pt x="1880171" y="144329"/>
                </a:cubicBezTo>
                <a:cubicBezTo>
                  <a:pt x="1960652" y="142617"/>
                  <a:pt x="2056544" y="39875"/>
                  <a:pt x="2147299" y="41587"/>
                </a:cubicBezTo>
                <a:cubicBezTo>
                  <a:pt x="2238054" y="43299"/>
                  <a:pt x="2337372" y="156315"/>
                  <a:pt x="2424702" y="154603"/>
                </a:cubicBezTo>
                <a:cubicBezTo>
                  <a:pt x="2512032" y="152891"/>
                  <a:pt x="2582238" y="34738"/>
                  <a:pt x="2671281" y="31313"/>
                </a:cubicBezTo>
                <a:cubicBezTo>
                  <a:pt x="2760324" y="27888"/>
                  <a:pt x="2863066" y="134055"/>
                  <a:pt x="2958958" y="134055"/>
                </a:cubicBezTo>
                <a:cubicBezTo>
                  <a:pt x="3054850" y="134055"/>
                  <a:pt x="3157591" y="26176"/>
                  <a:pt x="3246634" y="31313"/>
                </a:cubicBezTo>
                <a:cubicBezTo>
                  <a:pt x="3335677" y="36450"/>
                  <a:pt x="3409308" y="166589"/>
                  <a:pt x="3493214" y="164877"/>
                </a:cubicBezTo>
                <a:cubicBezTo>
                  <a:pt x="3577120" y="163165"/>
                  <a:pt x="3659313" y="27888"/>
                  <a:pt x="3750068" y="21039"/>
                </a:cubicBezTo>
                <a:cubicBezTo>
                  <a:pt x="3840823" y="14190"/>
                  <a:pt x="3962400" y="120356"/>
                  <a:pt x="4037744" y="123781"/>
                </a:cubicBezTo>
                <a:cubicBezTo>
                  <a:pt x="4113088" y="127206"/>
                  <a:pt x="4125075" y="34738"/>
                  <a:pt x="4202131" y="41587"/>
                </a:cubicBezTo>
                <a:cubicBezTo>
                  <a:pt x="4279187" y="48436"/>
                  <a:pt x="4404189" y="163165"/>
                  <a:pt x="4500081" y="164877"/>
                </a:cubicBezTo>
                <a:cubicBezTo>
                  <a:pt x="4595973" y="166589"/>
                  <a:pt x="4681592" y="53573"/>
                  <a:pt x="4777484" y="51861"/>
                </a:cubicBezTo>
                <a:cubicBezTo>
                  <a:pt x="4873376" y="50149"/>
                  <a:pt x="4984679" y="163165"/>
                  <a:pt x="5075434" y="154603"/>
                </a:cubicBezTo>
                <a:cubicBezTo>
                  <a:pt x="5166189" y="146041"/>
                  <a:pt x="5244958" y="9053"/>
                  <a:pt x="5322014" y="491"/>
                </a:cubicBezTo>
                <a:cubicBezTo>
                  <a:pt x="5399070" y="-8071"/>
                  <a:pt x="5460715" y="98095"/>
                  <a:pt x="5537771" y="103232"/>
                </a:cubicBezTo>
                <a:cubicBezTo>
                  <a:pt x="5614827" y="108369"/>
                  <a:pt x="5707295" y="21039"/>
                  <a:pt x="5784351" y="31313"/>
                </a:cubicBezTo>
                <a:cubicBezTo>
                  <a:pt x="5861407" y="41587"/>
                  <a:pt x="5933326" y="163165"/>
                  <a:pt x="6000108" y="164877"/>
                </a:cubicBezTo>
                <a:cubicBezTo>
                  <a:pt x="6066890" y="166589"/>
                  <a:pt x="6118261" y="50149"/>
                  <a:pt x="6185043" y="41587"/>
                </a:cubicBezTo>
                <a:cubicBezTo>
                  <a:pt x="6251825" y="33025"/>
                  <a:pt x="6326312" y="73265"/>
                  <a:pt x="6400800" y="113506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184935" y="5917813"/>
            <a:ext cx="1992022" cy="135973"/>
          </a:xfrm>
          <a:custGeom>
            <a:avLst/>
            <a:gdLst>
              <a:gd name="connsiteX0" fmla="*/ 0 w 1992022"/>
              <a:gd name="connsiteY0" fmla="*/ 123391 h 135973"/>
              <a:gd name="connsiteX1" fmla="*/ 226031 w 1992022"/>
              <a:gd name="connsiteY1" fmla="*/ 20650 h 135973"/>
              <a:gd name="connsiteX2" fmla="*/ 462337 w 1992022"/>
              <a:gd name="connsiteY2" fmla="*/ 102843 h 135973"/>
              <a:gd name="connsiteX3" fmla="*/ 698643 w 1992022"/>
              <a:gd name="connsiteY3" fmla="*/ 102 h 135973"/>
              <a:gd name="connsiteX4" fmla="*/ 986319 w 1992022"/>
              <a:gd name="connsiteY4" fmla="*/ 82295 h 135973"/>
              <a:gd name="connsiteX5" fmla="*/ 1222625 w 1992022"/>
              <a:gd name="connsiteY5" fmla="*/ 10376 h 135973"/>
              <a:gd name="connsiteX6" fmla="*/ 1458930 w 1992022"/>
              <a:gd name="connsiteY6" fmla="*/ 113117 h 135973"/>
              <a:gd name="connsiteX7" fmla="*/ 1787703 w 1992022"/>
              <a:gd name="connsiteY7" fmla="*/ 102 h 135973"/>
              <a:gd name="connsiteX8" fmla="*/ 1982912 w 1992022"/>
              <a:gd name="connsiteY8" fmla="*/ 133666 h 135973"/>
              <a:gd name="connsiteX9" fmla="*/ 1941816 w 1992022"/>
              <a:gd name="connsiteY9" fmla="*/ 72021 h 135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92022" h="135973">
                <a:moveTo>
                  <a:pt x="0" y="123391"/>
                </a:moveTo>
                <a:cubicBezTo>
                  <a:pt x="74487" y="73733"/>
                  <a:pt x="148975" y="24075"/>
                  <a:pt x="226031" y="20650"/>
                </a:cubicBezTo>
                <a:cubicBezTo>
                  <a:pt x="303087" y="17225"/>
                  <a:pt x="383568" y="106268"/>
                  <a:pt x="462337" y="102843"/>
                </a:cubicBezTo>
                <a:cubicBezTo>
                  <a:pt x="541106" y="99418"/>
                  <a:pt x="611313" y="3527"/>
                  <a:pt x="698643" y="102"/>
                </a:cubicBezTo>
                <a:cubicBezTo>
                  <a:pt x="785973" y="-3323"/>
                  <a:pt x="898989" y="80583"/>
                  <a:pt x="986319" y="82295"/>
                </a:cubicBezTo>
                <a:cubicBezTo>
                  <a:pt x="1073649" y="84007"/>
                  <a:pt x="1143857" y="5239"/>
                  <a:pt x="1222625" y="10376"/>
                </a:cubicBezTo>
                <a:cubicBezTo>
                  <a:pt x="1301393" y="15513"/>
                  <a:pt x="1364750" y="114829"/>
                  <a:pt x="1458930" y="113117"/>
                </a:cubicBezTo>
                <a:cubicBezTo>
                  <a:pt x="1553110" y="111405"/>
                  <a:pt x="1700373" y="-3323"/>
                  <a:pt x="1787703" y="102"/>
                </a:cubicBezTo>
                <a:cubicBezTo>
                  <a:pt x="1875033" y="3527"/>
                  <a:pt x="1957227" y="121680"/>
                  <a:pt x="1982912" y="133666"/>
                </a:cubicBezTo>
                <a:cubicBezTo>
                  <a:pt x="2008597" y="145652"/>
                  <a:pt x="1975206" y="108836"/>
                  <a:pt x="1941816" y="72021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71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5527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3) Отделены от определяемого слова другими членами предложения.</a:t>
            </a:r>
          </a:p>
          <a:p>
            <a:pPr marL="0" lvl="0" indent="0">
              <a:buNone/>
            </a:pPr>
            <a:r>
              <a:rPr lang="ru-RU" dirty="0" smtClean="0"/>
              <a:t>На румяном </a:t>
            </a:r>
            <a:r>
              <a:rPr lang="ru-RU" b="1" dirty="0" smtClean="0"/>
              <a:t>лице</a:t>
            </a:r>
            <a:r>
              <a:rPr lang="ru-RU" u="sng" dirty="0" smtClean="0"/>
              <a:t> </a:t>
            </a:r>
            <a:r>
              <a:rPr lang="ru-RU" dirty="0" smtClean="0"/>
              <a:t>его, </a:t>
            </a:r>
            <a:r>
              <a:rPr lang="ru-RU" b="1" dirty="0" smtClean="0"/>
              <a:t>с прямым большим н</a:t>
            </a:r>
            <a:r>
              <a:rPr lang="ru-RU" b="1" dirty="0">
                <a:solidFill>
                  <a:prstClr val="black"/>
                </a:solidFill>
              </a:rPr>
              <a:t>осом</a:t>
            </a:r>
            <a:r>
              <a:rPr lang="ru-RU" dirty="0">
                <a:solidFill>
                  <a:prstClr val="black"/>
                </a:solidFill>
              </a:rPr>
              <a:t>, строго сияли голубоватые глаза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4)Образуют ряд однородных членов с обособленными согласованными определениями.</a:t>
            </a:r>
          </a:p>
          <a:p>
            <a:pPr marL="0" indent="0">
              <a:buNone/>
            </a:pPr>
            <a:r>
              <a:rPr lang="ru-RU" dirty="0" smtClean="0"/>
              <a:t>Я увидел </a:t>
            </a:r>
            <a:r>
              <a:rPr lang="ru-RU" b="1" dirty="0" smtClean="0"/>
              <a:t>мужика, мокрого, в лохмотьях, с длинной бородой.</a:t>
            </a:r>
          </a:p>
          <a:p>
            <a:pPr marL="0" indent="0">
              <a:buNone/>
            </a:pPr>
            <a:r>
              <a:rPr lang="ru-RU" dirty="0" smtClean="0"/>
              <a:t>5) Выражены оборотом с формой </a:t>
            </a:r>
            <a:r>
              <a:rPr lang="ru-RU" b="1" dirty="0" smtClean="0"/>
              <a:t>сравнительной степени </a:t>
            </a:r>
            <a:r>
              <a:rPr lang="ru-RU" dirty="0" smtClean="0"/>
              <a:t>прилагательного.</a:t>
            </a:r>
          </a:p>
          <a:p>
            <a:pPr marL="0" indent="0">
              <a:buNone/>
            </a:pPr>
            <a:r>
              <a:rPr lang="ru-RU" dirty="0" smtClean="0"/>
              <a:t>Другая </a:t>
            </a:r>
            <a:r>
              <a:rPr lang="ru-RU" b="1" dirty="0" smtClean="0"/>
              <a:t>комната</a:t>
            </a:r>
            <a:r>
              <a:rPr lang="ru-RU" dirty="0" smtClean="0"/>
              <a:t>, </a:t>
            </a:r>
            <a:r>
              <a:rPr lang="ru-RU" b="1" dirty="0" smtClean="0"/>
              <a:t>почти вдвое больше</a:t>
            </a:r>
            <a:r>
              <a:rPr lang="ru-RU" dirty="0" smtClean="0"/>
              <a:t>, называлась залой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3339101" y="3893666"/>
            <a:ext cx="4253501" cy="103108"/>
          </a:xfrm>
          <a:custGeom>
            <a:avLst/>
            <a:gdLst>
              <a:gd name="connsiteX0" fmla="*/ 0 w 4253501"/>
              <a:gd name="connsiteY0" fmla="*/ 92707 h 103108"/>
              <a:gd name="connsiteX1" fmla="*/ 71919 w 4253501"/>
              <a:gd name="connsiteY1" fmla="*/ 31062 h 103108"/>
              <a:gd name="connsiteX2" fmla="*/ 380144 w 4253501"/>
              <a:gd name="connsiteY2" fmla="*/ 92707 h 103108"/>
              <a:gd name="connsiteX3" fmla="*/ 616450 w 4253501"/>
              <a:gd name="connsiteY3" fmla="*/ 31062 h 103108"/>
              <a:gd name="connsiteX4" fmla="*/ 1017142 w 4253501"/>
              <a:gd name="connsiteY4" fmla="*/ 102981 h 103108"/>
              <a:gd name="connsiteX5" fmla="*/ 1407560 w 4253501"/>
              <a:gd name="connsiteY5" fmla="*/ 20788 h 103108"/>
              <a:gd name="connsiteX6" fmla="*/ 1674688 w 4253501"/>
              <a:gd name="connsiteY6" fmla="*/ 102981 h 103108"/>
              <a:gd name="connsiteX7" fmla="*/ 2003461 w 4253501"/>
              <a:gd name="connsiteY7" fmla="*/ 20788 h 103108"/>
              <a:gd name="connsiteX8" fmla="*/ 2270589 w 4253501"/>
              <a:gd name="connsiteY8" fmla="*/ 72159 h 103108"/>
              <a:gd name="connsiteX9" fmla="*/ 2558265 w 4253501"/>
              <a:gd name="connsiteY9" fmla="*/ 20788 h 103108"/>
              <a:gd name="connsiteX10" fmla="*/ 2712378 w 4253501"/>
              <a:gd name="connsiteY10" fmla="*/ 72159 h 103108"/>
              <a:gd name="connsiteX11" fmla="*/ 3020602 w 4253501"/>
              <a:gd name="connsiteY11" fmla="*/ 240 h 103108"/>
              <a:gd name="connsiteX12" fmla="*/ 3184989 w 4253501"/>
              <a:gd name="connsiteY12" fmla="*/ 72159 h 103108"/>
              <a:gd name="connsiteX13" fmla="*/ 3411020 w 4253501"/>
              <a:gd name="connsiteY13" fmla="*/ 10514 h 103108"/>
              <a:gd name="connsiteX14" fmla="*/ 3554859 w 4253501"/>
              <a:gd name="connsiteY14" fmla="*/ 102981 h 103108"/>
              <a:gd name="connsiteX15" fmla="*/ 3801438 w 4253501"/>
              <a:gd name="connsiteY15" fmla="*/ 31062 h 103108"/>
              <a:gd name="connsiteX16" fmla="*/ 3955551 w 4253501"/>
              <a:gd name="connsiteY16" fmla="*/ 51610 h 103108"/>
              <a:gd name="connsiteX17" fmla="*/ 4181582 w 4253501"/>
              <a:gd name="connsiteY17" fmla="*/ 240 h 103108"/>
              <a:gd name="connsiteX18" fmla="*/ 4253501 w 4253501"/>
              <a:gd name="connsiteY18" fmla="*/ 31062 h 103108"/>
              <a:gd name="connsiteX19" fmla="*/ 4253501 w 4253501"/>
              <a:gd name="connsiteY19" fmla="*/ 31062 h 103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53501" h="103108">
                <a:moveTo>
                  <a:pt x="0" y="92707"/>
                </a:moveTo>
                <a:cubicBezTo>
                  <a:pt x="4281" y="61884"/>
                  <a:pt x="8562" y="31062"/>
                  <a:pt x="71919" y="31062"/>
                </a:cubicBezTo>
                <a:cubicBezTo>
                  <a:pt x="135276" y="31062"/>
                  <a:pt x="289389" y="92707"/>
                  <a:pt x="380144" y="92707"/>
                </a:cubicBezTo>
                <a:cubicBezTo>
                  <a:pt x="470899" y="92707"/>
                  <a:pt x="510284" y="29350"/>
                  <a:pt x="616450" y="31062"/>
                </a:cubicBezTo>
                <a:cubicBezTo>
                  <a:pt x="722616" y="32774"/>
                  <a:pt x="885290" y="104693"/>
                  <a:pt x="1017142" y="102981"/>
                </a:cubicBezTo>
                <a:cubicBezTo>
                  <a:pt x="1148994" y="101269"/>
                  <a:pt x="1297969" y="20788"/>
                  <a:pt x="1407560" y="20788"/>
                </a:cubicBezTo>
                <a:cubicBezTo>
                  <a:pt x="1517151" y="20788"/>
                  <a:pt x="1575371" y="102981"/>
                  <a:pt x="1674688" y="102981"/>
                </a:cubicBezTo>
                <a:cubicBezTo>
                  <a:pt x="1774005" y="102981"/>
                  <a:pt x="1904144" y="25925"/>
                  <a:pt x="2003461" y="20788"/>
                </a:cubicBezTo>
                <a:cubicBezTo>
                  <a:pt x="2102778" y="15651"/>
                  <a:pt x="2178122" y="72159"/>
                  <a:pt x="2270589" y="72159"/>
                </a:cubicBezTo>
                <a:cubicBezTo>
                  <a:pt x="2363056" y="72159"/>
                  <a:pt x="2484634" y="20788"/>
                  <a:pt x="2558265" y="20788"/>
                </a:cubicBezTo>
                <a:cubicBezTo>
                  <a:pt x="2631896" y="20788"/>
                  <a:pt x="2635322" y="75584"/>
                  <a:pt x="2712378" y="72159"/>
                </a:cubicBezTo>
                <a:cubicBezTo>
                  <a:pt x="2789434" y="68734"/>
                  <a:pt x="2941834" y="240"/>
                  <a:pt x="3020602" y="240"/>
                </a:cubicBezTo>
                <a:cubicBezTo>
                  <a:pt x="3099370" y="240"/>
                  <a:pt x="3119919" y="70447"/>
                  <a:pt x="3184989" y="72159"/>
                </a:cubicBezTo>
                <a:cubicBezTo>
                  <a:pt x="3250059" y="73871"/>
                  <a:pt x="3349375" y="5377"/>
                  <a:pt x="3411020" y="10514"/>
                </a:cubicBezTo>
                <a:cubicBezTo>
                  <a:pt x="3472665" y="15651"/>
                  <a:pt x="3489789" y="99556"/>
                  <a:pt x="3554859" y="102981"/>
                </a:cubicBezTo>
                <a:cubicBezTo>
                  <a:pt x="3619929" y="106406"/>
                  <a:pt x="3734656" y="39624"/>
                  <a:pt x="3801438" y="31062"/>
                </a:cubicBezTo>
                <a:cubicBezTo>
                  <a:pt x="3868220" y="22500"/>
                  <a:pt x="3892194" y="56747"/>
                  <a:pt x="3955551" y="51610"/>
                </a:cubicBezTo>
                <a:cubicBezTo>
                  <a:pt x="4018908" y="46473"/>
                  <a:pt x="4131924" y="3665"/>
                  <a:pt x="4181582" y="240"/>
                </a:cubicBezTo>
                <a:cubicBezTo>
                  <a:pt x="4231240" y="-3185"/>
                  <a:pt x="4253501" y="31062"/>
                  <a:pt x="4253501" y="31062"/>
                </a:cubicBezTo>
                <a:lnTo>
                  <a:pt x="4253501" y="31062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123290" y="4417665"/>
            <a:ext cx="3143892" cy="113697"/>
          </a:xfrm>
          <a:custGeom>
            <a:avLst/>
            <a:gdLst>
              <a:gd name="connsiteX0" fmla="*/ 0 w 3143892"/>
              <a:gd name="connsiteY0" fmla="*/ 82632 h 113913"/>
              <a:gd name="connsiteX1" fmla="*/ 184935 w 3143892"/>
              <a:gd name="connsiteY1" fmla="*/ 31261 h 113913"/>
              <a:gd name="connsiteX2" fmla="*/ 349321 w 3143892"/>
              <a:gd name="connsiteY2" fmla="*/ 82632 h 113913"/>
              <a:gd name="connsiteX3" fmla="*/ 544530 w 3143892"/>
              <a:gd name="connsiteY3" fmla="*/ 20987 h 113913"/>
              <a:gd name="connsiteX4" fmla="*/ 729465 w 3143892"/>
              <a:gd name="connsiteY4" fmla="*/ 72358 h 113913"/>
              <a:gd name="connsiteX5" fmla="*/ 1058238 w 3143892"/>
              <a:gd name="connsiteY5" fmla="*/ 439 h 113913"/>
              <a:gd name="connsiteX6" fmla="*/ 1202076 w 3143892"/>
              <a:gd name="connsiteY6" fmla="*/ 113454 h 113913"/>
              <a:gd name="connsiteX7" fmla="*/ 1489753 w 3143892"/>
              <a:gd name="connsiteY7" fmla="*/ 41535 h 113913"/>
              <a:gd name="connsiteX8" fmla="*/ 1664413 w 3143892"/>
              <a:gd name="connsiteY8" fmla="*/ 72358 h 113913"/>
              <a:gd name="connsiteX9" fmla="*/ 1869897 w 3143892"/>
              <a:gd name="connsiteY9" fmla="*/ 10713 h 113913"/>
              <a:gd name="connsiteX10" fmla="*/ 2003461 w 3143892"/>
              <a:gd name="connsiteY10" fmla="*/ 72358 h 113913"/>
              <a:gd name="connsiteX11" fmla="*/ 2208944 w 3143892"/>
              <a:gd name="connsiteY11" fmla="*/ 20987 h 113913"/>
              <a:gd name="connsiteX12" fmla="*/ 2352782 w 3143892"/>
              <a:gd name="connsiteY12" fmla="*/ 82632 h 113913"/>
              <a:gd name="connsiteX13" fmla="*/ 2537717 w 3143892"/>
              <a:gd name="connsiteY13" fmla="*/ 31261 h 113913"/>
              <a:gd name="connsiteX14" fmla="*/ 2661007 w 3143892"/>
              <a:gd name="connsiteY14" fmla="*/ 82632 h 113913"/>
              <a:gd name="connsiteX15" fmla="*/ 2825393 w 3143892"/>
              <a:gd name="connsiteY15" fmla="*/ 20987 h 113913"/>
              <a:gd name="connsiteX16" fmla="*/ 2958957 w 3143892"/>
              <a:gd name="connsiteY16" fmla="*/ 72358 h 113913"/>
              <a:gd name="connsiteX17" fmla="*/ 3071973 w 3143892"/>
              <a:gd name="connsiteY17" fmla="*/ 10713 h 113913"/>
              <a:gd name="connsiteX18" fmla="*/ 3113070 w 3143892"/>
              <a:gd name="connsiteY18" fmla="*/ 20987 h 113913"/>
              <a:gd name="connsiteX19" fmla="*/ 3143892 w 3143892"/>
              <a:gd name="connsiteY19" fmla="*/ 31261 h 113913"/>
              <a:gd name="connsiteX0" fmla="*/ 0 w 3143892"/>
              <a:gd name="connsiteY0" fmla="*/ 82420 h 113701"/>
              <a:gd name="connsiteX1" fmla="*/ 184935 w 3143892"/>
              <a:gd name="connsiteY1" fmla="*/ 31049 h 113701"/>
              <a:gd name="connsiteX2" fmla="*/ 349321 w 3143892"/>
              <a:gd name="connsiteY2" fmla="*/ 82420 h 113701"/>
              <a:gd name="connsiteX3" fmla="*/ 544530 w 3143892"/>
              <a:gd name="connsiteY3" fmla="*/ 20775 h 113701"/>
              <a:gd name="connsiteX4" fmla="*/ 801384 w 3143892"/>
              <a:gd name="connsiteY4" fmla="*/ 82420 h 113701"/>
              <a:gd name="connsiteX5" fmla="*/ 1058238 w 3143892"/>
              <a:gd name="connsiteY5" fmla="*/ 227 h 113701"/>
              <a:gd name="connsiteX6" fmla="*/ 1202076 w 3143892"/>
              <a:gd name="connsiteY6" fmla="*/ 113242 h 113701"/>
              <a:gd name="connsiteX7" fmla="*/ 1489753 w 3143892"/>
              <a:gd name="connsiteY7" fmla="*/ 41323 h 113701"/>
              <a:gd name="connsiteX8" fmla="*/ 1664413 w 3143892"/>
              <a:gd name="connsiteY8" fmla="*/ 72146 h 113701"/>
              <a:gd name="connsiteX9" fmla="*/ 1869897 w 3143892"/>
              <a:gd name="connsiteY9" fmla="*/ 10501 h 113701"/>
              <a:gd name="connsiteX10" fmla="*/ 2003461 w 3143892"/>
              <a:gd name="connsiteY10" fmla="*/ 72146 h 113701"/>
              <a:gd name="connsiteX11" fmla="*/ 2208944 w 3143892"/>
              <a:gd name="connsiteY11" fmla="*/ 20775 h 113701"/>
              <a:gd name="connsiteX12" fmla="*/ 2352782 w 3143892"/>
              <a:gd name="connsiteY12" fmla="*/ 82420 h 113701"/>
              <a:gd name="connsiteX13" fmla="*/ 2537717 w 3143892"/>
              <a:gd name="connsiteY13" fmla="*/ 31049 h 113701"/>
              <a:gd name="connsiteX14" fmla="*/ 2661007 w 3143892"/>
              <a:gd name="connsiteY14" fmla="*/ 82420 h 113701"/>
              <a:gd name="connsiteX15" fmla="*/ 2825393 w 3143892"/>
              <a:gd name="connsiteY15" fmla="*/ 20775 h 113701"/>
              <a:gd name="connsiteX16" fmla="*/ 2958957 w 3143892"/>
              <a:gd name="connsiteY16" fmla="*/ 72146 h 113701"/>
              <a:gd name="connsiteX17" fmla="*/ 3071973 w 3143892"/>
              <a:gd name="connsiteY17" fmla="*/ 10501 h 113701"/>
              <a:gd name="connsiteX18" fmla="*/ 3113070 w 3143892"/>
              <a:gd name="connsiteY18" fmla="*/ 20775 h 113701"/>
              <a:gd name="connsiteX19" fmla="*/ 3143892 w 3143892"/>
              <a:gd name="connsiteY19" fmla="*/ 31049 h 113701"/>
              <a:gd name="connsiteX0" fmla="*/ 0 w 3143892"/>
              <a:gd name="connsiteY0" fmla="*/ 82416 h 113697"/>
              <a:gd name="connsiteX1" fmla="*/ 184935 w 3143892"/>
              <a:gd name="connsiteY1" fmla="*/ 31045 h 113697"/>
              <a:gd name="connsiteX2" fmla="*/ 349321 w 3143892"/>
              <a:gd name="connsiteY2" fmla="*/ 82416 h 113697"/>
              <a:gd name="connsiteX3" fmla="*/ 575352 w 3143892"/>
              <a:gd name="connsiteY3" fmla="*/ 10496 h 113697"/>
              <a:gd name="connsiteX4" fmla="*/ 801384 w 3143892"/>
              <a:gd name="connsiteY4" fmla="*/ 82416 h 113697"/>
              <a:gd name="connsiteX5" fmla="*/ 1058238 w 3143892"/>
              <a:gd name="connsiteY5" fmla="*/ 223 h 113697"/>
              <a:gd name="connsiteX6" fmla="*/ 1202076 w 3143892"/>
              <a:gd name="connsiteY6" fmla="*/ 113238 h 113697"/>
              <a:gd name="connsiteX7" fmla="*/ 1489753 w 3143892"/>
              <a:gd name="connsiteY7" fmla="*/ 41319 h 113697"/>
              <a:gd name="connsiteX8" fmla="*/ 1664413 w 3143892"/>
              <a:gd name="connsiteY8" fmla="*/ 72142 h 113697"/>
              <a:gd name="connsiteX9" fmla="*/ 1869897 w 3143892"/>
              <a:gd name="connsiteY9" fmla="*/ 10497 h 113697"/>
              <a:gd name="connsiteX10" fmla="*/ 2003461 w 3143892"/>
              <a:gd name="connsiteY10" fmla="*/ 72142 h 113697"/>
              <a:gd name="connsiteX11" fmla="*/ 2208944 w 3143892"/>
              <a:gd name="connsiteY11" fmla="*/ 20771 h 113697"/>
              <a:gd name="connsiteX12" fmla="*/ 2352782 w 3143892"/>
              <a:gd name="connsiteY12" fmla="*/ 82416 h 113697"/>
              <a:gd name="connsiteX13" fmla="*/ 2537717 w 3143892"/>
              <a:gd name="connsiteY13" fmla="*/ 31045 h 113697"/>
              <a:gd name="connsiteX14" fmla="*/ 2661007 w 3143892"/>
              <a:gd name="connsiteY14" fmla="*/ 82416 h 113697"/>
              <a:gd name="connsiteX15" fmla="*/ 2825393 w 3143892"/>
              <a:gd name="connsiteY15" fmla="*/ 20771 h 113697"/>
              <a:gd name="connsiteX16" fmla="*/ 2958957 w 3143892"/>
              <a:gd name="connsiteY16" fmla="*/ 72142 h 113697"/>
              <a:gd name="connsiteX17" fmla="*/ 3071973 w 3143892"/>
              <a:gd name="connsiteY17" fmla="*/ 10497 h 113697"/>
              <a:gd name="connsiteX18" fmla="*/ 3113070 w 3143892"/>
              <a:gd name="connsiteY18" fmla="*/ 20771 h 113697"/>
              <a:gd name="connsiteX19" fmla="*/ 3143892 w 3143892"/>
              <a:gd name="connsiteY19" fmla="*/ 31045 h 113697"/>
              <a:gd name="connsiteX0" fmla="*/ 0 w 3143892"/>
              <a:gd name="connsiteY0" fmla="*/ 82416 h 113697"/>
              <a:gd name="connsiteX1" fmla="*/ 154112 w 3143892"/>
              <a:gd name="connsiteY1" fmla="*/ 31045 h 113697"/>
              <a:gd name="connsiteX2" fmla="*/ 349321 w 3143892"/>
              <a:gd name="connsiteY2" fmla="*/ 82416 h 113697"/>
              <a:gd name="connsiteX3" fmla="*/ 575352 w 3143892"/>
              <a:gd name="connsiteY3" fmla="*/ 10496 h 113697"/>
              <a:gd name="connsiteX4" fmla="*/ 801384 w 3143892"/>
              <a:gd name="connsiteY4" fmla="*/ 82416 h 113697"/>
              <a:gd name="connsiteX5" fmla="*/ 1058238 w 3143892"/>
              <a:gd name="connsiteY5" fmla="*/ 223 h 113697"/>
              <a:gd name="connsiteX6" fmla="*/ 1202076 w 3143892"/>
              <a:gd name="connsiteY6" fmla="*/ 113238 h 113697"/>
              <a:gd name="connsiteX7" fmla="*/ 1489753 w 3143892"/>
              <a:gd name="connsiteY7" fmla="*/ 41319 h 113697"/>
              <a:gd name="connsiteX8" fmla="*/ 1664413 w 3143892"/>
              <a:gd name="connsiteY8" fmla="*/ 72142 h 113697"/>
              <a:gd name="connsiteX9" fmla="*/ 1869897 w 3143892"/>
              <a:gd name="connsiteY9" fmla="*/ 10497 h 113697"/>
              <a:gd name="connsiteX10" fmla="*/ 2003461 w 3143892"/>
              <a:gd name="connsiteY10" fmla="*/ 72142 h 113697"/>
              <a:gd name="connsiteX11" fmla="*/ 2208944 w 3143892"/>
              <a:gd name="connsiteY11" fmla="*/ 20771 h 113697"/>
              <a:gd name="connsiteX12" fmla="*/ 2352782 w 3143892"/>
              <a:gd name="connsiteY12" fmla="*/ 82416 h 113697"/>
              <a:gd name="connsiteX13" fmla="*/ 2537717 w 3143892"/>
              <a:gd name="connsiteY13" fmla="*/ 31045 h 113697"/>
              <a:gd name="connsiteX14" fmla="*/ 2661007 w 3143892"/>
              <a:gd name="connsiteY14" fmla="*/ 82416 h 113697"/>
              <a:gd name="connsiteX15" fmla="*/ 2825393 w 3143892"/>
              <a:gd name="connsiteY15" fmla="*/ 20771 h 113697"/>
              <a:gd name="connsiteX16" fmla="*/ 2958957 w 3143892"/>
              <a:gd name="connsiteY16" fmla="*/ 72142 h 113697"/>
              <a:gd name="connsiteX17" fmla="*/ 3071973 w 3143892"/>
              <a:gd name="connsiteY17" fmla="*/ 10497 h 113697"/>
              <a:gd name="connsiteX18" fmla="*/ 3113070 w 3143892"/>
              <a:gd name="connsiteY18" fmla="*/ 20771 h 113697"/>
              <a:gd name="connsiteX19" fmla="*/ 3143892 w 3143892"/>
              <a:gd name="connsiteY19" fmla="*/ 31045 h 113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143892" h="113697">
                <a:moveTo>
                  <a:pt x="0" y="82416"/>
                </a:moveTo>
                <a:cubicBezTo>
                  <a:pt x="63357" y="56730"/>
                  <a:pt x="95892" y="31045"/>
                  <a:pt x="154112" y="31045"/>
                </a:cubicBezTo>
                <a:cubicBezTo>
                  <a:pt x="212332" y="31045"/>
                  <a:pt x="279114" y="85841"/>
                  <a:pt x="349321" y="82416"/>
                </a:cubicBezTo>
                <a:cubicBezTo>
                  <a:pt x="419528" y="78991"/>
                  <a:pt x="500008" y="10496"/>
                  <a:pt x="575352" y="10496"/>
                </a:cubicBezTo>
                <a:cubicBezTo>
                  <a:pt x="650696" y="10496"/>
                  <a:pt x="720903" y="84128"/>
                  <a:pt x="801384" y="82416"/>
                </a:cubicBezTo>
                <a:cubicBezTo>
                  <a:pt x="881865" y="80704"/>
                  <a:pt x="991456" y="-4914"/>
                  <a:pt x="1058238" y="223"/>
                </a:cubicBezTo>
                <a:cubicBezTo>
                  <a:pt x="1125020" y="5360"/>
                  <a:pt x="1130157" y="106389"/>
                  <a:pt x="1202076" y="113238"/>
                </a:cubicBezTo>
                <a:cubicBezTo>
                  <a:pt x="1273995" y="120087"/>
                  <a:pt x="1412697" y="48168"/>
                  <a:pt x="1489753" y="41319"/>
                </a:cubicBezTo>
                <a:cubicBezTo>
                  <a:pt x="1566809" y="34470"/>
                  <a:pt x="1601056" y="77279"/>
                  <a:pt x="1664413" y="72142"/>
                </a:cubicBezTo>
                <a:cubicBezTo>
                  <a:pt x="1727770" y="67005"/>
                  <a:pt x="1813389" y="10497"/>
                  <a:pt x="1869897" y="10497"/>
                </a:cubicBezTo>
                <a:cubicBezTo>
                  <a:pt x="1926405" y="10497"/>
                  <a:pt x="1946953" y="70430"/>
                  <a:pt x="2003461" y="72142"/>
                </a:cubicBezTo>
                <a:cubicBezTo>
                  <a:pt x="2059969" y="73854"/>
                  <a:pt x="2150724" y="19059"/>
                  <a:pt x="2208944" y="20771"/>
                </a:cubicBezTo>
                <a:cubicBezTo>
                  <a:pt x="2267164" y="22483"/>
                  <a:pt x="2297987" y="80704"/>
                  <a:pt x="2352782" y="82416"/>
                </a:cubicBezTo>
                <a:cubicBezTo>
                  <a:pt x="2407577" y="84128"/>
                  <a:pt x="2486346" y="31045"/>
                  <a:pt x="2537717" y="31045"/>
                </a:cubicBezTo>
                <a:cubicBezTo>
                  <a:pt x="2589088" y="31045"/>
                  <a:pt x="2613061" y="84128"/>
                  <a:pt x="2661007" y="82416"/>
                </a:cubicBezTo>
                <a:cubicBezTo>
                  <a:pt x="2708953" y="80704"/>
                  <a:pt x="2775735" y="22483"/>
                  <a:pt x="2825393" y="20771"/>
                </a:cubicBezTo>
                <a:cubicBezTo>
                  <a:pt x="2875051" y="19059"/>
                  <a:pt x="2917860" y="73854"/>
                  <a:pt x="2958957" y="72142"/>
                </a:cubicBezTo>
                <a:cubicBezTo>
                  <a:pt x="3000054" y="70430"/>
                  <a:pt x="3046288" y="19059"/>
                  <a:pt x="3071973" y="10497"/>
                </a:cubicBezTo>
                <a:cubicBezTo>
                  <a:pt x="3097659" y="1935"/>
                  <a:pt x="3101084" y="17346"/>
                  <a:pt x="3113070" y="20771"/>
                </a:cubicBezTo>
                <a:cubicBezTo>
                  <a:pt x="3125057" y="24196"/>
                  <a:pt x="3134474" y="27620"/>
                  <a:pt x="3143892" y="31045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3071973" y="6061753"/>
            <a:ext cx="3585681" cy="154561"/>
          </a:xfrm>
          <a:custGeom>
            <a:avLst/>
            <a:gdLst>
              <a:gd name="connsiteX0" fmla="*/ 0 w 3585681"/>
              <a:gd name="connsiteY0" fmla="*/ 92467 h 154561"/>
              <a:gd name="connsiteX1" fmla="*/ 195209 w 3585681"/>
              <a:gd name="connsiteY1" fmla="*/ 51371 h 154561"/>
              <a:gd name="connsiteX2" fmla="*/ 349321 w 3585681"/>
              <a:gd name="connsiteY2" fmla="*/ 92467 h 154561"/>
              <a:gd name="connsiteX3" fmla="*/ 523982 w 3585681"/>
              <a:gd name="connsiteY3" fmla="*/ 41096 h 154561"/>
              <a:gd name="connsiteX4" fmla="*/ 708917 w 3585681"/>
              <a:gd name="connsiteY4" fmla="*/ 113016 h 154561"/>
              <a:gd name="connsiteX5" fmla="*/ 904126 w 3585681"/>
              <a:gd name="connsiteY5" fmla="*/ 51371 h 154561"/>
              <a:gd name="connsiteX6" fmla="*/ 1130157 w 3585681"/>
              <a:gd name="connsiteY6" fmla="*/ 123290 h 154561"/>
              <a:gd name="connsiteX7" fmla="*/ 1253447 w 3585681"/>
              <a:gd name="connsiteY7" fmla="*/ 82193 h 154561"/>
              <a:gd name="connsiteX8" fmla="*/ 1469205 w 3585681"/>
              <a:gd name="connsiteY8" fmla="*/ 154112 h 154561"/>
              <a:gd name="connsiteX9" fmla="*/ 1582220 w 3585681"/>
              <a:gd name="connsiteY9" fmla="*/ 41096 h 154561"/>
              <a:gd name="connsiteX10" fmla="*/ 1756881 w 3585681"/>
              <a:gd name="connsiteY10" fmla="*/ 82193 h 154561"/>
              <a:gd name="connsiteX11" fmla="*/ 1962364 w 3585681"/>
              <a:gd name="connsiteY11" fmla="*/ 51371 h 154561"/>
              <a:gd name="connsiteX12" fmla="*/ 2095928 w 3585681"/>
              <a:gd name="connsiteY12" fmla="*/ 92467 h 154561"/>
              <a:gd name="connsiteX13" fmla="*/ 2291137 w 3585681"/>
              <a:gd name="connsiteY13" fmla="*/ 10274 h 154561"/>
              <a:gd name="connsiteX14" fmla="*/ 2455524 w 3585681"/>
              <a:gd name="connsiteY14" fmla="*/ 71919 h 154561"/>
              <a:gd name="connsiteX15" fmla="*/ 2578814 w 3585681"/>
              <a:gd name="connsiteY15" fmla="*/ 10274 h 154561"/>
              <a:gd name="connsiteX16" fmla="*/ 2794571 w 3585681"/>
              <a:gd name="connsiteY16" fmla="*/ 123290 h 154561"/>
              <a:gd name="connsiteX17" fmla="*/ 2989780 w 3585681"/>
              <a:gd name="connsiteY17" fmla="*/ 41096 h 154561"/>
              <a:gd name="connsiteX18" fmla="*/ 3195263 w 3585681"/>
              <a:gd name="connsiteY18" fmla="*/ 102741 h 154561"/>
              <a:gd name="connsiteX19" fmla="*/ 3359649 w 3585681"/>
              <a:gd name="connsiteY19" fmla="*/ 30822 h 154561"/>
              <a:gd name="connsiteX20" fmla="*/ 3482939 w 3585681"/>
              <a:gd name="connsiteY20" fmla="*/ 102741 h 154561"/>
              <a:gd name="connsiteX21" fmla="*/ 3585681 w 3585681"/>
              <a:gd name="connsiteY21" fmla="*/ 0 h 15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85681" h="154561">
                <a:moveTo>
                  <a:pt x="0" y="92467"/>
                </a:moveTo>
                <a:cubicBezTo>
                  <a:pt x="68494" y="71919"/>
                  <a:pt x="136989" y="51371"/>
                  <a:pt x="195209" y="51371"/>
                </a:cubicBezTo>
                <a:cubicBezTo>
                  <a:pt x="253429" y="51371"/>
                  <a:pt x="294526" y="94179"/>
                  <a:pt x="349321" y="92467"/>
                </a:cubicBezTo>
                <a:cubicBezTo>
                  <a:pt x="404116" y="90755"/>
                  <a:pt x="464049" y="37671"/>
                  <a:pt x="523982" y="41096"/>
                </a:cubicBezTo>
                <a:cubicBezTo>
                  <a:pt x="583915" y="44521"/>
                  <a:pt x="645560" y="111304"/>
                  <a:pt x="708917" y="113016"/>
                </a:cubicBezTo>
                <a:cubicBezTo>
                  <a:pt x="772274" y="114729"/>
                  <a:pt x="833919" y="49659"/>
                  <a:pt x="904126" y="51371"/>
                </a:cubicBezTo>
                <a:cubicBezTo>
                  <a:pt x="974333" y="53083"/>
                  <a:pt x="1071937" y="118153"/>
                  <a:pt x="1130157" y="123290"/>
                </a:cubicBezTo>
                <a:cubicBezTo>
                  <a:pt x="1188377" y="128427"/>
                  <a:pt x="1196939" y="77056"/>
                  <a:pt x="1253447" y="82193"/>
                </a:cubicBezTo>
                <a:cubicBezTo>
                  <a:pt x="1309955" y="87330"/>
                  <a:pt x="1414410" y="160962"/>
                  <a:pt x="1469205" y="154112"/>
                </a:cubicBezTo>
                <a:cubicBezTo>
                  <a:pt x="1524001" y="147263"/>
                  <a:pt x="1534274" y="53082"/>
                  <a:pt x="1582220" y="41096"/>
                </a:cubicBezTo>
                <a:cubicBezTo>
                  <a:pt x="1630166" y="29110"/>
                  <a:pt x="1693524" y="80480"/>
                  <a:pt x="1756881" y="82193"/>
                </a:cubicBezTo>
                <a:cubicBezTo>
                  <a:pt x="1820238" y="83905"/>
                  <a:pt x="1905856" y="49659"/>
                  <a:pt x="1962364" y="51371"/>
                </a:cubicBezTo>
                <a:cubicBezTo>
                  <a:pt x="2018872" y="53083"/>
                  <a:pt x="2041133" y="99317"/>
                  <a:pt x="2095928" y="92467"/>
                </a:cubicBezTo>
                <a:cubicBezTo>
                  <a:pt x="2150724" y="85617"/>
                  <a:pt x="2231204" y="13699"/>
                  <a:pt x="2291137" y="10274"/>
                </a:cubicBezTo>
                <a:cubicBezTo>
                  <a:pt x="2351070" y="6849"/>
                  <a:pt x="2407578" y="71919"/>
                  <a:pt x="2455524" y="71919"/>
                </a:cubicBezTo>
                <a:cubicBezTo>
                  <a:pt x="2503470" y="71919"/>
                  <a:pt x="2522306" y="1712"/>
                  <a:pt x="2578814" y="10274"/>
                </a:cubicBezTo>
                <a:cubicBezTo>
                  <a:pt x="2635322" y="18836"/>
                  <a:pt x="2726077" y="118153"/>
                  <a:pt x="2794571" y="123290"/>
                </a:cubicBezTo>
                <a:cubicBezTo>
                  <a:pt x="2863065" y="128427"/>
                  <a:pt x="2922998" y="44521"/>
                  <a:pt x="2989780" y="41096"/>
                </a:cubicBezTo>
                <a:cubicBezTo>
                  <a:pt x="3056562" y="37671"/>
                  <a:pt x="3133618" y="104453"/>
                  <a:pt x="3195263" y="102741"/>
                </a:cubicBezTo>
                <a:cubicBezTo>
                  <a:pt x="3256908" y="101029"/>
                  <a:pt x="3311703" y="30822"/>
                  <a:pt x="3359649" y="30822"/>
                </a:cubicBezTo>
                <a:cubicBezTo>
                  <a:pt x="3407595" y="30822"/>
                  <a:pt x="3445267" y="107878"/>
                  <a:pt x="3482939" y="102741"/>
                </a:cubicBezTo>
                <a:cubicBezTo>
                  <a:pt x="3520611" y="97604"/>
                  <a:pt x="3553146" y="48802"/>
                  <a:pt x="3585681" y="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19" name="Полилиния 18"/>
          <p:cNvSpPr/>
          <p:nvPr/>
        </p:nvSpPr>
        <p:spPr>
          <a:xfrm>
            <a:off x="3976099" y="1715654"/>
            <a:ext cx="4880225" cy="155404"/>
          </a:xfrm>
          <a:custGeom>
            <a:avLst/>
            <a:gdLst>
              <a:gd name="connsiteX0" fmla="*/ 0 w 4880225"/>
              <a:gd name="connsiteY0" fmla="*/ 102872 h 155404"/>
              <a:gd name="connsiteX1" fmla="*/ 154112 w 4880225"/>
              <a:gd name="connsiteY1" fmla="*/ 20679 h 155404"/>
              <a:gd name="connsiteX2" fmla="*/ 328773 w 4880225"/>
              <a:gd name="connsiteY2" fmla="*/ 102872 h 155404"/>
              <a:gd name="connsiteX3" fmla="*/ 462337 w 4880225"/>
              <a:gd name="connsiteY3" fmla="*/ 20679 h 155404"/>
              <a:gd name="connsiteX4" fmla="*/ 688368 w 4880225"/>
              <a:gd name="connsiteY4" fmla="*/ 92598 h 155404"/>
              <a:gd name="connsiteX5" fmla="*/ 863029 w 4880225"/>
              <a:gd name="connsiteY5" fmla="*/ 130 h 155404"/>
              <a:gd name="connsiteX6" fmla="*/ 1006867 w 4880225"/>
              <a:gd name="connsiteY6" fmla="*/ 72049 h 155404"/>
              <a:gd name="connsiteX7" fmla="*/ 1202076 w 4880225"/>
              <a:gd name="connsiteY7" fmla="*/ 61775 h 155404"/>
              <a:gd name="connsiteX8" fmla="*/ 1325366 w 4880225"/>
              <a:gd name="connsiteY8" fmla="*/ 102872 h 155404"/>
              <a:gd name="connsiteX9" fmla="*/ 1417834 w 4880225"/>
              <a:gd name="connsiteY9" fmla="*/ 130 h 155404"/>
              <a:gd name="connsiteX10" fmla="*/ 1582220 w 4880225"/>
              <a:gd name="connsiteY10" fmla="*/ 82324 h 155404"/>
              <a:gd name="connsiteX11" fmla="*/ 1674688 w 4880225"/>
              <a:gd name="connsiteY11" fmla="*/ 30953 h 155404"/>
              <a:gd name="connsiteX12" fmla="*/ 1818526 w 4880225"/>
              <a:gd name="connsiteY12" fmla="*/ 123420 h 155404"/>
              <a:gd name="connsiteX13" fmla="*/ 1910993 w 4880225"/>
              <a:gd name="connsiteY13" fmla="*/ 30953 h 155404"/>
              <a:gd name="connsiteX14" fmla="*/ 2065105 w 4880225"/>
              <a:gd name="connsiteY14" fmla="*/ 92598 h 155404"/>
              <a:gd name="connsiteX15" fmla="*/ 2188395 w 4880225"/>
              <a:gd name="connsiteY15" fmla="*/ 30953 h 155404"/>
              <a:gd name="connsiteX16" fmla="*/ 2291137 w 4880225"/>
              <a:gd name="connsiteY16" fmla="*/ 143968 h 155404"/>
              <a:gd name="connsiteX17" fmla="*/ 2434975 w 4880225"/>
              <a:gd name="connsiteY17" fmla="*/ 41227 h 155404"/>
              <a:gd name="connsiteX18" fmla="*/ 2568539 w 4880225"/>
              <a:gd name="connsiteY18" fmla="*/ 92598 h 155404"/>
              <a:gd name="connsiteX19" fmla="*/ 2609636 w 4880225"/>
              <a:gd name="connsiteY19" fmla="*/ 10404 h 155404"/>
              <a:gd name="connsiteX20" fmla="*/ 2753474 w 4880225"/>
              <a:gd name="connsiteY20" fmla="*/ 102872 h 155404"/>
              <a:gd name="connsiteX21" fmla="*/ 2866490 w 4880225"/>
              <a:gd name="connsiteY21" fmla="*/ 30953 h 155404"/>
              <a:gd name="connsiteX22" fmla="*/ 3010328 w 4880225"/>
              <a:gd name="connsiteY22" fmla="*/ 113146 h 155404"/>
              <a:gd name="connsiteX23" fmla="*/ 3154166 w 4880225"/>
              <a:gd name="connsiteY23" fmla="*/ 41227 h 155404"/>
              <a:gd name="connsiteX24" fmla="*/ 3318553 w 4880225"/>
              <a:gd name="connsiteY24" fmla="*/ 123420 h 155404"/>
              <a:gd name="connsiteX25" fmla="*/ 3472665 w 4880225"/>
              <a:gd name="connsiteY25" fmla="*/ 20679 h 155404"/>
              <a:gd name="connsiteX26" fmla="*/ 3688422 w 4880225"/>
              <a:gd name="connsiteY26" fmla="*/ 92598 h 155404"/>
              <a:gd name="connsiteX27" fmla="*/ 3811712 w 4880225"/>
              <a:gd name="connsiteY27" fmla="*/ 10404 h 155404"/>
              <a:gd name="connsiteX28" fmla="*/ 3996647 w 4880225"/>
              <a:gd name="connsiteY28" fmla="*/ 92598 h 155404"/>
              <a:gd name="connsiteX29" fmla="*/ 4119937 w 4880225"/>
              <a:gd name="connsiteY29" fmla="*/ 41227 h 155404"/>
              <a:gd name="connsiteX30" fmla="*/ 4253501 w 4880225"/>
              <a:gd name="connsiteY30" fmla="*/ 123420 h 155404"/>
              <a:gd name="connsiteX31" fmla="*/ 4397339 w 4880225"/>
              <a:gd name="connsiteY31" fmla="*/ 20679 h 155404"/>
              <a:gd name="connsiteX32" fmla="*/ 4520629 w 4880225"/>
              <a:gd name="connsiteY32" fmla="*/ 92598 h 155404"/>
              <a:gd name="connsiteX33" fmla="*/ 4613097 w 4880225"/>
              <a:gd name="connsiteY33" fmla="*/ 30953 h 155404"/>
              <a:gd name="connsiteX34" fmla="*/ 4798031 w 4880225"/>
              <a:gd name="connsiteY34" fmla="*/ 154243 h 155404"/>
              <a:gd name="connsiteX35" fmla="*/ 4880225 w 4880225"/>
              <a:gd name="connsiteY35" fmla="*/ 82324 h 15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880225" h="155404">
                <a:moveTo>
                  <a:pt x="0" y="102872"/>
                </a:moveTo>
                <a:cubicBezTo>
                  <a:pt x="49658" y="61775"/>
                  <a:pt x="99317" y="20679"/>
                  <a:pt x="154112" y="20679"/>
                </a:cubicBezTo>
                <a:cubicBezTo>
                  <a:pt x="208907" y="20679"/>
                  <a:pt x="277402" y="102872"/>
                  <a:pt x="328773" y="102872"/>
                </a:cubicBezTo>
                <a:cubicBezTo>
                  <a:pt x="380144" y="102872"/>
                  <a:pt x="402405" y="22391"/>
                  <a:pt x="462337" y="20679"/>
                </a:cubicBezTo>
                <a:cubicBezTo>
                  <a:pt x="522269" y="18967"/>
                  <a:pt x="621586" y="96023"/>
                  <a:pt x="688368" y="92598"/>
                </a:cubicBezTo>
                <a:cubicBezTo>
                  <a:pt x="755150" y="89173"/>
                  <a:pt x="809946" y="3555"/>
                  <a:pt x="863029" y="130"/>
                </a:cubicBezTo>
                <a:cubicBezTo>
                  <a:pt x="916112" y="-3295"/>
                  <a:pt x="950359" y="61775"/>
                  <a:pt x="1006867" y="72049"/>
                </a:cubicBezTo>
                <a:cubicBezTo>
                  <a:pt x="1063375" y="82323"/>
                  <a:pt x="1148993" y="56638"/>
                  <a:pt x="1202076" y="61775"/>
                </a:cubicBezTo>
                <a:cubicBezTo>
                  <a:pt x="1255159" y="66912"/>
                  <a:pt x="1289406" y="113146"/>
                  <a:pt x="1325366" y="102872"/>
                </a:cubicBezTo>
                <a:cubicBezTo>
                  <a:pt x="1361326" y="92598"/>
                  <a:pt x="1375025" y="3555"/>
                  <a:pt x="1417834" y="130"/>
                </a:cubicBezTo>
                <a:cubicBezTo>
                  <a:pt x="1460643" y="-3295"/>
                  <a:pt x="1539411" y="77187"/>
                  <a:pt x="1582220" y="82324"/>
                </a:cubicBezTo>
                <a:cubicBezTo>
                  <a:pt x="1625029" y="87461"/>
                  <a:pt x="1635304" y="24104"/>
                  <a:pt x="1674688" y="30953"/>
                </a:cubicBezTo>
                <a:cubicBezTo>
                  <a:pt x="1714072" y="37802"/>
                  <a:pt x="1779142" y="123420"/>
                  <a:pt x="1818526" y="123420"/>
                </a:cubicBezTo>
                <a:cubicBezTo>
                  <a:pt x="1857910" y="123420"/>
                  <a:pt x="1869897" y="36090"/>
                  <a:pt x="1910993" y="30953"/>
                </a:cubicBezTo>
                <a:cubicBezTo>
                  <a:pt x="1952089" y="25816"/>
                  <a:pt x="2018871" y="92598"/>
                  <a:pt x="2065105" y="92598"/>
                </a:cubicBezTo>
                <a:cubicBezTo>
                  <a:pt x="2111339" y="92598"/>
                  <a:pt x="2150723" y="22391"/>
                  <a:pt x="2188395" y="30953"/>
                </a:cubicBezTo>
                <a:cubicBezTo>
                  <a:pt x="2226067" y="39515"/>
                  <a:pt x="2250040" y="142256"/>
                  <a:pt x="2291137" y="143968"/>
                </a:cubicBezTo>
                <a:cubicBezTo>
                  <a:pt x="2332234" y="145680"/>
                  <a:pt x="2388741" y="49789"/>
                  <a:pt x="2434975" y="41227"/>
                </a:cubicBezTo>
                <a:cubicBezTo>
                  <a:pt x="2481209" y="32665"/>
                  <a:pt x="2539429" y="97735"/>
                  <a:pt x="2568539" y="92598"/>
                </a:cubicBezTo>
                <a:cubicBezTo>
                  <a:pt x="2597649" y="87461"/>
                  <a:pt x="2578814" y="8692"/>
                  <a:pt x="2609636" y="10404"/>
                </a:cubicBezTo>
                <a:cubicBezTo>
                  <a:pt x="2640458" y="12116"/>
                  <a:pt x="2710665" y="99447"/>
                  <a:pt x="2753474" y="102872"/>
                </a:cubicBezTo>
                <a:cubicBezTo>
                  <a:pt x="2796283" y="106297"/>
                  <a:pt x="2823681" y="29241"/>
                  <a:pt x="2866490" y="30953"/>
                </a:cubicBezTo>
                <a:cubicBezTo>
                  <a:pt x="2909299" y="32665"/>
                  <a:pt x="2962382" y="111434"/>
                  <a:pt x="3010328" y="113146"/>
                </a:cubicBezTo>
                <a:cubicBezTo>
                  <a:pt x="3058274" y="114858"/>
                  <a:pt x="3102795" y="39515"/>
                  <a:pt x="3154166" y="41227"/>
                </a:cubicBezTo>
                <a:cubicBezTo>
                  <a:pt x="3205537" y="42939"/>
                  <a:pt x="3265470" y="126845"/>
                  <a:pt x="3318553" y="123420"/>
                </a:cubicBezTo>
                <a:cubicBezTo>
                  <a:pt x="3371636" y="119995"/>
                  <a:pt x="3411020" y="25816"/>
                  <a:pt x="3472665" y="20679"/>
                </a:cubicBezTo>
                <a:cubicBezTo>
                  <a:pt x="3534310" y="15542"/>
                  <a:pt x="3631914" y="94310"/>
                  <a:pt x="3688422" y="92598"/>
                </a:cubicBezTo>
                <a:cubicBezTo>
                  <a:pt x="3744930" y="90886"/>
                  <a:pt x="3760341" y="10404"/>
                  <a:pt x="3811712" y="10404"/>
                </a:cubicBezTo>
                <a:cubicBezTo>
                  <a:pt x="3863083" y="10404"/>
                  <a:pt x="3945276" y="87461"/>
                  <a:pt x="3996647" y="92598"/>
                </a:cubicBezTo>
                <a:cubicBezTo>
                  <a:pt x="4048018" y="97735"/>
                  <a:pt x="4077128" y="36090"/>
                  <a:pt x="4119937" y="41227"/>
                </a:cubicBezTo>
                <a:cubicBezTo>
                  <a:pt x="4162746" y="46364"/>
                  <a:pt x="4207267" y="126845"/>
                  <a:pt x="4253501" y="123420"/>
                </a:cubicBezTo>
                <a:cubicBezTo>
                  <a:pt x="4299735" y="119995"/>
                  <a:pt x="4352818" y="25816"/>
                  <a:pt x="4397339" y="20679"/>
                </a:cubicBezTo>
                <a:cubicBezTo>
                  <a:pt x="4441860" y="15542"/>
                  <a:pt x="4484669" y="90886"/>
                  <a:pt x="4520629" y="92598"/>
                </a:cubicBezTo>
                <a:cubicBezTo>
                  <a:pt x="4556589" y="94310"/>
                  <a:pt x="4566863" y="20679"/>
                  <a:pt x="4613097" y="30953"/>
                </a:cubicBezTo>
                <a:cubicBezTo>
                  <a:pt x="4659331" y="41227"/>
                  <a:pt x="4753510" y="145681"/>
                  <a:pt x="4798031" y="154243"/>
                </a:cubicBezTo>
                <a:cubicBezTo>
                  <a:pt x="4842552" y="162805"/>
                  <a:pt x="4861388" y="122564"/>
                  <a:pt x="4880225" y="82324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1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271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Обособление определений (Материал к уроку в 8 и 11 классе)</vt:lpstr>
      <vt:lpstr>Обособление согласованных определений</vt:lpstr>
      <vt:lpstr>Презентация PowerPoint</vt:lpstr>
      <vt:lpstr>Обособление несогласованных определений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Обособление определений</dc:title>
  <dc:creator>Admin</dc:creator>
  <cp:lastModifiedBy>home</cp:lastModifiedBy>
  <cp:revision>9</cp:revision>
  <dcterms:created xsi:type="dcterms:W3CDTF">2012-11-28T12:46:01Z</dcterms:created>
  <dcterms:modified xsi:type="dcterms:W3CDTF">2022-04-16T05:51:30Z</dcterms:modified>
</cp:coreProperties>
</file>