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4" r:id="rId4"/>
    <p:sldId id="258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424936" cy="3456384"/>
          </a:xfrm>
        </p:spPr>
        <p:txBody>
          <a:bodyPr>
            <a:normAutofit/>
          </a:bodyPr>
          <a:lstStyle/>
          <a:p>
            <a:r>
              <a:rPr lang="ru-RU" sz="4800" b="1" dirty="0"/>
              <a:t>ОБОСОБЛЕНИЕ ПРИЛОЖЕНИЙ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2400" b="1" dirty="0">
                <a:solidFill>
                  <a:prstClr val="black"/>
                </a:solidFill>
              </a:rPr>
              <a:t>(Материал к уроку в </a:t>
            </a:r>
            <a:r>
              <a:rPr lang="ru-RU" sz="2400" b="1" dirty="0" smtClean="0">
                <a:solidFill>
                  <a:prstClr val="black"/>
                </a:solidFill>
              </a:rPr>
              <a:t>8 </a:t>
            </a:r>
            <a:r>
              <a:rPr lang="ru-RU" sz="2400" b="1" dirty="0">
                <a:solidFill>
                  <a:prstClr val="black"/>
                </a:solidFill>
              </a:rPr>
              <a:t>классе)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27327345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210146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Приложение</a:t>
            </a:r>
            <a:r>
              <a:rPr lang="ru-RU" sz="2800" dirty="0"/>
              <a:t> - это согласованное определение, выраженное именем существительным (одиночным или с зависимыми словами)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116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Наш </a:t>
            </a:r>
            <a:r>
              <a:rPr lang="ru-RU" i="1" dirty="0" smtClean="0"/>
              <a:t>город</a:t>
            </a:r>
            <a:r>
              <a:rPr lang="ru-RU" dirty="0" smtClean="0"/>
              <a:t>-герой </a:t>
            </a:r>
            <a:r>
              <a:rPr lang="ru-RU" dirty="0"/>
              <a:t>имеет славную историю.</a:t>
            </a:r>
          </a:p>
          <a:p>
            <a:pPr marL="0" indent="0">
              <a:buNone/>
            </a:pPr>
            <a:r>
              <a:rPr lang="ru-RU" dirty="0"/>
              <a:t>История нашего города-героя.</a:t>
            </a:r>
          </a:p>
          <a:p>
            <a:pPr marL="0" indent="0">
              <a:buNone/>
            </a:pPr>
            <a:r>
              <a:rPr lang="ru-RU" dirty="0"/>
              <a:t>Лишь  я, таинственный певец, на берег выброшен грозою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Приложение может выделяться </a:t>
            </a:r>
            <a:r>
              <a:rPr lang="ru-RU" b="1" dirty="0"/>
              <a:t>дефисом, кавычками, запятыми, тире.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132856"/>
            <a:ext cx="288032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403648" y="2132856"/>
            <a:ext cx="288032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2198670" y="2701434"/>
            <a:ext cx="955496" cy="82863"/>
          </a:xfrm>
          <a:custGeom>
            <a:avLst/>
            <a:gdLst>
              <a:gd name="connsiteX0" fmla="*/ 0 w 955496"/>
              <a:gd name="connsiteY0" fmla="*/ 52040 h 82863"/>
              <a:gd name="connsiteX1" fmla="*/ 195209 w 955496"/>
              <a:gd name="connsiteY1" fmla="*/ 669 h 82863"/>
              <a:gd name="connsiteX2" fmla="*/ 380143 w 955496"/>
              <a:gd name="connsiteY2" fmla="*/ 41766 h 82863"/>
              <a:gd name="connsiteX3" fmla="*/ 523982 w 955496"/>
              <a:gd name="connsiteY3" fmla="*/ 669 h 82863"/>
              <a:gd name="connsiteX4" fmla="*/ 698642 w 955496"/>
              <a:gd name="connsiteY4" fmla="*/ 82863 h 82863"/>
              <a:gd name="connsiteX5" fmla="*/ 852755 w 955496"/>
              <a:gd name="connsiteY5" fmla="*/ 669 h 82863"/>
              <a:gd name="connsiteX6" fmla="*/ 955496 w 955496"/>
              <a:gd name="connsiteY6" fmla="*/ 62314 h 8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5496" h="82863">
                <a:moveTo>
                  <a:pt x="0" y="52040"/>
                </a:moveTo>
                <a:cubicBezTo>
                  <a:pt x="65926" y="27210"/>
                  <a:pt x="131852" y="2381"/>
                  <a:pt x="195209" y="669"/>
                </a:cubicBezTo>
                <a:cubicBezTo>
                  <a:pt x="258566" y="-1043"/>
                  <a:pt x="325348" y="41766"/>
                  <a:pt x="380143" y="41766"/>
                </a:cubicBezTo>
                <a:cubicBezTo>
                  <a:pt x="434938" y="41766"/>
                  <a:pt x="470899" y="-6180"/>
                  <a:pt x="523982" y="669"/>
                </a:cubicBezTo>
                <a:cubicBezTo>
                  <a:pt x="577065" y="7518"/>
                  <a:pt x="643847" y="82863"/>
                  <a:pt x="698642" y="82863"/>
                </a:cubicBezTo>
                <a:cubicBezTo>
                  <a:pt x="753437" y="82863"/>
                  <a:pt x="809946" y="4094"/>
                  <a:pt x="852755" y="669"/>
                </a:cubicBezTo>
                <a:cubicBezTo>
                  <a:pt x="895564" y="-2756"/>
                  <a:pt x="925530" y="29779"/>
                  <a:pt x="955496" y="6231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59632" y="3356992"/>
            <a:ext cx="288032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259632" y="3284984"/>
            <a:ext cx="288032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1684962" y="3873357"/>
            <a:ext cx="3585681" cy="143879"/>
          </a:xfrm>
          <a:custGeom>
            <a:avLst/>
            <a:gdLst>
              <a:gd name="connsiteX0" fmla="*/ 0 w 3585681"/>
              <a:gd name="connsiteY0" fmla="*/ 92468 h 143879"/>
              <a:gd name="connsiteX1" fmla="*/ 328773 w 3585681"/>
              <a:gd name="connsiteY1" fmla="*/ 0 h 143879"/>
              <a:gd name="connsiteX2" fmla="*/ 626723 w 3585681"/>
              <a:gd name="connsiteY2" fmla="*/ 92468 h 143879"/>
              <a:gd name="connsiteX3" fmla="*/ 904126 w 3585681"/>
              <a:gd name="connsiteY3" fmla="*/ 20549 h 143879"/>
              <a:gd name="connsiteX4" fmla="*/ 1263721 w 3585681"/>
              <a:gd name="connsiteY4" fmla="*/ 102742 h 143879"/>
              <a:gd name="connsiteX5" fmla="*/ 1551398 w 3585681"/>
              <a:gd name="connsiteY5" fmla="*/ 41097 h 143879"/>
              <a:gd name="connsiteX6" fmla="*/ 1849348 w 3585681"/>
              <a:gd name="connsiteY6" fmla="*/ 113016 h 143879"/>
              <a:gd name="connsiteX7" fmla="*/ 2126750 w 3585681"/>
              <a:gd name="connsiteY7" fmla="*/ 41097 h 143879"/>
              <a:gd name="connsiteX8" fmla="*/ 2486346 w 3585681"/>
              <a:gd name="connsiteY8" fmla="*/ 143839 h 143879"/>
              <a:gd name="connsiteX9" fmla="*/ 2856216 w 3585681"/>
              <a:gd name="connsiteY9" fmla="*/ 30823 h 143879"/>
              <a:gd name="connsiteX10" fmla="*/ 3195263 w 3585681"/>
              <a:gd name="connsiteY10" fmla="*/ 143839 h 143879"/>
              <a:gd name="connsiteX11" fmla="*/ 3585681 w 3585681"/>
              <a:gd name="connsiteY11" fmla="*/ 41097 h 14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85681" h="143879">
                <a:moveTo>
                  <a:pt x="0" y="92468"/>
                </a:moveTo>
                <a:cubicBezTo>
                  <a:pt x="112159" y="46234"/>
                  <a:pt x="224319" y="0"/>
                  <a:pt x="328773" y="0"/>
                </a:cubicBezTo>
                <a:cubicBezTo>
                  <a:pt x="433227" y="0"/>
                  <a:pt x="530831" y="89043"/>
                  <a:pt x="626723" y="92468"/>
                </a:cubicBezTo>
                <a:cubicBezTo>
                  <a:pt x="722615" y="95893"/>
                  <a:pt x="797960" y="18837"/>
                  <a:pt x="904126" y="20549"/>
                </a:cubicBezTo>
                <a:cubicBezTo>
                  <a:pt x="1010292" y="22261"/>
                  <a:pt x="1155842" y="99317"/>
                  <a:pt x="1263721" y="102742"/>
                </a:cubicBezTo>
                <a:cubicBezTo>
                  <a:pt x="1371600" y="106167"/>
                  <a:pt x="1453794" y="39385"/>
                  <a:pt x="1551398" y="41097"/>
                </a:cubicBezTo>
                <a:cubicBezTo>
                  <a:pt x="1649002" y="42809"/>
                  <a:pt x="1753456" y="113016"/>
                  <a:pt x="1849348" y="113016"/>
                </a:cubicBezTo>
                <a:cubicBezTo>
                  <a:pt x="1945240" y="113016"/>
                  <a:pt x="2020584" y="35960"/>
                  <a:pt x="2126750" y="41097"/>
                </a:cubicBezTo>
                <a:cubicBezTo>
                  <a:pt x="2232916" y="46234"/>
                  <a:pt x="2364768" y="145551"/>
                  <a:pt x="2486346" y="143839"/>
                </a:cubicBezTo>
                <a:cubicBezTo>
                  <a:pt x="2607924" y="142127"/>
                  <a:pt x="2738063" y="30823"/>
                  <a:pt x="2856216" y="30823"/>
                </a:cubicBezTo>
                <a:cubicBezTo>
                  <a:pt x="2974369" y="30823"/>
                  <a:pt x="3073686" y="142127"/>
                  <a:pt x="3195263" y="143839"/>
                </a:cubicBezTo>
                <a:cubicBezTo>
                  <a:pt x="3316840" y="145551"/>
                  <a:pt x="3451260" y="93324"/>
                  <a:pt x="3585681" y="41097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132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Через дефис пишется: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51845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1)	приложение, выраженное одиночным нарицательным существительным и относящееся</a:t>
            </a:r>
          </a:p>
          <a:p>
            <a:pPr marL="0" indent="0">
              <a:buNone/>
            </a:pPr>
            <a:r>
              <a:rPr lang="ru-RU" dirty="0"/>
              <a:t>к одиночному нарицательному существительному:</a:t>
            </a:r>
          </a:p>
          <a:p>
            <a:pPr marL="0" indent="0">
              <a:buNone/>
            </a:pPr>
            <a:r>
              <a:rPr lang="ru-RU" b="1" i="1" dirty="0"/>
              <a:t>Птица</a:t>
            </a:r>
            <a:r>
              <a:rPr lang="ru-RU" dirty="0"/>
              <a:t>-</a:t>
            </a:r>
            <a:r>
              <a:rPr lang="ru-RU" i="1" u="sng" dirty="0"/>
              <a:t>песня</a:t>
            </a:r>
            <a:r>
              <a:rPr lang="ru-RU" dirty="0"/>
              <a:t> </a:t>
            </a:r>
            <a:r>
              <a:rPr lang="ru-RU" i="1" dirty="0"/>
              <a:t>неслась над рекой.</a:t>
            </a:r>
          </a:p>
          <a:p>
            <a:pPr marL="0" indent="0">
              <a:buNone/>
            </a:pPr>
            <a:r>
              <a:rPr lang="ru-RU" i="1" u="sng" dirty="0"/>
              <a:t>Учитель</a:t>
            </a:r>
            <a:r>
              <a:rPr lang="ru-RU" i="1" dirty="0"/>
              <a:t>-</a:t>
            </a:r>
            <a:r>
              <a:rPr lang="ru-RU" b="1" i="1" dirty="0"/>
              <a:t>француз</a:t>
            </a:r>
            <a:r>
              <a:rPr lang="ru-RU" i="1" dirty="0"/>
              <a:t> приехал к вечеру.</a:t>
            </a:r>
          </a:p>
          <a:p>
            <a:pPr marL="0" indent="0">
              <a:buNone/>
            </a:pPr>
            <a:r>
              <a:rPr lang="ru-RU" dirty="0"/>
              <a:t>2)	приложение, выраженное одиночным нарицательным существительным, стоящее после</a:t>
            </a:r>
          </a:p>
          <a:p>
            <a:pPr marL="0" indent="0">
              <a:buNone/>
            </a:pPr>
            <a:r>
              <a:rPr lang="ru-RU" dirty="0"/>
              <a:t>одиночного имени собственного:</a:t>
            </a:r>
          </a:p>
          <a:p>
            <a:pPr marL="0" indent="0">
              <a:buNone/>
            </a:pPr>
            <a:r>
              <a:rPr lang="ru-RU" i="1" u="sng" dirty="0"/>
              <a:t>Родина</a:t>
            </a:r>
            <a:r>
              <a:rPr lang="ru-RU" i="1" dirty="0"/>
              <a:t>-</a:t>
            </a:r>
            <a:r>
              <a:rPr lang="ru-RU" b="1" i="1" dirty="0"/>
              <a:t>мать</a:t>
            </a:r>
            <a:r>
              <a:rPr lang="ru-RU" i="1" dirty="0"/>
              <a:t>. </a:t>
            </a:r>
            <a:r>
              <a:rPr lang="ru-RU" i="1" u="sng" dirty="0"/>
              <a:t>Донец</a:t>
            </a:r>
            <a:r>
              <a:rPr lang="ru-RU" i="1" dirty="0"/>
              <a:t>-</a:t>
            </a:r>
            <a:r>
              <a:rPr lang="ru-RU" b="1" i="1" dirty="0"/>
              <a:t>река</a:t>
            </a:r>
            <a:r>
              <a:rPr lang="ru-RU" i="1" dirty="0"/>
              <a:t>, </a:t>
            </a:r>
            <a:r>
              <a:rPr lang="ru-RU" i="1" u="sng" dirty="0"/>
              <a:t>Дюма</a:t>
            </a:r>
            <a:r>
              <a:rPr lang="ru-RU" i="1" dirty="0"/>
              <a:t>-</a:t>
            </a:r>
            <a:r>
              <a:rPr lang="ru-RU" b="1" i="1" dirty="0"/>
              <a:t>сын</a:t>
            </a:r>
            <a:r>
              <a:rPr lang="ru-RU" i="1" dirty="0"/>
              <a:t>. </a:t>
            </a:r>
            <a:r>
              <a:rPr lang="ru-RU" i="1" u="sng" dirty="0"/>
              <a:t>Архип</a:t>
            </a:r>
            <a:r>
              <a:rPr lang="ru-RU" b="1" i="1" dirty="0"/>
              <a:t>-кузнец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dirty="0"/>
              <a:t>НО: </a:t>
            </a:r>
            <a:r>
              <a:rPr lang="ru-RU" u="sng" dirty="0"/>
              <a:t>город</a:t>
            </a:r>
            <a:r>
              <a:rPr lang="ru-RU" dirty="0"/>
              <a:t> </a:t>
            </a:r>
            <a:r>
              <a:rPr lang="ru-RU" b="1" dirty="0"/>
              <a:t>Иркутск</a:t>
            </a:r>
            <a:r>
              <a:rPr lang="ru-RU" dirty="0"/>
              <a:t>, </a:t>
            </a:r>
            <a:r>
              <a:rPr lang="ru-RU" u="sng" dirty="0"/>
              <a:t>озеро</a:t>
            </a:r>
            <a:r>
              <a:rPr lang="ru-RU" dirty="0"/>
              <a:t> </a:t>
            </a:r>
            <a:r>
              <a:rPr lang="ru-RU" b="1" dirty="0"/>
              <a:t>Байкал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863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08720"/>
          </a:xfrm>
        </p:spPr>
        <p:txBody>
          <a:bodyPr>
            <a:noAutofit/>
          </a:bodyPr>
          <a:lstStyle/>
          <a:p>
            <a:pPr algn="l"/>
            <a:r>
              <a:rPr lang="ru-RU" sz="3200" b="1" dirty="0"/>
              <a:t>Приложение выделяется запятыми с обеих сторон: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805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1)Если </a:t>
            </a:r>
            <a:r>
              <a:rPr lang="ru-RU" dirty="0"/>
              <a:t>относится к личному местоимению:</a:t>
            </a:r>
          </a:p>
          <a:p>
            <a:pPr marL="0" indent="0">
              <a:buNone/>
            </a:pPr>
            <a:r>
              <a:rPr lang="ru-RU" i="1" dirty="0"/>
              <a:t>Лишь </a:t>
            </a:r>
            <a:r>
              <a:rPr lang="ru-RU" i="1" u="sng" dirty="0"/>
              <a:t>я</a:t>
            </a:r>
            <a:r>
              <a:rPr lang="ru-RU" i="1" dirty="0"/>
              <a:t>, </a:t>
            </a:r>
            <a:r>
              <a:rPr lang="ru-RU" b="1" i="1" dirty="0"/>
              <a:t>таинственный певец</a:t>
            </a:r>
            <a:r>
              <a:rPr lang="ru-RU" i="1" dirty="0"/>
              <a:t>, на берег выброшен</a:t>
            </a:r>
            <a:r>
              <a:rPr lang="ru-RU" i="1" dirty="0" smtClean="0"/>
              <a:t>.</a:t>
            </a:r>
          </a:p>
          <a:p>
            <a:pPr marL="0" lvl="0" indent="0">
              <a:buNone/>
            </a:pPr>
            <a:r>
              <a:rPr lang="ru-RU" dirty="0" smtClean="0">
                <a:solidFill>
                  <a:prstClr val="black"/>
                </a:solidFill>
              </a:rPr>
              <a:t>2)Если </a:t>
            </a:r>
            <a:r>
              <a:rPr lang="ru-RU" dirty="0">
                <a:solidFill>
                  <a:prstClr val="black"/>
                </a:solidFill>
              </a:rPr>
              <a:t>стоит после определяемого слова.</a:t>
            </a:r>
          </a:p>
          <a:p>
            <a:pPr marL="0" lvl="0" indent="0">
              <a:buNone/>
            </a:pPr>
            <a:r>
              <a:rPr lang="ru-RU" i="1" u="sng" dirty="0">
                <a:solidFill>
                  <a:prstClr val="black"/>
                </a:solidFill>
              </a:rPr>
              <a:t>Дворецкий</a:t>
            </a:r>
            <a:r>
              <a:rPr lang="ru-RU" i="1" dirty="0">
                <a:solidFill>
                  <a:prstClr val="black"/>
                </a:solidFill>
              </a:rPr>
              <a:t>, </a:t>
            </a:r>
            <a:r>
              <a:rPr lang="ru-RU" b="1" i="1" dirty="0">
                <a:solidFill>
                  <a:prstClr val="black"/>
                </a:solidFill>
              </a:rPr>
              <a:t>толстый человек в чёрном фраке</a:t>
            </a:r>
            <a:r>
              <a:rPr lang="ru-RU" i="1" dirty="0">
                <a:solidFill>
                  <a:prstClr val="black"/>
                </a:solidFill>
              </a:rPr>
              <a:t>, тотчас явился на зов.</a:t>
            </a:r>
          </a:p>
          <a:p>
            <a:pPr marL="0" lvl="0" indent="0">
              <a:buNone/>
            </a:pPr>
            <a:r>
              <a:rPr lang="ru-RU" i="1" dirty="0">
                <a:solidFill>
                  <a:prstClr val="black"/>
                </a:solidFill>
              </a:rPr>
              <a:t> 3) </a:t>
            </a:r>
            <a:r>
              <a:rPr lang="ru-RU" i="1" dirty="0" smtClean="0">
                <a:solidFill>
                  <a:prstClr val="black"/>
                </a:solidFill>
              </a:rPr>
              <a:t>Если </a:t>
            </a:r>
            <a:r>
              <a:rPr lang="ru-RU" i="1" dirty="0">
                <a:solidFill>
                  <a:prstClr val="black"/>
                </a:solidFill>
              </a:rPr>
              <a:t>имеет дополнительное обстоятельственное значение</a:t>
            </a:r>
          </a:p>
          <a:p>
            <a:pPr marL="0" lvl="0" indent="0">
              <a:buNone/>
            </a:pPr>
            <a:r>
              <a:rPr lang="ru-RU" dirty="0">
                <a:solidFill>
                  <a:prstClr val="black"/>
                </a:solidFill>
              </a:rPr>
              <a:t>Как истинный художник, Пушкин видел красоту во всем. (так как был истинным художником)</a:t>
            </a:r>
          </a:p>
          <a:p>
            <a:pPr marL="0" lvl="0" indent="0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ru-RU" sz="4400" i="1" dirty="0"/>
          </a:p>
        </p:txBody>
      </p:sp>
    </p:spTree>
    <p:extLst>
      <p:ext uri="{BB962C8B-B14F-4D97-AF65-F5344CB8AC3E}">
        <p14:creationId xmlns:p14="http://schemas.microsoft.com/office/powerpoint/2010/main" val="88709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8964488" cy="850106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ОБОСОБЛЕНИЕ ПРИЛОЖЕНИЙ С ПОМОЩЬЮ ТИРЕ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60" y="1268760"/>
            <a:ext cx="9011236" cy="5589240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Если стоит в конце предложения.</a:t>
            </a:r>
          </a:p>
          <a:p>
            <a:pPr marL="514350" indent="-514350">
              <a:buAutoNum type="arabicParenR"/>
            </a:pPr>
            <a:r>
              <a:rPr lang="ru-RU" dirty="0" smtClean="0"/>
              <a:t> </a:t>
            </a:r>
            <a:r>
              <a:rPr lang="ru-RU" i="1" dirty="0" smtClean="0"/>
              <a:t>Изучение </a:t>
            </a:r>
            <a:r>
              <a:rPr lang="ru-RU" i="1" dirty="0"/>
              <a:t>биологии начинается с изучения мельчайшего </a:t>
            </a:r>
            <a:r>
              <a:rPr lang="ru-RU" i="1" u="sng" dirty="0"/>
              <a:t>органа</a:t>
            </a:r>
            <a:r>
              <a:rPr lang="ru-RU" i="1" dirty="0"/>
              <a:t> - </a:t>
            </a:r>
            <a:r>
              <a:rPr lang="ru-RU" b="1" i="1" dirty="0"/>
              <a:t>клетки</a:t>
            </a:r>
            <a:r>
              <a:rPr lang="ru-RU" i="1" dirty="0"/>
              <a:t>.</a:t>
            </a:r>
          </a:p>
          <a:p>
            <a:pPr marL="0" indent="0">
              <a:buNone/>
            </a:pPr>
            <a:r>
              <a:rPr lang="ru-RU" i="1" dirty="0"/>
              <a:t>Мы достигли </a:t>
            </a:r>
            <a:r>
              <a:rPr lang="ru-RU" i="1" u="sng" dirty="0"/>
              <a:t>станции</a:t>
            </a:r>
            <a:r>
              <a:rPr lang="ru-RU" i="1" dirty="0"/>
              <a:t> </a:t>
            </a:r>
            <a:r>
              <a:rPr lang="ru-RU" dirty="0"/>
              <a:t>- </a:t>
            </a:r>
            <a:r>
              <a:rPr lang="ru-RU" b="1" i="1" dirty="0"/>
              <a:t>конечного пункта нашего путешествия.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49167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154</Words>
  <Application>Microsoft Office PowerPoint</Application>
  <PresentationFormat>Экран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ОБОСОБЛЕНИЕ ПРИЛОЖЕНИЙ  (Материал к уроку в 8 классе)</vt:lpstr>
      <vt:lpstr>Приложение - это согласованное определение, выраженное именем существительным (одиночным или с зависимыми словами)</vt:lpstr>
      <vt:lpstr>Через дефис пишется:</vt:lpstr>
      <vt:lpstr>Приложение выделяется запятыми с обеих сторон:</vt:lpstr>
      <vt:lpstr>ОБОСОБЛЕНИЕ ПРИЛОЖЕНИЙ С ПОМОЩЬЮ ТИРЕ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ПРИЛОЖЕНИЙ С ПОМОЩЬЮ ЗАПЯТЫХ</dc:title>
  <dc:creator>Admin</dc:creator>
  <cp:lastModifiedBy>home</cp:lastModifiedBy>
  <cp:revision>4</cp:revision>
  <dcterms:created xsi:type="dcterms:W3CDTF">2013-03-11T13:23:21Z</dcterms:created>
  <dcterms:modified xsi:type="dcterms:W3CDTF">2022-04-16T00:48:20Z</dcterms:modified>
</cp:coreProperties>
</file>