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0" d="100"/>
          <a:sy n="80" d="100"/>
        </p:scale>
        <p:origin x="-1037" y="-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16.04.2022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4632" cy="1730623"/>
          </a:xfrm>
        </p:spPr>
        <p:txBody>
          <a:bodyPr>
            <a:normAutofit fontScale="90000"/>
          </a:bodyPr>
          <a:lstStyle/>
          <a:p>
            <a:r>
              <a:rPr lang="ru-RU" sz="8800" b="1" dirty="0"/>
              <a:t>Приложение</a:t>
            </a:r>
            <a:br>
              <a:rPr lang="ru-RU" sz="8800" b="1" dirty="0"/>
            </a:br>
            <a:r>
              <a:rPr lang="ru-RU" sz="2700" b="1" dirty="0"/>
              <a:t>(Материал к уроку в 11 классе)</a:t>
            </a:r>
            <a:endParaRPr lang="ru-RU" sz="2700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347864" y="4581128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lvl="0"/>
            <a:r>
              <a:rPr lang="ru-RU" dirty="0">
                <a:solidFill>
                  <a:prstClr val="black"/>
                </a:solidFill>
              </a:rPr>
              <a:t>Скоробогатова Ольга Дмитриевна, учитель русского языка и литературы МБОУ «Сош№15» г. Ангарск, Иркутской обл.</a:t>
            </a:r>
            <a:endParaRPr 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998002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Обратите внимание!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Приложения могут вводиться словами: то есть, или (в значении то есть), по имени (прозвищу, фамилии, отчеству), как (в значении так как, но не в качестве)</a:t>
            </a:r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28506146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 smtClean="0"/>
              <a:t>В сенях стоял ларь, ТО ЕСТЬ ящик, узкий вверху и широкий внизу.</a:t>
            </a:r>
          </a:p>
          <a:p>
            <a:r>
              <a:rPr lang="ru-RU" dirty="0" smtClean="0"/>
              <a:t>Река разделилась на два рукава, </a:t>
            </a:r>
            <a:r>
              <a:rPr lang="ru-RU" smtClean="0"/>
              <a:t>ИЛИ протоки. </a:t>
            </a:r>
            <a:r>
              <a:rPr lang="ru-RU" dirty="0" smtClean="0"/>
              <a:t>(рукава и протоки - одно и то же).</a:t>
            </a:r>
          </a:p>
          <a:p>
            <a:r>
              <a:rPr lang="ru-RU" dirty="0" smtClean="0"/>
              <a:t>Мой старый  знакомый, ПО ПРОЗВИЩУ </a:t>
            </a:r>
            <a:r>
              <a:rPr lang="ru-RU" dirty="0" err="1" smtClean="0"/>
              <a:t>Моргач</a:t>
            </a:r>
            <a:r>
              <a:rPr lang="ru-RU" dirty="0" smtClean="0"/>
              <a:t>, сопровождал меня.</a:t>
            </a:r>
          </a:p>
          <a:p>
            <a:r>
              <a:rPr lang="ru-RU" dirty="0" smtClean="0"/>
              <a:t>КАК истинный художник, Пушкин видел красоту во всем (так как был истинным художником)</a:t>
            </a:r>
          </a:p>
          <a:p>
            <a:r>
              <a:rPr lang="ru-RU" dirty="0" smtClean="0"/>
              <a:t>НО: Слава Крылова как баснописца не могла затмить его славы как комедиографа</a:t>
            </a:r>
          </a:p>
          <a:p>
            <a:r>
              <a:rPr lang="ru-RU" dirty="0" smtClean="0"/>
              <a:t>(так как - невозможно, просится в качестве).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25112613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74638"/>
            <a:ext cx="8435280" cy="1210146"/>
          </a:xfrm>
        </p:spPr>
        <p:txBody>
          <a:bodyPr>
            <a:noAutofit/>
          </a:bodyPr>
          <a:lstStyle/>
          <a:p>
            <a:pPr algn="l"/>
            <a:r>
              <a:rPr lang="ru-RU" sz="2800" b="1" dirty="0"/>
              <a:t>Приложение</a:t>
            </a:r>
            <a:r>
              <a:rPr lang="ru-RU" sz="2800" dirty="0"/>
              <a:t> - это согласованное определение, выраженное именем существительным (одиночным или с зависимыми словами)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1600200"/>
            <a:ext cx="8928992" cy="5141168"/>
          </a:xfrm>
        </p:spPr>
        <p:txBody>
          <a:bodyPr/>
          <a:lstStyle/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Наш </a:t>
            </a:r>
            <a:r>
              <a:rPr lang="ru-RU" i="1" dirty="0" smtClean="0"/>
              <a:t>город</a:t>
            </a:r>
            <a:r>
              <a:rPr lang="ru-RU" dirty="0" smtClean="0"/>
              <a:t>-герой </a:t>
            </a:r>
            <a:r>
              <a:rPr lang="ru-RU" dirty="0"/>
              <a:t>имеет славную историю.</a:t>
            </a:r>
          </a:p>
          <a:p>
            <a:pPr marL="0" indent="0">
              <a:buNone/>
            </a:pPr>
            <a:r>
              <a:rPr lang="ru-RU" dirty="0"/>
              <a:t>История нашего города-героя.</a:t>
            </a:r>
          </a:p>
          <a:p>
            <a:pPr marL="0" indent="0">
              <a:buNone/>
            </a:pPr>
            <a:r>
              <a:rPr lang="ru-RU" dirty="0"/>
              <a:t>Лишь  я, таинственный певец, на берег выброшен грозою</a:t>
            </a:r>
            <a:r>
              <a:rPr lang="ru-RU" dirty="0" smtClean="0"/>
              <a:t>.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/>
              <a:t>Приложение может выделяться </a:t>
            </a:r>
            <a:r>
              <a:rPr lang="ru-RU" b="1" dirty="0"/>
              <a:t>дефисом, кавычками, запятыми, тире.</a:t>
            </a:r>
          </a:p>
          <a:p>
            <a:pPr marL="0" indent="0">
              <a:buNone/>
            </a:pPr>
            <a:endParaRPr lang="ru-RU" dirty="0"/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1403648" y="2132856"/>
            <a:ext cx="288032" cy="216024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flipH="1">
            <a:off x="1403648" y="2132856"/>
            <a:ext cx="288032" cy="216024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Полилиния 9"/>
          <p:cNvSpPr/>
          <p:nvPr/>
        </p:nvSpPr>
        <p:spPr>
          <a:xfrm>
            <a:off x="2198670" y="2701434"/>
            <a:ext cx="955496" cy="82863"/>
          </a:xfrm>
          <a:custGeom>
            <a:avLst/>
            <a:gdLst>
              <a:gd name="connsiteX0" fmla="*/ 0 w 955496"/>
              <a:gd name="connsiteY0" fmla="*/ 52040 h 82863"/>
              <a:gd name="connsiteX1" fmla="*/ 195209 w 955496"/>
              <a:gd name="connsiteY1" fmla="*/ 669 h 82863"/>
              <a:gd name="connsiteX2" fmla="*/ 380143 w 955496"/>
              <a:gd name="connsiteY2" fmla="*/ 41766 h 82863"/>
              <a:gd name="connsiteX3" fmla="*/ 523982 w 955496"/>
              <a:gd name="connsiteY3" fmla="*/ 669 h 82863"/>
              <a:gd name="connsiteX4" fmla="*/ 698642 w 955496"/>
              <a:gd name="connsiteY4" fmla="*/ 82863 h 82863"/>
              <a:gd name="connsiteX5" fmla="*/ 852755 w 955496"/>
              <a:gd name="connsiteY5" fmla="*/ 669 h 82863"/>
              <a:gd name="connsiteX6" fmla="*/ 955496 w 955496"/>
              <a:gd name="connsiteY6" fmla="*/ 62314 h 828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55496" h="82863">
                <a:moveTo>
                  <a:pt x="0" y="52040"/>
                </a:moveTo>
                <a:cubicBezTo>
                  <a:pt x="65926" y="27210"/>
                  <a:pt x="131852" y="2381"/>
                  <a:pt x="195209" y="669"/>
                </a:cubicBezTo>
                <a:cubicBezTo>
                  <a:pt x="258566" y="-1043"/>
                  <a:pt x="325348" y="41766"/>
                  <a:pt x="380143" y="41766"/>
                </a:cubicBezTo>
                <a:cubicBezTo>
                  <a:pt x="434938" y="41766"/>
                  <a:pt x="470899" y="-6180"/>
                  <a:pt x="523982" y="669"/>
                </a:cubicBezTo>
                <a:cubicBezTo>
                  <a:pt x="577065" y="7518"/>
                  <a:pt x="643847" y="82863"/>
                  <a:pt x="698642" y="82863"/>
                </a:cubicBezTo>
                <a:cubicBezTo>
                  <a:pt x="753437" y="82863"/>
                  <a:pt x="809946" y="4094"/>
                  <a:pt x="852755" y="669"/>
                </a:cubicBezTo>
                <a:cubicBezTo>
                  <a:pt x="895564" y="-2756"/>
                  <a:pt x="925530" y="29779"/>
                  <a:pt x="955496" y="62314"/>
                </a:cubicBezTo>
              </a:path>
            </a:pathLst>
          </a:cu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2" name="Прямая соединительная линия 11"/>
          <p:cNvCxnSpPr/>
          <p:nvPr/>
        </p:nvCxnSpPr>
        <p:spPr>
          <a:xfrm>
            <a:off x="1259632" y="3356992"/>
            <a:ext cx="288032" cy="144016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 flipH="1">
            <a:off x="1259632" y="3284984"/>
            <a:ext cx="288032" cy="216024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Полилиния 16"/>
          <p:cNvSpPr/>
          <p:nvPr/>
        </p:nvSpPr>
        <p:spPr>
          <a:xfrm>
            <a:off x="1684962" y="3873357"/>
            <a:ext cx="3585681" cy="143879"/>
          </a:xfrm>
          <a:custGeom>
            <a:avLst/>
            <a:gdLst>
              <a:gd name="connsiteX0" fmla="*/ 0 w 3585681"/>
              <a:gd name="connsiteY0" fmla="*/ 92468 h 143879"/>
              <a:gd name="connsiteX1" fmla="*/ 328773 w 3585681"/>
              <a:gd name="connsiteY1" fmla="*/ 0 h 143879"/>
              <a:gd name="connsiteX2" fmla="*/ 626723 w 3585681"/>
              <a:gd name="connsiteY2" fmla="*/ 92468 h 143879"/>
              <a:gd name="connsiteX3" fmla="*/ 904126 w 3585681"/>
              <a:gd name="connsiteY3" fmla="*/ 20549 h 143879"/>
              <a:gd name="connsiteX4" fmla="*/ 1263721 w 3585681"/>
              <a:gd name="connsiteY4" fmla="*/ 102742 h 143879"/>
              <a:gd name="connsiteX5" fmla="*/ 1551398 w 3585681"/>
              <a:gd name="connsiteY5" fmla="*/ 41097 h 143879"/>
              <a:gd name="connsiteX6" fmla="*/ 1849348 w 3585681"/>
              <a:gd name="connsiteY6" fmla="*/ 113016 h 143879"/>
              <a:gd name="connsiteX7" fmla="*/ 2126750 w 3585681"/>
              <a:gd name="connsiteY7" fmla="*/ 41097 h 143879"/>
              <a:gd name="connsiteX8" fmla="*/ 2486346 w 3585681"/>
              <a:gd name="connsiteY8" fmla="*/ 143839 h 143879"/>
              <a:gd name="connsiteX9" fmla="*/ 2856216 w 3585681"/>
              <a:gd name="connsiteY9" fmla="*/ 30823 h 143879"/>
              <a:gd name="connsiteX10" fmla="*/ 3195263 w 3585681"/>
              <a:gd name="connsiteY10" fmla="*/ 143839 h 143879"/>
              <a:gd name="connsiteX11" fmla="*/ 3585681 w 3585681"/>
              <a:gd name="connsiteY11" fmla="*/ 41097 h 1438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585681" h="143879">
                <a:moveTo>
                  <a:pt x="0" y="92468"/>
                </a:moveTo>
                <a:cubicBezTo>
                  <a:pt x="112159" y="46234"/>
                  <a:pt x="224319" y="0"/>
                  <a:pt x="328773" y="0"/>
                </a:cubicBezTo>
                <a:cubicBezTo>
                  <a:pt x="433227" y="0"/>
                  <a:pt x="530831" y="89043"/>
                  <a:pt x="626723" y="92468"/>
                </a:cubicBezTo>
                <a:cubicBezTo>
                  <a:pt x="722615" y="95893"/>
                  <a:pt x="797960" y="18837"/>
                  <a:pt x="904126" y="20549"/>
                </a:cubicBezTo>
                <a:cubicBezTo>
                  <a:pt x="1010292" y="22261"/>
                  <a:pt x="1155842" y="99317"/>
                  <a:pt x="1263721" y="102742"/>
                </a:cubicBezTo>
                <a:cubicBezTo>
                  <a:pt x="1371600" y="106167"/>
                  <a:pt x="1453794" y="39385"/>
                  <a:pt x="1551398" y="41097"/>
                </a:cubicBezTo>
                <a:cubicBezTo>
                  <a:pt x="1649002" y="42809"/>
                  <a:pt x="1753456" y="113016"/>
                  <a:pt x="1849348" y="113016"/>
                </a:cubicBezTo>
                <a:cubicBezTo>
                  <a:pt x="1945240" y="113016"/>
                  <a:pt x="2020584" y="35960"/>
                  <a:pt x="2126750" y="41097"/>
                </a:cubicBezTo>
                <a:cubicBezTo>
                  <a:pt x="2232916" y="46234"/>
                  <a:pt x="2364768" y="145551"/>
                  <a:pt x="2486346" y="143839"/>
                </a:cubicBezTo>
                <a:cubicBezTo>
                  <a:pt x="2607924" y="142127"/>
                  <a:pt x="2738063" y="30823"/>
                  <a:pt x="2856216" y="30823"/>
                </a:cubicBezTo>
                <a:cubicBezTo>
                  <a:pt x="2974369" y="30823"/>
                  <a:pt x="3073686" y="142127"/>
                  <a:pt x="3195263" y="143839"/>
                </a:cubicBezTo>
                <a:cubicBezTo>
                  <a:pt x="3316840" y="145551"/>
                  <a:pt x="3451260" y="93324"/>
                  <a:pt x="3585681" y="41097"/>
                </a:cubicBezTo>
              </a:path>
            </a:pathLst>
          </a:cu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34019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Через дефис пишется: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1484784"/>
            <a:ext cx="8856984" cy="5184576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dirty="0"/>
              <a:t>1)	приложение, выраженное одиночным нарицательным существительным и относящееся</a:t>
            </a:r>
          </a:p>
          <a:p>
            <a:pPr marL="0" indent="0">
              <a:buNone/>
            </a:pPr>
            <a:r>
              <a:rPr lang="ru-RU" dirty="0"/>
              <a:t>к одиночному нарицательному существительному:</a:t>
            </a:r>
          </a:p>
          <a:p>
            <a:pPr marL="0" indent="0">
              <a:buNone/>
            </a:pPr>
            <a:r>
              <a:rPr lang="ru-RU" b="1" i="1" dirty="0"/>
              <a:t>Птица</a:t>
            </a:r>
            <a:r>
              <a:rPr lang="ru-RU" dirty="0"/>
              <a:t>-</a:t>
            </a:r>
            <a:r>
              <a:rPr lang="ru-RU" i="1" u="sng" dirty="0"/>
              <a:t>песня</a:t>
            </a:r>
            <a:r>
              <a:rPr lang="ru-RU" dirty="0"/>
              <a:t> </a:t>
            </a:r>
            <a:r>
              <a:rPr lang="ru-RU" i="1" dirty="0"/>
              <a:t>неслась над рекой.</a:t>
            </a:r>
          </a:p>
          <a:p>
            <a:pPr marL="0" indent="0">
              <a:buNone/>
            </a:pPr>
            <a:r>
              <a:rPr lang="ru-RU" i="1" u="sng" dirty="0"/>
              <a:t>Учитель</a:t>
            </a:r>
            <a:r>
              <a:rPr lang="ru-RU" i="1" dirty="0"/>
              <a:t>-</a:t>
            </a:r>
            <a:r>
              <a:rPr lang="ru-RU" b="1" i="1" dirty="0"/>
              <a:t>француз</a:t>
            </a:r>
            <a:r>
              <a:rPr lang="ru-RU" i="1" dirty="0"/>
              <a:t> приехал к вечеру.</a:t>
            </a:r>
          </a:p>
          <a:p>
            <a:pPr marL="0" indent="0">
              <a:buNone/>
            </a:pPr>
            <a:r>
              <a:rPr lang="ru-RU" dirty="0"/>
              <a:t>2)	приложение, выраженное одиночным нарицательным существительным, стоящее после</a:t>
            </a:r>
          </a:p>
          <a:p>
            <a:pPr marL="0" indent="0">
              <a:buNone/>
            </a:pPr>
            <a:r>
              <a:rPr lang="ru-RU" dirty="0"/>
              <a:t>одиночного имени собственного:</a:t>
            </a:r>
          </a:p>
          <a:p>
            <a:pPr marL="0" indent="0">
              <a:buNone/>
            </a:pPr>
            <a:r>
              <a:rPr lang="ru-RU" i="1" u="sng" dirty="0"/>
              <a:t>Родина</a:t>
            </a:r>
            <a:r>
              <a:rPr lang="ru-RU" i="1" dirty="0"/>
              <a:t>-</a:t>
            </a:r>
            <a:r>
              <a:rPr lang="ru-RU" b="1" i="1" dirty="0"/>
              <a:t>мать</a:t>
            </a:r>
            <a:r>
              <a:rPr lang="ru-RU" i="1" dirty="0"/>
              <a:t>. </a:t>
            </a:r>
            <a:r>
              <a:rPr lang="ru-RU" i="1" u="sng" dirty="0"/>
              <a:t>Донец</a:t>
            </a:r>
            <a:r>
              <a:rPr lang="ru-RU" i="1" dirty="0"/>
              <a:t>-</a:t>
            </a:r>
            <a:r>
              <a:rPr lang="ru-RU" b="1" i="1" dirty="0"/>
              <a:t>река</a:t>
            </a:r>
            <a:r>
              <a:rPr lang="ru-RU" i="1" dirty="0"/>
              <a:t>, </a:t>
            </a:r>
            <a:r>
              <a:rPr lang="ru-RU" i="1" u="sng" dirty="0"/>
              <a:t>Дюма</a:t>
            </a:r>
            <a:r>
              <a:rPr lang="ru-RU" i="1" dirty="0"/>
              <a:t>-</a:t>
            </a:r>
            <a:r>
              <a:rPr lang="ru-RU" b="1" i="1" dirty="0"/>
              <a:t>сын</a:t>
            </a:r>
            <a:r>
              <a:rPr lang="ru-RU" i="1" dirty="0"/>
              <a:t>. </a:t>
            </a:r>
            <a:r>
              <a:rPr lang="ru-RU" b="1" i="1" u="sng" dirty="0"/>
              <a:t>Архип</a:t>
            </a:r>
            <a:r>
              <a:rPr lang="ru-RU" b="1" i="1" dirty="0"/>
              <a:t>-кузнец</a:t>
            </a:r>
            <a:r>
              <a:rPr lang="ru-RU" b="1" dirty="0"/>
              <a:t>.</a:t>
            </a:r>
          </a:p>
          <a:p>
            <a:pPr marL="0" indent="0">
              <a:buNone/>
            </a:pPr>
            <a:r>
              <a:rPr lang="ru-RU" dirty="0"/>
              <a:t>НО: </a:t>
            </a:r>
            <a:r>
              <a:rPr lang="ru-RU" u="sng" dirty="0"/>
              <a:t>город</a:t>
            </a:r>
            <a:r>
              <a:rPr lang="ru-RU" dirty="0"/>
              <a:t> </a:t>
            </a:r>
            <a:r>
              <a:rPr lang="ru-RU" b="1" dirty="0"/>
              <a:t>Иркутск</a:t>
            </a:r>
            <a:r>
              <a:rPr lang="ru-RU" dirty="0"/>
              <a:t>, </a:t>
            </a:r>
            <a:r>
              <a:rPr lang="ru-RU" u="sng" dirty="0"/>
              <a:t>озеро</a:t>
            </a:r>
            <a:r>
              <a:rPr lang="ru-RU" dirty="0"/>
              <a:t> </a:t>
            </a:r>
            <a:r>
              <a:rPr lang="ru-RU" b="1" dirty="0"/>
              <a:t>Байкал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525265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/>
              <a:t>Дефис не ставится: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1412776"/>
            <a:ext cx="8856984" cy="5328592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dirty="0"/>
              <a:t>1)	если первое существительное легко превращается в прилагательное (без нарушения</a:t>
            </a:r>
          </a:p>
          <a:p>
            <a:pPr marL="0" indent="0">
              <a:buNone/>
            </a:pPr>
            <a:r>
              <a:rPr lang="ru-RU" dirty="0"/>
              <a:t>смысла словосочетания):</a:t>
            </a:r>
          </a:p>
          <a:p>
            <a:pPr marL="0" indent="0">
              <a:buNone/>
            </a:pPr>
            <a:r>
              <a:rPr lang="ru-RU" b="1" i="1" dirty="0"/>
              <a:t>Старик</a:t>
            </a:r>
            <a:r>
              <a:rPr lang="ru-RU" i="1" dirty="0"/>
              <a:t> крестьянин промолчал, (т.к. </a:t>
            </a:r>
            <a:r>
              <a:rPr lang="ru-RU" b="1" i="1" dirty="0"/>
              <a:t>старый</a:t>
            </a:r>
            <a:r>
              <a:rPr lang="ru-RU" i="1" dirty="0"/>
              <a:t> крестьянин)</a:t>
            </a:r>
          </a:p>
          <a:p>
            <a:pPr marL="0" indent="0">
              <a:buNone/>
            </a:pPr>
            <a:r>
              <a:rPr lang="ru-RU" b="1" dirty="0"/>
              <a:t>НО: Крестьянин-</a:t>
            </a:r>
            <a:r>
              <a:rPr lang="ru-RU" dirty="0"/>
              <a:t>старик</a:t>
            </a:r>
            <a:r>
              <a:rPr lang="ru-RU" b="1" dirty="0"/>
              <a:t> </a:t>
            </a:r>
            <a:r>
              <a:rPr lang="ru-RU" dirty="0"/>
              <a:t>промолчал, (т.к. нельзя сказать крестьянский старик)</a:t>
            </a:r>
          </a:p>
          <a:p>
            <a:pPr marL="0" indent="0">
              <a:buNone/>
            </a:pPr>
            <a:r>
              <a:rPr lang="ru-RU" dirty="0"/>
              <a:t>2)	если первое слово означает более широкое понятие</a:t>
            </a:r>
          </a:p>
          <a:p>
            <a:pPr marL="0" indent="0">
              <a:buNone/>
            </a:pPr>
            <a:r>
              <a:rPr lang="ru-RU" dirty="0"/>
              <a:t>У него была </a:t>
            </a:r>
            <a:r>
              <a:rPr lang="ru-RU" u="sng" dirty="0"/>
              <a:t>собака</a:t>
            </a:r>
            <a:r>
              <a:rPr lang="ru-RU" dirty="0"/>
              <a:t> </a:t>
            </a:r>
            <a:r>
              <a:rPr lang="ru-RU" b="1" dirty="0"/>
              <a:t>овчарка</a:t>
            </a:r>
            <a:r>
              <a:rPr lang="ru-RU" dirty="0"/>
              <a:t>.</a:t>
            </a:r>
          </a:p>
          <a:p>
            <a:pPr marL="0" indent="0">
              <a:buNone/>
            </a:pPr>
            <a:r>
              <a:rPr lang="ru-RU" dirty="0"/>
              <a:t>Он заказал </a:t>
            </a:r>
            <a:r>
              <a:rPr lang="ru-RU" u="sng" dirty="0"/>
              <a:t>суп</a:t>
            </a:r>
            <a:r>
              <a:rPr lang="ru-RU" dirty="0"/>
              <a:t> </a:t>
            </a:r>
            <a:r>
              <a:rPr lang="ru-RU" b="1" dirty="0"/>
              <a:t>харчо</a:t>
            </a:r>
            <a:r>
              <a:rPr lang="ru-RU" dirty="0"/>
              <a:t>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540487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16632"/>
            <a:ext cx="8784976" cy="850106"/>
          </a:xfrm>
        </p:spPr>
        <p:txBody>
          <a:bodyPr>
            <a:noAutofit/>
          </a:bodyPr>
          <a:lstStyle/>
          <a:p>
            <a:pPr algn="l"/>
            <a:r>
              <a:rPr lang="ru-RU" sz="3600" b="1" dirty="0"/>
              <a:t>ОБОСОБЛЕНИЕ ПРИЛОЖЕНИЙ С ПОМОЩЬЮ ТИРЕ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260" y="1268760"/>
            <a:ext cx="9011236" cy="5400600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1) </a:t>
            </a:r>
            <a:r>
              <a:rPr lang="ru-RU" dirty="0"/>
              <a:t>имеет уточняющий, пояснительный характер (можно вставить </a:t>
            </a:r>
            <a:r>
              <a:rPr lang="ru-RU" b="1" i="1" dirty="0"/>
              <a:t>а именно </a:t>
            </a:r>
            <a:r>
              <a:rPr lang="ru-RU" dirty="0"/>
              <a:t>или </a:t>
            </a:r>
            <a:r>
              <a:rPr lang="ru-RU" b="1" i="1" dirty="0"/>
              <a:t>а это</a:t>
            </a:r>
            <a:r>
              <a:rPr lang="ru-RU" dirty="0"/>
              <a:t>):</a:t>
            </a:r>
          </a:p>
          <a:p>
            <a:pPr marL="0" indent="0">
              <a:buNone/>
            </a:pPr>
            <a:r>
              <a:rPr lang="ru-RU" i="1" dirty="0"/>
              <a:t>Изучение биологии начинается с изучения мельчайшего </a:t>
            </a:r>
            <a:r>
              <a:rPr lang="ru-RU" i="1" u="sng" dirty="0"/>
              <a:t>органа</a:t>
            </a:r>
            <a:r>
              <a:rPr lang="ru-RU" i="1" dirty="0"/>
              <a:t> - </a:t>
            </a:r>
            <a:r>
              <a:rPr lang="ru-RU" b="1" i="1" dirty="0"/>
              <a:t>клетки</a:t>
            </a:r>
            <a:r>
              <a:rPr lang="ru-RU" i="1" dirty="0"/>
              <a:t>.</a:t>
            </a:r>
          </a:p>
          <a:p>
            <a:pPr marL="0" indent="0">
              <a:buNone/>
            </a:pPr>
            <a:r>
              <a:rPr lang="ru-RU" i="1" dirty="0"/>
              <a:t>Мы достигли </a:t>
            </a:r>
            <a:r>
              <a:rPr lang="ru-RU" i="1" u="sng" dirty="0"/>
              <a:t>станции</a:t>
            </a:r>
            <a:r>
              <a:rPr lang="ru-RU" i="1" dirty="0"/>
              <a:t> </a:t>
            </a:r>
            <a:r>
              <a:rPr lang="ru-RU" dirty="0"/>
              <a:t>- </a:t>
            </a:r>
            <a:r>
              <a:rPr lang="ru-RU" b="1" i="1" dirty="0"/>
              <a:t>конечного пункта нашего путешествия.</a:t>
            </a:r>
          </a:p>
          <a:p>
            <a:pPr marL="0" indent="0">
              <a:buNone/>
            </a:pPr>
            <a:r>
              <a:rPr lang="ru-RU" i="1" u="sng" dirty="0"/>
              <a:t>Тополев</a:t>
            </a:r>
            <a:r>
              <a:rPr lang="ru-RU" i="1" dirty="0"/>
              <a:t> - </a:t>
            </a:r>
            <a:r>
              <a:rPr lang="ru-RU" b="1" i="1" dirty="0"/>
              <a:t>высокий костлявый старик </a:t>
            </a:r>
            <a:r>
              <a:rPr lang="ru-RU" i="1" dirty="0"/>
              <a:t>- за вечер не сказал ни слова.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9378079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sz="3200" dirty="0"/>
              <a:t>2) приложение нужно отличать от однородных членов: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484784"/>
            <a:ext cx="9036496" cy="5184576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i="1" dirty="0"/>
              <a:t>В комнате были </a:t>
            </a:r>
            <a:r>
              <a:rPr lang="ru-RU" i="1" u="sng" dirty="0"/>
              <a:t>Елизавета Андреевна </a:t>
            </a:r>
            <a:r>
              <a:rPr lang="ru-RU" i="1" dirty="0"/>
              <a:t>- </a:t>
            </a:r>
            <a:r>
              <a:rPr lang="ru-RU" b="1" i="1" dirty="0"/>
              <a:t>мать Володи</a:t>
            </a:r>
            <a:r>
              <a:rPr lang="ru-RU" i="1" dirty="0"/>
              <a:t>, его сестра Людмила </a:t>
            </a:r>
            <a:r>
              <a:rPr lang="ru-RU" i="1" dirty="0" smtClean="0"/>
              <a:t>и тетя Маруся</a:t>
            </a:r>
            <a:r>
              <a:rPr lang="ru-RU" dirty="0"/>
              <a:t>. (3 человека, а не 4. Ср. </a:t>
            </a:r>
            <a:r>
              <a:rPr lang="ru-RU" i="1" dirty="0"/>
              <a:t>В комнате были Елизавета </a:t>
            </a:r>
            <a:r>
              <a:rPr lang="ru-RU" i="1" dirty="0" smtClean="0"/>
              <a:t>Андреевна, мать </a:t>
            </a:r>
            <a:r>
              <a:rPr lang="ru-RU" i="1" dirty="0"/>
              <a:t>Володи, его сестра Людмила и тетя Маруся).</a:t>
            </a:r>
          </a:p>
          <a:p>
            <a:pPr marL="0" indent="0">
              <a:buNone/>
            </a:pPr>
            <a:r>
              <a:rPr lang="ru-RU" dirty="0"/>
              <a:t>Второе тире может </a:t>
            </a:r>
            <a:r>
              <a:rPr lang="ru-RU" b="1" dirty="0"/>
              <a:t>поглощаться запятой </a:t>
            </a:r>
            <a:r>
              <a:rPr lang="ru-RU" dirty="0"/>
              <a:t>(см. предыдущий пример) </a:t>
            </a:r>
            <a:r>
              <a:rPr lang="ru-RU" b="1" dirty="0"/>
              <a:t>или опускаться</a:t>
            </a:r>
            <a:r>
              <a:rPr lang="ru-RU" dirty="0"/>
              <a:t>, если </a:t>
            </a:r>
            <a:r>
              <a:rPr lang="ru-RU" dirty="0" smtClean="0"/>
              <a:t>приложение </a:t>
            </a:r>
            <a:r>
              <a:rPr lang="ru-RU" dirty="0"/>
              <a:t>является более конкретным словом, чем определяемое:</a:t>
            </a:r>
          </a:p>
          <a:p>
            <a:pPr marL="0" indent="0">
              <a:buNone/>
            </a:pPr>
            <a:r>
              <a:rPr lang="ru-RU" i="1" dirty="0"/>
              <a:t>Совещание </a:t>
            </a:r>
            <a:r>
              <a:rPr lang="ru-RU" i="1" u="sng" dirty="0"/>
              <a:t>стран</a:t>
            </a:r>
            <a:r>
              <a:rPr lang="ru-RU" i="1" dirty="0"/>
              <a:t> - </a:t>
            </a:r>
            <a:r>
              <a:rPr lang="ru-RU" b="1" i="1" dirty="0"/>
              <a:t>членов ЕЭС </a:t>
            </a:r>
            <a:r>
              <a:rPr lang="ru-RU" i="1" dirty="0"/>
              <a:t>проходило в Париже.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9052287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484784"/>
            <a:ext cx="8424936" cy="3456384"/>
          </a:xfrm>
        </p:spPr>
        <p:txBody>
          <a:bodyPr>
            <a:normAutofit/>
          </a:bodyPr>
          <a:lstStyle/>
          <a:p>
            <a:r>
              <a:rPr lang="ru-RU" sz="5400" b="1" dirty="0"/>
              <a:t>ОБОСОБЛЕНИЕ ПРИЛОЖЕНИЙ С ПОМОЩЬЮ ЗАПЯТЫХ</a:t>
            </a:r>
          </a:p>
        </p:txBody>
      </p:sp>
    </p:spTree>
    <p:extLst>
      <p:ext uri="{BB962C8B-B14F-4D97-AF65-F5344CB8AC3E}">
        <p14:creationId xmlns:p14="http://schemas.microsoft.com/office/powerpoint/2010/main" val="246483104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116632"/>
            <a:ext cx="8928992" cy="1008112"/>
          </a:xfrm>
        </p:spPr>
        <p:txBody>
          <a:bodyPr>
            <a:noAutofit/>
          </a:bodyPr>
          <a:lstStyle/>
          <a:p>
            <a:pPr algn="l"/>
            <a:r>
              <a:rPr lang="ru-RU" sz="3200" b="1" dirty="0"/>
              <a:t>Приложение выделяется запятыми с обеих сторон: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268760"/>
            <a:ext cx="9144000" cy="5472608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dirty="0"/>
              <a:t>1)	если относится к личному местоимению:</a:t>
            </a:r>
          </a:p>
          <a:p>
            <a:pPr marL="0" indent="0">
              <a:buNone/>
            </a:pPr>
            <a:r>
              <a:rPr lang="ru-RU" i="1" dirty="0"/>
              <a:t>Лишь </a:t>
            </a:r>
            <a:r>
              <a:rPr lang="ru-RU" i="1" u="sng" dirty="0"/>
              <a:t>я</a:t>
            </a:r>
            <a:r>
              <a:rPr lang="ru-RU" i="1" dirty="0"/>
              <a:t>, </a:t>
            </a:r>
            <a:r>
              <a:rPr lang="ru-RU" b="1" i="1" dirty="0"/>
              <a:t>таинственный певец</a:t>
            </a:r>
            <a:r>
              <a:rPr lang="ru-RU" i="1" dirty="0"/>
              <a:t>, на берег выброшен.</a:t>
            </a:r>
          </a:p>
          <a:p>
            <a:pPr marL="0" indent="0">
              <a:buNone/>
            </a:pPr>
            <a:r>
              <a:rPr lang="ru-RU" dirty="0"/>
              <a:t>2)	если относится к имени собственному и стоит после него:</a:t>
            </a:r>
          </a:p>
          <a:p>
            <a:pPr marL="0" indent="0">
              <a:buNone/>
            </a:pPr>
            <a:r>
              <a:rPr lang="ru-RU" u="sng" dirty="0"/>
              <a:t>Иванов Иван Иванович</a:t>
            </a:r>
            <a:r>
              <a:rPr lang="ru-RU" dirty="0"/>
              <a:t>, </a:t>
            </a:r>
            <a:r>
              <a:rPr lang="ru-RU" b="1" dirty="0"/>
              <a:t>профессор, доктор наук, </a:t>
            </a:r>
            <a:r>
              <a:rPr lang="ru-RU" dirty="0"/>
              <a:t>возглавил факультет.</a:t>
            </a:r>
          </a:p>
          <a:p>
            <a:pPr marL="0" indent="0">
              <a:buNone/>
            </a:pPr>
            <a:r>
              <a:rPr lang="ru-RU" dirty="0"/>
              <a:t>Ср</a:t>
            </a:r>
            <a:r>
              <a:rPr lang="ru-RU" i="1" dirty="0"/>
              <a:t>. Факультет возглавил </a:t>
            </a:r>
            <a:r>
              <a:rPr lang="ru-RU" b="1" i="1" dirty="0"/>
              <a:t>профессор, доктор наук </a:t>
            </a:r>
            <a:r>
              <a:rPr lang="ru-RU" i="1" u="sng" dirty="0"/>
              <a:t>Иванов И.И</a:t>
            </a:r>
            <a:r>
              <a:rPr lang="ru-RU" u="sng" dirty="0"/>
              <a:t>.</a:t>
            </a:r>
          </a:p>
          <a:p>
            <a:pPr marL="0" indent="0">
              <a:buNone/>
            </a:pPr>
            <a:r>
              <a:rPr lang="ru-RU" dirty="0"/>
              <a:t>3)	если относится к имени собственному, стоит до него и имеет дополнительное значение причины:</a:t>
            </a:r>
          </a:p>
          <a:p>
            <a:pPr marL="0" indent="0">
              <a:buNone/>
            </a:pPr>
            <a:r>
              <a:rPr lang="ru-RU" b="1" i="1" dirty="0"/>
              <a:t>Большой любитель музыки</a:t>
            </a:r>
            <a:r>
              <a:rPr lang="ru-RU" i="1" dirty="0"/>
              <a:t>, </a:t>
            </a:r>
            <a:r>
              <a:rPr lang="ru-RU" i="1" u="sng" dirty="0"/>
              <a:t>Олег</a:t>
            </a:r>
            <a:r>
              <a:rPr lang="ru-RU" i="1" dirty="0"/>
              <a:t> не пропускал ни одного концерта</a:t>
            </a:r>
            <a:r>
              <a:rPr lang="ru-RU" i="1" dirty="0" smtClean="0"/>
              <a:t>.</a:t>
            </a:r>
            <a:endParaRPr lang="ru-RU" i="1" dirty="0"/>
          </a:p>
        </p:txBody>
      </p:sp>
    </p:spTree>
    <p:extLst>
      <p:ext uri="{BB962C8B-B14F-4D97-AF65-F5344CB8AC3E}">
        <p14:creationId xmlns:p14="http://schemas.microsoft.com/office/powerpoint/2010/main" val="179019765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116632"/>
            <a:ext cx="8928992" cy="1008112"/>
          </a:xfrm>
        </p:spPr>
        <p:txBody>
          <a:bodyPr>
            <a:noAutofit/>
          </a:bodyPr>
          <a:lstStyle/>
          <a:p>
            <a:pPr algn="l"/>
            <a:r>
              <a:rPr lang="ru-RU" sz="3200" b="1" dirty="0"/>
              <a:t>Приложение выделяется запятыми с обеих сторон: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268760"/>
            <a:ext cx="9144000" cy="5472608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dirty="0" smtClean="0"/>
              <a:t>4</a:t>
            </a:r>
            <a:r>
              <a:rPr lang="ru-RU" dirty="0"/>
              <a:t>)	если относится к нарицательному существительному,</a:t>
            </a:r>
          </a:p>
          <a:p>
            <a:pPr marL="0" indent="0">
              <a:buNone/>
            </a:pPr>
            <a:r>
              <a:rPr lang="ru-RU" i="1" u="sng" dirty="0"/>
              <a:t>Дворецкий</a:t>
            </a:r>
            <a:r>
              <a:rPr lang="ru-RU" i="1" dirty="0"/>
              <a:t>, </a:t>
            </a:r>
            <a:r>
              <a:rPr lang="ru-RU" b="1" i="1" dirty="0"/>
              <a:t>толстый человек в чёрном фраке</a:t>
            </a:r>
            <a:r>
              <a:rPr lang="ru-RU" i="1" dirty="0"/>
              <a:t>, тотчас явился на зов.</a:t>
            </a:r>
          </a:p>
          <a:p>
            <a:pPr marL="0" indent="0">
              <a:buNone/>
            </a:pPr>
            <a:r>
              <a:rPr lang="ru-RU" dirty="0"/>
              <a:t>5)	если выражено именем собственным и имеет дополнительное значение уточнения:</a:t>
            </a:r>
          </a:p>
          <a:p>
            <a:pPr marL="0" indent="0">
              <a:buNone/>
            </a:pPr>
            <a:r>
              <a:rPr lang="ru-RU" i="1" dirty="0"/>
              <a:t>Его </a:t>
            </a:r>
            <a:r>
              <a:rPr lang="ru-RU" i="1" u="sng" dirty="0"/>
              <a:t>бабушка</a:t>
            </a:r>
            <a:r>
              <a:rPr lang="ru-RU" i="1" dirty="0"/>
              <a:t>, </a:t>
            </a:r>
            <a:r>
              <a:rPr lang="ru-RU" b="1" i="1" dirty="0"/>
              <a:t>Марья Антоновна</a:t>
            </a:r>
            <a:r>
              <a:rPr lang="ru-RU" i="1" dirty="0"/>
              <a:t>, тоже была музыкантом. (</a:t>
            </a:r>
            <a:r>
              <a:rPr lang="ru-RU" b="1" i="1" dirty="0"/>
              <a:t>Уточняем, что </a:t>
            </a:r>
            <a:r>
              <a:rPr lang="ru-RU" b="1" i="1" dirty="0" smtClean="0"/>
              <a:t>его бабушку </a:t>
            </a:r>
            <a:r>
              <a:rPr lang="ru-RU" b="1" i="1" dirty="0"/>
              <a:t>зовут Марья Антоновна</a:t>
            </a:r>
            <a:r>
              <a:rPr lang="ru-RU" i="1" dirty="0"/>
              <a:t>).</a:t>
            </a:r>
          </a:p>
          <a:p>
            <a:pPr marL="0" indent="0">
              <a:buNone/>
            </a:pPr>
            <a:r>
              <a:rPr lang="ru-RU" dirty="0"/>
              <a:t>(Ср. </a:t>
            </a:r>
            <a:r>
              <a:rPr lang="ru-RU" i="1" dirty="0"/>
              <a:t>Его бабушка Марья Антоновна тоже была музыкантом. - </a:t>
            </a:r>
            <a:r>
              <a:rPr lang="ru-RU" b="1" i="1" dirty="0" smtClean="0"/>
              <a:t>Получается, что </a:t>
            </a:r>
            <a:r>
              <a:rPr lang="ru-RU" b="1" i="1" dirty="0"/>
              <a:t>бабушек несколько, музыкантом была именно Марья Антоновна).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90197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150</TotalTime>
  <Words>366</Words>
  <Application>Microsoft Office PowerPoint</Application>
  <PresentationFormat>Экран (4:3)</PresentationFormat>
  <Paragraphs>60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Приложение (Материал к уроку в 11 классе)</vt:lpstr>
      <vt:lpstr>Приложение - это согласованное определение, выраженное именем существительным (одиночным или с зависимыми словами)</vt:lpstr>
      <vt:lpstr>Через дефис пишется:</vt:lpstr>
      <vt:lpstr>Дефис не ставится:</vt:lpstr>
      <vt:lpstr>ОБОСОБЛЕНИЕ ПРИЛОЖЕНИЙ С ПОМОЩЬЮ ТИРЕ</vt:lpstr>
      <vt:lpstr>2) приложение нужно отличать от однородных членов:</vt:lpstr>
      <vt:lpstr>ОБОСОБЛЕНИЕ ПРИЛОЖЕНИЙ С ПОМОЩЬЮ ЗАПЯТЫХ</vt:lpstr>
      <vt:lpstr>Приложение выделяется запятыми с обеих сторон:</vt:lpstr>
      <vt:lpstr>Приложение выделяется запятыми с обеих сторон:</vt:lpstr>
      <vt:lpstr>Обратите внимание!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Приложение</dc:title>
  <dc:creator>Admin</dc:creator>
  <cp:lastModifiedBy>home</cp:lastModifiedBy>
  <cp:revision>11</cp:revision>
  <dcterms:created xsi:type="dcterms:W3CDTF">2012-12-05T13:21:09Z</dcterms:created>
  <dcterms:modified xsi:type="dcterms:W3CDTF">2022-04-16T00:46:23Z</dcterms:modified>
</cp:coreProperties>
</file>