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9" r:id="rId1"/>
  </p:sldMasterIdLst>
  <p:notesMasterIdLst>
    <p:notesMasterId r:id="rId9"/>
  </p:notesMasterIdLst>
  <p:sldIdLst>
    <p:sldId id="273" r:id="rId2"/>
    <p:sldId id="256" r:id="rId3"/>
    <p:sldId id="257" r:id="rId4"/>
    <p:sldId id="261" r:id="rId5"/>
    <p:sldId id="260" r:id="rId6"/>
    <p:sldId id="275" r:id="rId7"/>
    <p:sldId id="27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3300"/>
    <a:srgbClr val="0033CC"/>
    <a:srgbClr val="00CC00"/>
    <a:srgbClr val="66FF33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&#1056;&#1072;&#1073;&#1080;&#1085;&#1072;\Desktop\&#1051;&#1080;&#1089;&#1090;%20Microsoft%20Office%20Excel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окт.18</c:v>
                </c:pt>
              </c:strCache>
            </c:strRef>
          </c:tx>
          <c:invertIfNegative val="0"/>
          <c:cat>
            <c:strRef>
              <c:f>Лист1!$B$1:$D$1</c:f>
              <c:strCache>
                <c:ptCount val="3"/>
                <c:pt idx="0">
                  <c:v>Низкий </c:v>
                </c:pt>
                <c:pt idx="1">
                  <c:v>Средний </c:v>
                </c:pt>
                <c:pt idx="2">
                  <c:v>Высокий</c:v>
                </c:pt>
              </c:strCache>
            </c:strRef>
          </c:cat>
          <c:val>
            <c:numRef>
              <c:f>Лист1!$B$2:$D$2</c:f>
              <c:numCache>
                <c:formatCode>General</c:formatCode>
                <c:ptCount val="3"/>
                <c:pt idx="0">
                  <c:v>16</c:v>
                </c:pt>
                <c:pt idx="1">
                  <c:v>65</c:v>
                </c:pt>
                <c:pt idx="2">
                  <c:v>19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май.19</c:v>
                </c:pt>
              </c:strCache>
            </c:strRef>
          </c:tx>
          <c:invertIfNegative val="0"/>
          <c:cat>
            <c:strRef>
              <c:f>Лист1!$B$1:$D$1</c:f>
              <c:strCache>
                <c:ptCount val="3"/>
                <c:pt idx="0">
                  <c:v>Низкий </c:v>
                </c:pt>
                <c:pt idx="1">
                  <c:v>Средний </c:v>
                </c:pt>
                <c:pt idx="2">
                  <c:v>Высокий</c:v>
                </c:pt>
              </c:strCache>
            </c:strRef>
          </c:cat>
          <c:val>
            <c:numRef>
              <c:f>Лист1!$B$3:$D$3</c:f>
              <c:numCache>
                <c:formatCode>General</c:formatCode>
                <c:ptCount val="3"/>
                <c:pt idx="0">
                  <c:v>8</c:v>
                </c:pt>
                <c:pt idx="1">
                  <c:v>70</c:v>
                </c:pt>
                <c:pt idx="2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1202204864"/>
        <c:axId val="-1202191808"/>
        <c:axId val="-1200046592"/>
      </c:bar3DChart>
      <c:catAx>
        <c:axId val="-12022048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-1202191808"/>
        <c:crosses val="autoZero"/>
        <c:auto val="1"/>
        <c:lblAlgn val="ctr"/>
        <c:lblOffset val="100"/>
        <c:noMultiLvlLbl val="0"/>
      </c:catAx>
      <c:valAx>
        <c:axId val="-12021918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-1202204864"/>
        <c:crosses val="autoZero"/>
        <c:crossBetween val="between"/>
      </c:valAx>
      <c:serAx>
        <c:axId val="-12000465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-1202191808"/>
        <c:crosses val="autoZero"/>
      </c:serAx>
    </c:plotArea>
    <c:legend>
      <c:legendPos val="r"/>
      <c:layout>
        <c:manualLayout>
          <c:xMode val="edge"/>
          <c:yMode val="edge"/>
          <c:x val="0.82889460300642026"/>
          <c:y val="9.4989738277624261E-2"/>
          <c:w val="0.16198865168601165"/>
          <c:h val="0.21105035673752603"/>
        </c:manualLayout>
      </c:layout>
      <c:overlay val="0"/>
      <c:txPr>
        <a:bodyPr/>
        <a:lstStyle/>
        <a:p>
          <a:pPr>
            <a:defRPr sz="1600" b="1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138364-DDE4-47D7-B844-DA41DDD9FB41}" type="datetimeFigureOut">
              <a:rPr lang="ru-RU" smtClean="0"/>
              <a:pPr/>
              <a:t>14.06.2019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CC8BE-27DE-4565-8443-C111DCF425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711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9CC8BE-27DE-4565-8443-C111DCF425D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43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14.06.2019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14.06.2019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14.06.2019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14.06.2019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14.06.2019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14.06.2019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 defTabSz="68580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14.06.2019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14.06.2019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14.06.2019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14.06.2019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14.06.2019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14.06.2019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685800"/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14.06.2019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6858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defTabSz="68580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  <p:sldLayoutId id="2147483911" r:id="rId12"/>
    <p:sldLayoutId id="2147483912" r:id="rId13"/>
    <p:sldLayoutId id="2147483913" r:id="rId14"/>
    <p:sldLayoutId id="2147483915" r:id="rId15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6000" r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6093296"/>
            <a:ext cx="5976664" cy="7200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>
                <a:solidFill>
                  <a:schemeClr val="bg1"/>
                </a:solidFill>
                <a:effectLst/>
                <a:latin typeface="Comic Sans MS" panose="030F0702030302020204" pitchFamily="66" charset="0"/>
              </a:rPr>
              <a:t>Учитель физической культуры Мусин Р.Р.</a:t>
            </a:r>
            <a:endParaRPr lang="ru-RU" sz="2000" dirty="0">
              <a:solidFill>
                <a:schemeClr val="bg1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79600" y="1556792"/>
            <a:ext cx="8424936" cy="2016225"/>
          </a:xfrm>
          <a:prstGeom prst="rect">
            <a:avLst/>
          </a:prstGeom>
        </p:spPr>
        <p:txBody>
          <a:bodyPr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lnSpc>
                <a:spcPct val="105000"/>
              </a:lnSpc>
              <a:spcBef>
                <a:spcPct val="20000"/>
              </a:spcBef>
              <a:buFont typeface="Georgia" pitchFamily="18" charset="0"/>
              <a:buNone/>
            </a:pPr>
            <a:r>
              <a:rPr lang="ru-RU" sz="3600" i="1" dirty="0" smtClean="0">
                <a:solidFill>
                  <a:schemeClr val="bg1"/>
                </a:solidFill>
                <a:latin typeface="Comic Sans MS" panose="030F0702030302020204" pitchFamily="66" charset="0"/>
                <a:ea typeface="Times New Roman"/>
              </a:rPr>
              <a:t>Курс внеурочной деятельности</a:t>
            </a:r>
          </a:p>
          <a:p>
            <a:pPr marL="0" indent="0" algn="ctr">
              <a:lnSpc>
                <a:spcPct val="105000"/>
              </a:lnSpc>
              <a:spcBef>
                <a:spcPct val="20000"/>
              </a:spcBef>
              <a:buFont typeface="Georgia" pitchFamily="18" charset="0"/>
              <a:buNone/>
            </a:pPr>
            <a:r>
              <a:rPr lang="ru-RU" sz="3600" i="1" dirty="0" smtClean="0">
                <a:solidFill>
                  <a:schemeClr val="bg1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«Общая физическая подготовка»</a:t>
            </a:r>
          </a:p>
          <a:p>
            <a:pPr marL="0" indent="0" algn="ctr">
              <a:lnSpc>
                <a:spcPct val="105000"/>
              </a:lnSpc>
              <a:spcBef>
                <a:spcPct val="20000"/>
              </a:spcBef>
              <a:buFont typeface="Georgia" pitchFamily="18" charset="0"/>
              <a:buNone/>
            </a:pPr>
            <a:r>
              <a:rPr lang="ru-RU" sz="3600" i="1" dirty="0" smtClean="0">
                <a:solidFill>
                  <a:schemeClr val="bg1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ОФП</a:t>
            </a:r>
            <a:r>
              <a:rPr lang="ru-RU" sz="3600" dirty="0" smtClean="0">
                <a:solidFill>
                  <a:schemeClr val="bg1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</a:br>
            <a:endParaRPr lang="ru-RU" sz="3600" dirty="0">
              <a:solidFill>
                <a:schemeClr val="bg1"/>
              </a:solidFill>
              <a:latin typeface="Comic Sans MS" panose="030F0702030302020204" pitchFamily="66" charset="0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0551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6" y="550345"/>
            <a:ext cx="9090154" cy="4919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524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65752" y="620935"/>
            <a:ext cx="8280400" cy="504031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" indent="0">
              <a:lnSpc>
                <a:spcPct val="105000"/>
              </a:lnSpc>
              <a:spcAft>
                <a:spcPts val="1000"/>
              </a:spcAft>
              <a:buNone/>
            </a:pPr>
            <a:r>
              <a:rPr lang="ru-RU" b="1" i="1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i="1" dirty="0" smtClean="0">
                <a:latin typeface="Times New Roman"/>
                <a:ea typeface="Times New Roman"/>
                <a:cs typeface="Times New Roman"/>
              </a:rPr>
              <a:t>       </a:t>
            </a:r>
            <a:endParaRPr lang="ru-RU" sz="4300" b="1" i="1" dirty="0">
              <a:latin typeface="Arial"/>
              <a:ea typeface="Times New Roman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752" y="203150"/>
            <a:ext cx="907824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0099"/>
                </a:solidFill>
                <a:latin typeface="Comic Sans MS" panose="030F0702030302020204" pitchFamily="66" charset="0"/>
              </a:rPr>
              <a:t>Цель </a:t>
            </a:r>
            <a:r>
              <a:rPr lang="ru-RU" sz="3200" b="1" i="1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программы </a:t>
            </a:r>
            <a:r>
              <a:rPr lang="ru-RU" sz="3200" b="1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                                                                                                                           </a:t>
            </a:r>
            <a:r>
              <a:rPr lang="ru-RU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способствовать освоению обучающимися основных социальных норм, необходимых  для полноценного существования в современном обществе, </a:t>
            </a:r>
            <a:r>
              <a:rPr lang="ru-RU" sz="2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в </a:t>
            </a:r>
            <a:r>
              <a:rPr lang="ru-RU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первую очередь ведение здорового образа </a:t>
            </a:r>
            <a:r>
              <a:rPr lang="ru-RU" sz="2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жизни</a:t>
            </a:r>
            <a:r>
              <a:rPr lang="ru-RU" sz="20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3200" b="1" i="1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Задачи программы</a:t>
            </a:r>
            <a:endParaRPr lang="ru-RU" sz="3200" dirty="0">
              <a:solidFill>
                <a:srgbClr val="000099"/>
              </a:solidFill>
              <a:latin typeface="Comic Sans MS" panose="030F0702030302020204" pitchFamily="66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  1</a:t>
            </a:r>
            <a:r>
              <a:rPr lang="ru-RU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. Способствовать укреплению здоровья детей (профилактике нарушений осанки и плоскостопия, укрепления костно-мышечного аппарата и др.) через средства физической культуры. </a:t>
            </a:r>
          </a:p>
          <a:p>
            <a:r>
              <a:rPr lang="ru-RU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    2. Формировать общие представления о физической культуре и спорте в целом их значении в жизни человека, укреплении здоровья, физическом развитии и физической подготовленности.                                                                    </a:t>
            </a:r>
          </a:p>
          <a:p>
            <a:r>
              <a:rPr lang="ru-RU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    3. Закреплять умения и навыки спортивных стилей плавания: кроль на спине груди, кроль на спине, брасс, </a:t>
            </a:r>
            <a:r>
              <a:rPr lang="ru-RU" sz="2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баттерфляй.                                                        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ru-RU" sz="2000" dirty="0">
                <a:solidFill>
                  <a:schemeClr val="bg1"/>
                </a:solidFill>
                <a:latin typeface="Comic Sans MS" panose="030F0702030302020204" pitchFamily="66" charset="0"/>
              </a:rPr>
              <a:t>    4.Обучить простейшим способам контроля за физической нагрузкой, отдельными показателями физического развития и физической </a:t>
            </a:r>
            <a:r>
              <a:rPr lang="ru-RU" sz="2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подготовленности.</a:t>
            </a:r>
            <a:r>
              <a:rPr lang="ru-RU" sz="2000" b="1" dirty="0" smtClean="0">
                <a:latin typeface="Comic Sans MS" panose="030F0702030302020204" pitchFamily="66" charset="0"/>
              </a:rPr>
              <a:t> </a:t>
            </a:r>
            <a:endParaRPr lang="ru-RU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14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88121"/>
            <a:ext cx="894997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К </a:t>
            </a:r>
            <a:r>
              <a:rPr lang="ru-RU" sz="2000" b="1" dirty="0">
                <a:solidFill>
                  <a:schemeClr val="bg1"/>
                </a:solidFill>
                <a:latin typeface="Comic Sans MS" panose="030F0702030302020204" pitchFamily="66" charset="0"/>
              </a:rPr>
              <a:t>концу изучения курса </a:t>
            </a:r>
            <a:r>
              <a:rPr lang="ru-RU" sz="20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дети </a:t>
            </a:r>
            <a:r>
              <a:rPr lang="ru-RU" sz="2000" b="1" dirty="0">
                <a:solidFill>
                  <a:schemeClr val="bg1"/>
                </a:solidFill>
                <a:latin typeface="Comic Sans MS" panose="030F0702030302020204" pitchFamily="66" charset="0"/>
              </a:rPr>
              <a:t>должны</a:t>
            </a:r>
            <a:r>
              <a:rPr lang="ru-RU" sz="2000" i="1" dirty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Comic Sans MS" panose="030F0702030302020204" pitchFamily="66" charset="0"/>
              </a:rPr>
              <a:t>знать</a:t>
            </a:r>
            <a:r>
              <a:rPr lang="ru-RU" sz="2000" b="1" i="1" dirty="0">
                <a:solidFill>
                  <a:schemeClr val="bg1"/>
                </a:solidFill>
                <a:latin typeface="Comic Sans MS" panose="030F0702030302020204" pitchFamily="66" charset="0"/>
              </a:rPr>
              <a:t>: </a:t>
            </a:r>
            <a:endParaRPr lang="ru-RU" sz="2000" b="1" i="1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ru-RU" sz="2000" i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Физическая  </a:t>
            </a:r>
            <a:r>
              <a:rPr lang="ru-RU" sz="2000" i="1" dirty="0">
                <a:solidFill>
                  <a:schemeClr val="bg1"/>
                </a:solidFill>
                <a:latin typeface="Comic Sans MS" panose="030F0702030302020204" pitchFamily="66" charset="0"/>
              </a:rPr>
              <a:t>культура и спорт  средство всестороннего развития личности. </a:t>
            </a:r>
            <a:r>
              <a:rPr lang="ru-RU" sz="2000" i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Личная </a:t>
            </a:r>
            <a:r>
              <a:rPr lang="ru-RU" sz="2000" i="1" dirty="0">
                <a:solidFill>
                  <a:schemeClr val="bg1"/>
                </a:solidFill>
                <a:latin typeface="Comic Sans MS" panose="030F0702030302020204" pitchFamily="66" charset="0"/>
              </a:rPr>
              <a:t>гигиена. Оздоровительное и закаливающее влияние естественных факторов природы (солнце, воздух и вода) и физических упражнений. </a:t>
            </a:r>
          </a:p>
          <a:p>
            <a:endParaRPr lang="ru-RU" sz="2000" b="1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r>
              <a:rPr lang="ru-RU" sz="20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К </a:t>
            </a:r>
            <a:r>
              <a:rPr lang="ru-RU" sz="2000" b="1" dirty="0">
                <a:solidFill>
                  <a:schemeClr val="bg1"/>
                </a:solidFill>
                <a:latin typeface="Comic Sans MS" panose="030F0702030302020204" pitchFamily="66" charset="0"/>
              </a:rPr>
              <a:t>концу изучения курса дети должны уметь: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  <a:tabLst>
                <a:tab pos="3609975" algn="l"/>
              </a:tabLst>
            </a:pPr>
            <a:r>
              <a:rPr lang="ru-RU" sz="2000" b="1" dirty="0" smtClean="0">
                <a:solidFill>
                  <a:srgbClr val="000099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Футбол</a:t>
            </a:r>
            <a:r>
              <a:rPr lang="ru-RU" sz="2000" i="1" dirty="0" smtClean="0">
                <a:solidFill>
                  <a:srgbClr val="000099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 </a:t>
            </a:r>
            <a:r>
              <a:rPr lang="ru-RU" sz="2000" i="1" dirty="0" smtClean="0">
                <a:solidFill>
                  <a:schemeClr val="bg1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-  </a:t>
            </a:r>
            <a:r>
              <a:rPr lang="ru-RU" sz="2000" dirty="0" smtClean="0">
                <a:solidFill>
                  <a:schemeClr val="bg1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Удары </a:t>
            </a:r>
            <a:r>
              <a:rPr lang="ru-RU" sz="2000" dirty="0">
                <a:solidFill>
                  <a:schemeClr val="bg1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на точность</a:t>
            </a:r>
            <a:r>
              <a:rPr lang="ru-RU" sz="2000" dirty="0" smtClean="0">
                <a:solidFill>
                  <a:schemeClr val="bg1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. </a:t>
            </a:r>
            <a:r>
              <a:rPr lang="ru-RU" sz="2000" dirty="0">
                <a:solidFill>
                  <a:schemeClr val="bg1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Финты. Отбор мяча. </a:t>
            </a:r>
            <a:r>
              <a:rPr lang="ru-RU" sz="2000" dirty="0" smtClean="0">
                <a:solidFill>
                  <a:schemeClr val="bg1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Групповые </a:t>
            </a:r>
            <a:r>
              <a:rPr lang="ru-RU" sz="2000" dirty="0">
                <a:solidFill>
                  <a:schemeClr val="bg1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тактические действия в нападении: игра «в стенку», игра «треугольником».</a:t>
            </a:r>
          </a:p>
          <a:p>
            <a:pPr>
              <a:lnSpc>
                <a:spcPct val="105000"/>
              </a:lnSpc>
              <a:spcAft>
                <a:spcPts val="1000"/>
              </a:spcAft>
              <a:tabLst>
                <a:tab pos="3609975" algn="l"/>
              </a:tabLst>
            </a:pPr>
            <a:r>
              <a:rPr lang="ru-RU" sz="2000" b="1" dirty="0" smtClean="0">
                <a:solidFill>
                  <a:srgbClr val="000099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Баскетбол</a:t>
            </a:r>
            <a:r>
              <a:rPr lang="ru-RU" sz="2000" b="1" dirty="0" smtClean="0">
                <a:solidFill>
                  <a:schemeClr val="bg1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 - </a:t>
            </a:r>
            <a:r>
              <a:rPr lang="ru-RU" sz="2000" dirty="0" smtClean="0">
                <a:solidFill>
                  <a:schemeClr val="bg1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Правила </a:t>
            </a:r>
            <a:r>
              <a:rPr lang="ru-RU" sz="2000" dirty="0">
                <a:solidFill>
                  <a:schemeClr val="bg1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игры</a:t>
            </a:r>
            <a:r>
              <a:rPr lang="ru-RU" sz="2000" dirty="0" smtClean="0">
                <a:solidFill>
                  <a:schemeClr val="bg1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. </a:t>
            </a:r>
            <a:r>
              <a:rPr lang="ru-RU" sz="2000" dirty="0">
                <a:solidFill>
                  <a:schemeClr val="bg1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Ведение мяча. Штрафной бросок. Перехват, </a:t>
            </a:r>
            <a:r>
              <a:rPr lang="ru-RU" sz="2000" dirty="0" smtClean="0">
                <a:solidFill>
                  <a:schemeClr val="bg1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вырывание.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  <a:tabLst>
                <a:tab pos="3609975" algn="l"/>
              </a:tabLst>
            </a:pPr>
            <a:r>
              <a:rPr lang="ru-RU" sz="2000" b="1" dirty="0" smtClean="0">
                <a:solidFill>
                  <a:srgbClr val="000099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Пионербол</a:t>
            </a:r>
            <a:r>
              <a:rPr lang="ru-RU" sz="2000" b="1" dirty="0" smtClean="0">
                <a:solidFill>
                  <a:schemeClr val="bg1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 - </a:t>
            </a:r>
            <a:r>
              <a:rPr lang="ru-RU" sz="2000" dirty="0" smtClean="0">
                <a:solidFill>
                  <a:schemeClr val="bg1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Способы передач мяча. Переходы по зонам. Подачи. Выбор места. Целесообразное использование технических приемов.      </a:t>
            </a: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99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Лыжная подготовка </a:t>
            </a:r>
            <a:r>
              <a:rPr lang="ru-RU" sz="2000" dirty="0" smtClean="0">
                <a:solidFill>
                  <a:schemeClr val="bg1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- Прохождение  дистанции 1 </a:t>
            </a:r>
            <a:r>
              <a:rPr lang="ru-RU" sz="2000" dirty="0">
                <a:solidFill>
                  <a:schemeClr val="bg1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км, подъем «Елочкой», спуски и подъемы.</a:t>
            </a:r>
          </a:p>
        </p:txBody>
      </p:sp>
    </p:spTree>
    <p:extLst>
      <p:ext uri="{BB962C8B-B14F-4D97-AF65-F5344CB8AC3E}">
        <p14:creationId xmlns:p14="http://schemas.microsoft.com/office/powerpoint/2010/main" val="386428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28604"/>
            <a:ext cx="8892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Comic Sans MS" panose="030F0702030302020204" pitchFamily="66" charset="0"/>
              </a:rPr>
              <a:t>Уровень физической подготовленности</a:t>
            </a:r>
            <a:endParaRPr lang="ru-RU" sz="2800" b="1" dirty="0">
              <a:solidFill>
                <a:srgbClr val="000099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357158" y="1142984"/>
          <a:ext cx="8358246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4234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15859" y="177656"/>
            <a:ext cx="49275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пионербол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412777"/>
            <a:ext cx="6588732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05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80728"/>
            <a:ext cx="7344816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59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</TotalTime>
  <Words>264</Words>
  <Application>Microsoft Office PowerPoint</Application>
  <PresentationFormat>Экран (4:3)</PresentationFormat>
  <Paragraphs>22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8" baseType="lpstr">
      <vt:lpstr>Arial</vt:lpstr>
      <vt:lpstr>Book Antiqua</vt:lpstr>
      <vt:lpstr>Calibri</vt:lpstr>
      <vt:lpstr>Comic Sans MS</vt:lpstr>
      <vt:lpstr>Georgia</vt:lpstr>
      <vt:lpstr>Lucida Sans</vt:lpstr>
      <vt:lpstr>Times New Roman</vt:lpstr>
      <vt:lpstr>Wingdings</vt:lpstr>
      <vt:lpstr>Wingdings 2</vt:lpstr>
      <vt:lpstr>Wingdings 3</vt:lpstr>
      <vt:lpstr>Апекс</vt:lpstr>
      <vt:lpstr>Учитель физической культуры Мусин Р.Р.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ОФП</dc:title>
  <dc:creator>Глазова Марина Александровна</dc:creator>
  <cp:lastModifiedBy>Мусин Ранис Рафисович</cp:lastModifiedBy>
  <cp:revision>46</cp:revision>
  <dcterms:modified xsi:type="dcterms:W3CDTF">2019-06-14T07:49:03Z</dcterms:modified>
</cp:coreProperties>
</file>