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9" r:id="rId11"/>
    <p:sldId id="278" r:id="rId12"/>
    <p:sldId id="271" r:id="rId13"/>
    <p:sldId id="272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1A004-DD66-464F-85B7-D126806598CB}" type="doc">
      <dgm:prSet loTypeId="urn:microsoft.com/office/officeart/2005/8/layout/radial4" loCatId="relationship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E7DF470-D4F3-477F-906D-BFAF7DC5EE92}">
      <dgm:prSet phldrT="[Текст]"/>
      <dgm:spPr/>
      <dgm:t>
        <a:bodyPr/>
        <a:lstStyle/>
        <a:p>
          <a:r>
            <a:rPr lang="ru-RU" dirty="0" smtClean="0"/>
            <a:t>Ребенок</a:t>
          </a:r>
          <a:endParaRPr lang="ru-RU" dirty="0"/>
        </a:p>
      </dgm:t>
    </dgm:pt>
    <dgm:pt modelId="{9D780B58-0AE6-4E43-9646-C6E57D1FA584}" type="parTrans" cxnId="{70805126-CE20-4B39-B85F-5317724D09A4}">
      <dgm:prSet/>
      <dgm:spPr/>
      <dgm:t>
        <a:bodyPr/>
        <a:lstStyle/>
        <a:p>
          <a:endParaRPr lang="ru-RU"/>
        </a:p>
      </dgm:t>
    </dgm:pt>
    <dgm:pt modelId="{B00CB977-8192-49E9-9654-CDA653C8BFEB}" type="sibTrans" cxnId="{70805126-CE20-4B39-B85F-5317724D09A4}">
      <dgm:prSet/>
      <dgm:spPr/>
      <dgm:t>
        <a:bodyPr/>
        <a:lstStyle/>
        <a:p>
          <a:endParaRPr lang="ru-RU"/>
        </a:p>
      </dgm:t>
    </dgm:pt>
    <dgm:pt modelId="{C6A4E6FD-8590-414E-B22D-35CE5E40F719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C18F0FAB-2B15-45B5-AF35-1C1F222E7A70}" type="parTrans" cxnId="{90EA66DE-D9C9-4ACF-BAFE-72D68C4B5369}">
      <dgm:prSet/>
      <dgm:spPr/>
      <dgm:t>
        <a:bodyPr/>
        <a:lstStyle/>
        <a:p>
          <a:endParaRPr lang="ru-RU"/>
        </a:p>
      </dgm:t>
    </dgm:pt>
    <dgm:pt modelId="{31184C45-942A-48AD-839E-A8A8C46F9033}" type="sibTrans" cxnId="{90EA66DE-D9C9-4ACF-BAFE-72D68C4B5369}">
      <dgm:prSet/>
      <dgm:spPr/>
      <dgm:t>
        <a:bodyPr/>
        <a:lstStyle/>
        <a:p>
          <a:endParaRPr lang="ru-RU"/>
        </a:p>
      </dgm:t>
    </dgm:pt>
    <dgm:pt modelId="{6F28695C-09D4-48FB-9D3F-C742BEC72273}">
      <dgm:prSet phldrT="[Текст]"/>
      <dgm:spPr/>
      <dgm:t>
        <a:bodyPr/>
        <a:lstStyle/>
        <a:p>
          <a:r>
            <a:rPr lang="ru-RU" dirty="0" smtClean="0"/>
            <a:t>Педагоги </a:t>
          </a:r>
          <a:endParaRPr lang="ru-RU" dirty="0"/>
        </a:p>
      </dgm:t>
    </dgm:pt>
    <dgm:pt modelId="{2B7BE7B9-08A1-4243-932C-09F1B39810E4}" type="parTrans" cxnId="{40E80A5E-0693-49DD-B96A-14ED29DA29CF}">
      <dgm:prSet/>
      <dgm:spPr/>
      <dgm:t>
        <a:bodyPr/>
        <a:lstStyle/>
        <a:p>
          <a:endParaRPr lang="ru-RU"/>
        </a:p>
      </dgm:t>
    </dgm:pt>
    <dgm:pt modelId="{01D79949-6AB4-47EA-B625-7581CB35ED44}" type="sibTrans" cxnId="{40E80A5E-0693-49DD-B96A-14ED29DA29CF}">
      <dgm:prSet/>
      <dgm:spPr/>
      <dgm:t>
        <a:bodyPr/>
        <a:lstStyle/>
        <a:p>
          <a:endParaRPr lang="ru-RU"/>
        </a:p>
      </dgm:t>
    </dgm:pt>
    <dgm:pt modelId="{2C178F37-99F8-4800-80C6-7BEFAD329EFB}">
      <dgm:prSet phldrT="[Текст]"/>
      <dgm:spPr/>
      <dgm:t>
        <a:bodyPr/>
        <a:lstStyle/>
        <a:p>
          <a:r>
            <a:rPr lang="ru-RU" dirty="0" smtClean="0"/>
            <a:t>Дети группы «Улыбка»</a:t>
          </a:r>
          <a:endParaRPr lang="ru-RU" dirty="0"/>
        </a:p>
      </dgm:t>
    </dgm:pt>
    <dgm:pt modelId="{12014378-1F55-4758-B27D-E307C68A33C0}" type="parTrans" cxnId="{570A2D0A-F5B3-416F-BA48-5DBF47BC87E3}">
      <dgm:prSet/>
      <dgm:spPr/>
      <dgm:t>
        <a:bodyPr/>
        <a:lstStyle/>
        <a:p>
          <a:endParaRPr lang="ru-RU"/>
        </a:p>
      </dgm:t>
    </dgm:pt>
    <dgm:pt modelId="{E5EFE01B-1360-4D23-B248-E5F1823B6D09}" type="sibTrans" cxnId="{570A2D0A-F5B3-416F-BA48-5DBF47BC87E3}">
      <dgm:prSet/>
      <dgm:spPr/>
      <dgm:t>
        <a:bodyPr/>
        <a:lstStyle/>
        <a:p>
          <a:endParaRPr lang="ru-RU"/>
        </a:p>
      </dgm:t>
    </dgm:pt>
    <dgm:pt modelId="{6C944134-D2F7-4D49-83A4-62D518627F7A}" type="pres">
      <dgm:prSet presAssocID="{E671A004-DD66-464F-85B7-D126806598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1A7C5-4796-4866-B6B8-6F0ECECB837E}" type="pres">
      <dgm:prSet presAssocID="{2E7DF470-D4F3-477F-906D-BFAF7DC5EE92}" presName="centerShape" presStyleLbl="node0" presStyleIdx="0" presStyleCnt="1"/>
      <dgm:spPr/>
      <dgm:t>
        <a:bodyPr/>
        <a:lstStyle/>
        <a:p>
          <a:endParaRPr lang="ru-RU"/>
        </a:p>
      </dgm:t>
    </dgm:pt>
    <dgm:pt modelId="{0284EA4F-1D85-44FE-B8A2-AADCC2DEF942}" type="pres">
      <dgm:prSet presAssocID="{C18F0FAB-2B15-45B5-AF35-1C1F222E7A7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2C013B57-F739-42D0-8D48-650BD43CFFB1}" type="pres">
      <dgm:prSet presAssocID="{C6A4E6FD-8590-414E-B22D-35CE5E40F71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16C82-EBD0-4CE1-8DFB-14D550FAA2C7}" type="pres">
      <dgm:prSet presAssocID="{2B7BE7B9-08A1-4243-932C-09F1B39810E4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28FD9D46-B76D-43BB-BC58-AE60386ECFB1}" type="pres">
      <dgm:prSet presAssocID="{6F28695C-09D4-48FB-9D3F-C742BEC7227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4A718-80D0-486A-A72C-607A685DB9E5}" type="pres">
      <dgm:prSet presAssocID="{12014378-1F55-4758-B27D-E307C68A33C0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1ADF5489-54FA-4550-936E-0B7807D45CE8}" type="pres">
      <dgm:prSet presAssocID="{2C178F37-99F8-4800-80C6-7BEFAD329EF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BE2CCF-D082-42A2-9371-FE1C5EDB61C8}" type="presOf" srcId="{C6A4E6FD-8590-414E-B22D-35CE5E40F719}" destId="{2C013B57-F739-42D0-8D48-650BD43CFFB1}" srcOrd="0" destOrd="0" presId="urn:microsoft.com/office/officeart/2005/8/layout/radial4"/>
    <dgm:cxn modelId="{70805126-CE20-4B39-B85F-5317724D09A4}" srcId="{E671A004-DD66-464F-85B7-D126806598CB}" destId="{2E7DF470-D4F3-477F-906D-BFAF7DC5EE92}" srcOrd="0" destOrd="0" parTransId="{9D780B58-0AE6-4E43-9646-C6E57D1FA584}" sibTransId="{B00CB977-8192-49E9-9654-CDA653C8BFEB}"/>
    <dgm:cxn modelId="{E4AB106F-37E3-4565-A6A4-976970A5D865}" type="presOf" srcId="{C18F0FAB-2B15-45B5-AF35-1C1F222E7A70}" destId="{0284EA4F-1D85-44FE-B8A2-AADCC2DEF942}" srcOrd="0" destOrd="0" presId="urn:microsoft.com/office/officeart/2005/8/layout/radial4"/>
    <dgm:cxn modelId="{90EA66DE-D9C9-4ACF-BAFE-72D68C4B5369}" srcId="{2E7DF470-D4F3-477F-906D-BFAF7DC5EE92}" destId="{C6A4E6FD-8590-414E-B22D-35CE5E40F719}" srcOrd="0" destOrd="0" parTransId="{C18F0FAB-2B15-45B5-AF35-1C1F222E7A70}" sibTransId="{31184C45-942A-48AD-839E-A8A8C46F9033}"/>
    <dgm:cxn modelId="{40E80A5E-0693-49DD-B96A-14ED29DA29CF}" srcId="{2E7DF470-D4F3-477F-906D-BFAF7DC5EE92}" destId="{6F28695C-09D4-48FB-9D3F-C742BEC72273}" srcOrd="1" destOrd="0" parTransId="{2B7BE7B9-08A1-4243-932C-09F1B39810E4}" sibTransId="{01D79949-6AB4-47EA-B625-7581CB35ED44}"/>
    <dgm:cxn modelId="{BBCA347C-3C3E-4478-A6E4-8DA367FBD501}" type="presOf" srcId="{6F28695C-09D4-48FB-9D3F-C742BEC72273}" destId="{28FD9D46-B76D-43BB-BC58-AE60386ECFB1}" srcOrd="0" destOrd="0" presId="urn:microsoft.com/office/officeart/2005/8/layout/radial4"/>
    <dgm:cxn modelId="{46D38DC0-3238-4B7B-A719-D7440C65DCFD}" type="presOf" srcId="{E671A004-DD66-464F-85B7-D126806598CB}" destId="{6C944134-D2F7-4D49-83A4-62D518627F7A}" srcOrd="0" destOrd="0" presId="urn:microsoft.com/office/officeart/2005/8/layout/radial4"/>
    <dgm:cxn modelId="{CE5CB1EE-3AF0-4213-A2A6-DF5110D19EEA}" type="presOf" srcId="{12014378-1F55-4758-B27D-E307C68A33C0}" destId="{E2F4A718-80D0-486A-A72C-607A685DB9E5}" srcOrd="0" destOrd="0" presId="urn:microsoft.com/office/officeart/2005/8/layout/radial4"/>
    <dgm:cxn modelId="{A4CA2456-A7F7-4CF2-8EAF-5A46D7DD393B}" type="presOf" srcId="{2E7DF470-D4F3-477F-906D-BFAF7DC5EE92}" destId="{C8E1A7C5-4796-4866-B6B8-6F0ECECB837E}" srcOrd="0" destOrd="0" presId="urn:microsoft.com/office/officeart/2005/8/layout/radial4"/>
    <dgm:cxn modelId="{20119379-6ABD-455D-A527-3BC95CE40171}" type="presOf" srcId="{2B7BE7B9-08A1-4243-932C-09F1B39810E4}" destId="{5E916C82-EBD0-4CE1-8DFB-14D550FAA2C7}" srcOrd="0" destOrd="0" presId="urn:microsoft.com/office/officeart/2005/8/layout/radial4"/>
    <dgm:cxn modelId="{31486700-37B1-4F75-8F7C-BA9BB2889FAF}" type="presOf" srcId="{2C178F37-99F8-4800-80C6-7BEFAD329EFB}" destId="{1ADF5489-54FA-4550-936E-0B7807D45CE8}" srcOrd="0" destOrd="0" presId="urn:microsoft.com/office/officeart/2005/8/layout/radial4"/>
    <dgm:cxn modelId="{570A2D0A-F5B3-416F-BA48-5DBF47BC87E3}" srcId="{2E7DF470-D4F3-477F-906D-BFAF7DC5EE92}" destId="{2C178F37-99F8-4800-80C6-7BEFAD329EFB}" srcOrd="2" destOrd="0" parTransId="{12014378-1F55-4758-B27D-E307C68A33C0}" sibTransId="{E5EFE01B-1360-4D23-B248-E5F1823B6D09}"/>
    <dgm:cxn modelId="{BD644732-FEB6-41A7-84D3-DE8D65A8C0DB}" type="presParOf" srcId="{6C944134-D2F7-4D49-83A4-62D518627F7A}" destId="{C8E1A7C5-4796-4866-B6B8-6F0ECECB837E}" srcOrd="0" destOrd="0" presId="urn:microsoft.com/office/officeart/2005/8/layout/radial4"/>
    <dgm:cxn modelId="{3F536E69-FE52-406C-9B51-16060A591513}" type="presParOf" srcId="{6C944134-D2F7-4D49-83A4-62D518627F7A}" destId="{0284EA4F-1D85-44FE-B8A2-AADCC2DEF942}" srcOrd="1" destOrd="0" presId="urn:microsoft.com/office/officeart/2005/8/layout/radial4"/>
    <dgm:cxn modelId="{64CF5AE3-672B-401D-BB22-60FFB1108197}" type="presParOf" srcId="{6C944134-D2F7-4D49-83A4-62D518627F7A}" destId="{2C013B57-F739-42D0-8D48-650BD43CFFB1}" srcOrd="2" destOrd="0" presId="urn:microsoft.com/office/officeart/2005/8/layout/radial4"/>
    <dgm:cxn modelId="{4192AF30-0C97-4918-BDB6-BDF4C478A147}" type="presParOf" srcId="{6C944134-D2F7-4D49-83A4-62D518627F7A}" destId="{5E916C82-EBD0-4CE1-8DFB-14D550FAA2C7}" srcOrd="3" destOrd="0" presId="urn:microsoft.com/office/officeart/2005/8/layout/radial4"/>
    <dgm:cxn modelId="{87C99AE7-3CD2-4CE1-8C32-60A8942CC9AA}" type="presParOf" srcId="{6C944134-D2F7-4D49-83A4-62D518627F7A}" destId="{28FD9D46-B76D-43BB-BC58-AE60386ECFB1}" srcOrd="4" destOrd="0" presId="urn:microsoft.com/office/officeart/2005/8/layout/radial4"/>
    <dgm:cxn modelId="{5CCF4330-5FF7-4480-B513-AA9DCAC27A94}" type="presParOf" srcId="{6C944134-D2F7-4D49-83A4-62D518627F7A}" destId="{E2F4A718-80D0-486A-A72C-607A685DB9E5}" srcOrd="5" destOrd="0" presId="urn:microsoft.com/office/officeart/2005/8/layout/radial4"/>
    <dgm:cxn modelId="{4C162380-54EC-4E67-9B4D-2F2741CA74A0}" type="presParOf" srcId="{6C944134-D2F7-4D49-83A4-62D518627F7A}" destId="{1ADF5489-54FA-4550-936E-0B7807D45C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1A7C5-4796-4866-B6B8-6F0ECECB837E}">
      <dsp:nvSpPr>
        <dsp:cNvPr id="0" name=""/>
        <dsp:cNvSpPr/>
      </dsp:nvSpPr>
      <dsp:spPr>
        <a:xfrm>
          <a:off x="3125485" y="3505601"/>
          <a:ext cx="2588228" cy="258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Ребенок</a:t>
          </a:r>
          <a:endParaRPr lang="ru-RU" sz="3900" kern="1200" dirty="0"/>
        </a:p>
      </dsp:txBody>
      <dsp:txXfrm>
        <a:off x="3504522" y="3884638"/>
        <a:ext cx="1830154" cy="1830154"/>
      </dsp:txXfrm>
    </dsp:sp>
    <dsp:sp modelId="{0284EA4F-1D85-44FE-B8A2-AADCC2DEF942}">
      <dsp:nvSpPr>
        <dsp:cNvPr id="0" name=""/>
        <dsp:cNvSpPr/>
      </dsp:nvSpPr>
      <dsp:spPr>
        <a:xfrm rot="12900000">
          <a:off x="1080011" y="2926193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013B57-F739-42D0-8D48-650BD43CFFB1}">
      <dsp:nvSpPr>
        <dsp:cNvPr id="0" name=""/>
        <dsp:cNvSpPr/>
      </dsp:nvSpPr>
      <dsp:spPr>
        <a:xfrm>
          <a:off x="65930" y="1628557"/>
          <a:ext cx="2458816" cy="19670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Родители</a:t>
          </a:r>
          <a:endParaRPr lang="ru-RU" sz="4000" kern="1200" dirty="0"/>
        </a:p>
      </dsp:txBody>
      <dsp:txXfrm>
        <a:off x="123543" y="1686170"/>
        <a:ext cx="2343590" cy="1851827"/>
      </dsp:txXfrm>
    </dsp:sp>
    <dsp:sp modelId="{5E916C82-EBD0-4CE1-8DFB-14D550FAA2C7}">
      <dsp:nvSpPr>
        <dsp:cNvPr id="0" name=""/>
        <dsp:cNvSpPr/>
      </dsp:nvSpPr>
      <dsp:spPr>
        <a:xfrm rot="16200000">
          <a:off x="3228945" y="1807529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FD9D46-B76D-43BB-BC58-AE60386ECFB1}">
      <dsp:nvSpPr>
        <dsp:cNvPr id="0" name=""/>
        <dsp:cNvSpPr/>
      </dsp:nvSpPr>
      <dsp:spPr>
        <a:xfrm>
          <a:off x="3190191" y="2170"/>
          <a:ext cx="2458816" cy="19670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Педагоги </a:t>
          </a:r>
          <a:endParaRPr lang="ru-RU" sz="4000" kern="1200" dirty="0"/>
        </a:p>
      </dsp:txBody>
      <dsp:txXfrm>
        <a:off x="3247804" y="59783"/>
        <a:ext cx="2343590" cy="1851827"/>
      </dsp:txXfrm>
    </dsp:sp>
    <dsp:sp modelId="{E2F4A718-80D0-486A-A72C-607A685DB9E5}">
      <dsp:nvSpPr>
        <dsp:cNvPr id="0" name=""/>
        <dsp:cNvSpPr/>
      </dsp:nvSpPr>
      <dsp:spPr>
        <a:xfrm rot="19500000">
          <a:off x="5377878" y="2926193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DF5489-54FA-4550-936E-0B7807D45CE8}">
      <dsp:nvSpPr>
        <dsp:cNvPr id="0" name=""/>
        <dsp:cNvSpPr/>
      </dsp:nvSpPr>
      <dsp:spPr>
        <a:xfrm>
          <a:off x="6314452" y="1628557"/>
          <a:ext cx="2458816" cy="196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Дети группы «Улыбка»</a:t>
          </a:r>
          <a:endParaRPr lang="ru-RU" sz="4000" kern="1200" dirty="0"/>
        </a:p>
      </dsp:txBody>
      <dsp:txXfrm>
        <a:off x="6372065" y="1686170"/>
        <a:ext cx="2343590" cy="1851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EA9B-3F31-4BD0-94BE-386C5C27DA4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\Music\&#1089;&#1087;&#1086;&#1082;&#1086;&#1081;&#1085;&#1072;&#1103;\Paul-Mauriat-Pol_-Moria-Love-story(muzbar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72177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916832"/>
            <a:ext cx="6477000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 </a:t>
            </a:r>
            <a:r>
              <a:rPr lang="ru-RU" sz="4400" b="1" i="1" dirty="0" smtClean="0">
                <a:solidFill>
                  <a:srgbClr val="250698"/>
                </a:solidFill>
                <a:latin typeface="Bookman Old Style" pitchFamily="18" charset="0"/>
              </a:rPr>
              <a:t>Презентация проекта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400" b="1" i="1" dirty="0" smtClean="0">
                <a:solidFill>
                  <a:srgbClr val="250698"/>
                </a:solidFill>
                <a:latin typeface="Bookman Old Style" pitchFamily="18" charset="0"/>
              </a:rPr>
              <a:t>«Огород на окне»</a:t>
            </a:r>
            <a:endParaRPr lang="ru-RU" sz="4400" b="1" i="1" dirty="0">
              <a:solidFill>
                <a:srgbClr val="250698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37338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Презентацию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подготовила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b="1" i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воспитатель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Осипова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Е.Н.</a:t>
            </a: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5200" y="2514600"/>
            <a:ext cx="876300" cy="811213"/>
          </a:xfrm>
          <a:prstGeom prst="rect">
            <a:avLst/>
          </a:prstGeom>
          <a:noFill/>
        </p:spPr>
      </p:pic>
      <p:pic>
        <p:nvPicPr>
          <p:cNvPr id="8" name="Paul-Mauriat-Pol_-Moria-Love-story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460432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?r=AyH4iRPQ2q0otWIFepML2LxRlNKCqYuYyJuRhBVUAZT79A&amp;dpr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11789"/>
            <a:ext cx="4032448" cy="537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2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Посадка лука  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2" name="Picture 4" descr="https://i.mycdn.me/i?r=AyH4iRPQ2q0otWIFepML2LxRkFJfKHac45MRHlEUernZNw&amp;dpr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11789"/>
            <a:ext cx="4032448" cy="537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061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6336704" cy="138908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2 этап - исследовательский</a:t>
            </a:r>
            <a:endParaRPr lang="ru-RU" b="1" i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8136904" cy="424847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Рассматривание семян.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Посадка семян и лука.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 Исследовательская и практическая деятельность детей по изучению особенностей выращивания культурных насаждений.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Подготовка почвы, приобретение семян, посадка, полив, рыхление.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Оформление огорода на окне.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Наблюдение за растениями.   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Отражение результата через художественно-творческую деятельность.</a:t>
            </a:r>
          </a:p>
        </p:txBody>
      </p:sp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97236" y="12700"/>
            <a:ext cx="2468604" cy="248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7021288" cy="170815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3 этап - заключительный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636912"/>
            <a:ext cx="7550944" cy="331236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59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Анализ полученных результатов.</a:t>
            </a:r>
          </a:p>
          <a:p>
            <a:pPr>
              <a:buFont typeface="Wingdings" pitchFamily="2" charset="2"/>
              <a:buChar char="Ø"/>
            </a:pPr>
            <a:r>
              <a:rPr lang="ru-RU" sz="59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Презентация проекта «Огород на окне».</a:t>
            </a:r>
          </a:p>
          <a:p>
            <a:pPr lvl="0">
              <a:buFont typeface="Wingdings" pitchFamily="2" charset="2"/>
              <a:buChar char="Ø"/>
            </a:pPr>
            <a:r>
              <a:rPr lang="ru-RU" sz="59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В группе был создан огород на окне. 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0"/>
            <a:ext cx="2284983" cy="229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s://i.mycdn.me/i?r=AyH4iRPQ2q0otWIFepML2LxRCoEAJXyovmiGdXk4dS9fYQ&amp;dpr=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45737"/>
            <a:ext cx="4067944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.mycdn.me/i?r=AyH4iRPQ2q0otWIFepML2LxRM1jy1wnC72oJrV1Tz3peUA&amp;dpr=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16" y="3739344"/>
            <a:ext cx="2565806" cy="342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mycdn.me/i?r=AyH4iRPQ2q0otWIFepML2LxR3WW4YvUhEvt4uvBk_39YCw&amp;dpr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9897"/>
            <a:ext cx="4680520" cy="624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i.mycdn.me/i?r=AyH4iRPQ2q0otWIFepML2LxRaBKzJcGPkvBlUu6LodiCMA&amp;dpr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9376"/>
            <a:ext cx="4933968" cy="657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3640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i.mycdn.me/i?r=AyH4iRPQ2q0otWIFepML2LxRC7ieM3sBJ75OQP-eGGuUfA&amp;dpr=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51218"/>
            <a:ext cx="4176464" cy="557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mycdn.me/i?r=AyH4iRPQ2q0otWIFepML2LxRCEqHWBa52PuqxGfFyEASJA&amp;dpr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977" y="169932"/>
            <a:ext cx="4580023" cy="611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6637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i.mycdn.me/i?r=AyH4iRPQ2q0otWIFepML2LxRgqGrCx2ez-BEJTWEXv-4Kg&amp;dpr=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6953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.mycdn.me/i?r=AyH4iRPQ2q0otWIFepML2LxRIJiFntj_J1M1kkaK9E0A8Q&amp;dpr=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812" y="158037"/>
            <a:ext cx="4903547" cy="655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.mycdn.me/i?r=AyH4iRPQ2q0otWIFepML2LxRn1oPZnnXKkBzZlnByiUtkQ&amp;dpr=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00507"/>
            <a:ext cx="2383259" cy="318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119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15169" y="1124744"/>
            <a:ext cx="4657732" cy="886082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ЦЕЛЬ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2419293"/>
            <a:ext cx="8001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Формирование экологической культуры у детей и родителей, создание условий для познавательного развития детей через проектно-исследовательскую деятельность и организацию художественно-продуктивной творческой деятельности. Вовлечение родителей в совместную исследовательскую деятельность.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071546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828775" y="997148"/>
            <a:ext cx="3815233" cy="98167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81766" tIns="40883" rIns="81766" bIns="40883"/>
          <a:lstStyle/>
          <a:p>
            <a:pPr algn="ctr" defTabSz="817563"/>
            <a:r>
              <a:rPr lang="ru-RU" b="1" dirty="0">
                <a:solidFill>
                  <a:srgbClr val="FF0000"/>
                </a:solidFill>
              </a:rPr>
              <a:t>  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ЗАДАЧИ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  <a:p>
            <a:pPr defTabSz="817563"/>
            <a:endParaRPr lang="ru-RU" b="1" dirty="0">
              <a:solidFill>
                <a:srgbClr val="FF0000"/>
              </a:solidFill>
            </a:endParaRPr>
          </a:p>
          <a:p>
            <a:pPr defTabSz="817563"/>
            <a:endParaRPr lang="ru-RU" sz="2100" b="1" dirty="0">
              <a:solidFill>
                <a:srgbClr val="FF0000"/>
              </a:solidFill>
            </a:endParaRPr>
          </a:p>
          <a:p>
            <a:pPr defTabSz="817563"/>
            <a:r>
              <a:rPr lang="ru-RU" sz="2100" b="1" dirty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2149276"/>
            <a:ext cx="8610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Формировать у детей знания о росте и потребности растений.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Формировать умения наблюдать, ухаживать за огородными культурами.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Развивать любознательность,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 интерес к исследовательской деятельности, экспериментированию.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Формировать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 осознанно- правильное отношение к природным явлениям и объектам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.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Воспитывать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Times New Roman" pitchFamily="18" charset="0"/>
              </a:rPr>
              <a:t> бережное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ea typeface="Times New Roman" pitchFamily="18" charset="0"/>
              </a:rPr>
              <a:t>и заботливое отношение к растениям.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Формировать партнерские взаимоотношения между педагогом, детьми и родителями.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0" y="1167606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93116190"/>
              </p:ext>
            </p:extLst>
          </p:nvPr>
        </p:nvGraphicFramePr>
        <p:xfrm>
          <a:off x="0" y="6096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 rot="19464041">
            <a:off x="1824037" y="1097127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2182097">
            <a:off x="5937152" y="1101871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14271214">
            <a:off x="1824036" y="4602329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8107289">
            <a:off x="5909513" y="4727386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1371600" y="0"/>
            <a:ext cx="6477000" cy="762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Участники   проекта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75928" y="3419475"/>
            <a:ext cx="75921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П</a:t>
            </a: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одготовительный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Исследовательский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Заключительный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(обобщающий)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59832" y="2417316"/>
            <a:ext cx="554510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Этапы проекта</a:t>
            </a:r>
            <a:endParaRPr lang="ru-RU" sz="44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Picture 4" descr="master04_backgroun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1288079926_120912364_1----D--12880799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34803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3779838" y="188913"/>
            <a:ext cx="446405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Формы  работы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3492500" y="1628775"/>
            <a:ext cx="192563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00"/>
                </a:solidFill>
                <a:latin typeface="Times New Roman" pitchFamily="18" charset="0"/>
              </a:rPr>
              <a:t>*беседы</a:t>
            </a: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6732588" y="1628775"/>
            <a:ext cx="21082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33CC"/>
                </a:solidFill>
                <a:latin typeface="Times New Roman" pitchFamily="18" charset="0"/>
              </a:rPr>
              <a:t>*занятия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714544" y="3962400"/>
            <a:ext cx="65024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4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CC0099"/>
                </a:solidFill>
                <a:latin typeface="Times New Roman" pitchFamily="18" charset="0"/>
              </a:rPr>
              <a:t>*дидактические,   настольные игры, сюжетно-ролевые, театрализованные игры</a:t>
            </a: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395288" y="6021388"/>
            <a:ext cx="788511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008000"/>
                </a:solidFill>
                <a:latin typeface="Times New Roman" pitchFamily="18" charset="0"/>
              </a:rPr>
              <a:t>* целенаправленные наблюдения, экскурсии</a:t>
            </a: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1187450" y="3068638"/>
            <a:ext cx="645318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*совместный труд детей и взрослых</a:t>
            </a: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3635375" y="2420938"/>
            <a:ext cx="41703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3366FF"/>
                </a:solidFill>
                <a:latin typeface="Times New Roman" pitchFamily="18" charset="0"/>
              </a:rPr>
              <a:t>*работа с родителями</a:t>
            </a: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3635375" y="3573463"/>
            <a:ext cx="5346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00CCFF"/>
                </a:solidFill>
                <a:latin typeface="Times New Roman" pitchFamily="18" charset="0"/>
              </a:rPr>
              <a:t>*продуктивная деятельность</a:t>
            </a:r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4800600" y="4114800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*посильная самостоятельная </a:t>
            </a:r>
          </a:p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трудовая деятельность</a:t>
            </a: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684213" y="5516563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99"/>
                </a:solidFill>
                <a:latin typeface="Times New Roman" pitchFamily="18" charset="0"/>
              </a:rPr>
              <a:t>*использование иллюстративного 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91" grpId="0"/>
      <p:bldP spid="28692" grpId="0"/>
      <p:bldP spid="28694" grpId="0"/>
      <p:bldP spid="28695" grpId="0"/>
      <p:bldP spid="28696" grpId="0"/>
      <p:bldP spid="28697" grpId="0"/>
      <p:bldP spid="28698" grpId="0"/>
      <p:bldP spid="28700" grpId="0"/>
      <p:bldP spid="287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4" descr="468slide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Cloud"/>
          <p:cNvSpPr>
            <a:spLocks noChangeAspect="1" noEditPoints="1" noChangeArrowheads="1"/>
          </p:cNvSpPr>
          <p:nvPr/>
        </p:nvSpPr>
        <p:spPr bwMode="auto">
          <a:xfrm>
            <a:off x="107504" y="1628800"/>
            <a:ext cx="8879979" cy="388843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342900" indent="-342900" algn="ctr">
              <a:buFont typeface="+mj-lt"/>
              <a:buAutoNum type="arabicPeriod"/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Из семечки, луковицы, зернышка можно вырастить растение. Создав огород на окне, мы вырастим лук, укроп, горох, овес и другие овощные культуры. У детей появится интерес к растениям.</a:t>
            </a:r>
          </a:p>
          <a:p>
            <a:pPr algn="ctr"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2. Дети смогут различать некоторые виды растений, узнают много интересного из жизни растений, исследуют опытным путем условия, необходимые для их роста.</a:t>
            </a:r>
          </a:p>
          <a:p>
            <a:pPr algn="ctr">
              <a:defRPr/>
            </a:pP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3. Дети научаться вести наблюдения и делать первые выводы.</a:t>
            </a:r>
          </a:p>
          <a:p>
            <a:pPr>
              <a:defRPr/>
            </a:pPr>
            <a:endParaRPr lang="ru-RU" sz="1600" b="1" dirty="0" smtClean="0">
              <a:solidFill>
                <a:srgbClr val="250698"/>
              </a:solidFill>
            </a:endParaRPr>
          </a:p>
          <a:p>
            <a:pPr>
              <a:defRPr/>
            </a:pPr>
            <a:endParaRPr lang="ru-RU" sz="2000" b="1" dirty="0" smtClean="0">
              <a:solidFill>
                <a:srgbClr val="250698"/>
              </a:solidFill>
            </a:endParaRPr>
          </a:p>
          <a:p>
            <a:pPr>
              <a:buFontTx/>
              <a:buChar char="•"/>
              <a:defRPr/>
            </a:pP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5796136" y="332656"/>
            <a:ext cx="316847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Arial"/>
              </a:rPr>
              <a:t>О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Arial"/>
              </a:rPr>
              <a:t>жидаемый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  <a:cs typeface="Arial"/>
            </a:endParaRP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323528" y="5517232"/>
            <a:ext cx="324008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  <a:cs typeface="Arial"/>
              </a:rPr>
              <a:t>результат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711427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Определение цели и задач проекта.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     Анализ имеющихся условий в группе.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     Сбор информационного материала о растениях (загадки, стихи).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     Разработка комплексно-тематического плана.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itchFamily="18" charset="0"/>
              </a:rPr>
              <a:t>     Создание условий для организации работы в «огороде на окне».</a:t>
            </a:r>
            <a:endParaRPr lang="ru-RU" sz="2800" b="1" i="1" dirty="0"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2754"/>
            <a:ext cx="2699793" cy="27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755576" y="188640"/>
            <a:ext cx="617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1 этап - подготовительный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2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</a:rPr>
              <a:t>Посадка лука  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s://i.mycdn.me/i?r=AyH4iRPQ2q0otWIFepML2LxR64OAwQS3kk-boeKdSHQcsw&amp;dpr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26242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?r=AyH4iRPQ2q0otWIFepML2LxR3J4gBOQGVS1enkL1OsdO-g&amp;dpr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26242"/>
            <a:ext cx="4032448" cy="537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369</Words>
  <Application>Microsoft Office PowerPoint</Application>
  <PresentationFormat>Экран (4:3)</PresentationFormat>
  <Paragraphs>71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Посадка лука  </vt:lpstr>
      <vt:lpstr>Посадка лука  </vt:lpstr>
      <vt:lpstr>2 этап - исследовательский</vt:lpstr>
      <vt:lpstr>3 этап - заключительный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</dc:creator>
  <cp:lastModifiedBy>Пользователь</cp:lastModifiedBy>
  <cp:revision>36</cp:revision>
  <dcterms:created xsi:type="dcterms:W3CDTF">2014-02-25T08:40:02Z</dcterms:created>
  <dcterms:modified xsi:type="dcterms:W3CDTF">2022-03-23T07:24:51Z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1079722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