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7" r:id="rId6"/>
    <p:sldId id="260" r:id="rId7"/>
    <p:sldId id="261" r:id="rId8"/>
    <p:sldId id="262" r:id="rId9"/>
    <p:sldId id="263" r:id="rId10"/>
    <p:sldId id="264" r:id="rId11"/>
    <p:sldId id="265" r:id="rId12"/>
    <p:sldId id="268" r:id="rId13"/>
    <p:sldId id="271" r:id="rId14"/>
    <p:sldId id="270" r:id="rId15"/>
    <p:sldId id="272" r:id="rId16"/>
    <p:sldId id="266" r:id="rId17"/>
    <p:sldId id="269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D0206-2FF7-4D22-8D8E-A53D15F713F7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CCE4C-D82D-4F08-9096-61518F066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D0206-2FF7-4D22-8D8E-A53D15F713F7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CCE4C-D82D-4F08-9096-61518F066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D0206-2FF7-4D22-8D8E-A53D15F713F7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CCE4C-D82D-4F08-9096-61518F066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D0206-2FF7-4D22-8D8E-A53D15F713F7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CCE4C-D82D-4F08-9096-61518F066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D0206-2FF7-4D22-8D8E-A53D15F713F7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CCE4C-D82D-4F08-9096-61518F066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D0206-2FF7-4D22-8D8E-A53D15F713F7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CCE4C-D82D-4F08-9096-61518F066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D0206-2FF7-4D22-8D8E-A53D15F713F7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CCE4C-D82D-4F08-9096-61518F066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D0206-2FF7-4D22-8D8E-A53D15F713F7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CCE4C-D82D-4F08-9096-61518F066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D0206-2FF7-4D22-8D8E-A53D15F713F7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CCE4C-D82D-4F08-9096-61518F066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D0206-2FF7-4D22-8D8E-A53D15F713F7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CCE4C-D82D-4F08-9096-61518F066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D0206-2FF7-4D22-8D8E-A53D15F713F7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CCE4C-D82D-4F08-9096-61518F066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D0206-2FF7-4D22-8D8E-A53D15F713F7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CCE4C-D82D-4F08-9096-61518F0665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13" Type="http://schemas.openxmlformats.org/officeDocument/2006/relationships/image" Target="../media/image39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12" Type="http://schemas.openxmlformats.org/officeDocument/2006/relationships/image" Target="../media/image38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11" Type="http://schemas.openxmlformats.org/officeDocument/2006/relationships/image" Target="../media/image37.jpeg"/><Relationship Id="rId5" Type="http://schemas.openxmlformats.org/officeDocument/2006/relationships/image" Target="../media/image31.jpeg"/><Relationship Id="rId10" Type="http://schemas.openxmlformats.org/officeDocument/2006/relationships/image" Target="../media/image36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Relationship Id="rId14" Type="http://schemas.openxmlformats.org/officeDocument/2006/relationships/image" Target="../media/image4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7" Type="http://schemas.openxmlformats.org/officeDocument/2006/relationships/image" Target="../media/image58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2520279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Отчет по самообразованию учителя –логопеда Пономаревой Е.В.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u="sng" dirty="0" smtClean="0">
                <a:solidFill>
                  <a:srgbClr val="7030A0"/>
                </a:solidFill>
              </a:rPr>
              <a:t>ТЕМА</a:t>
            </a:r>
            <a:r>
              <a:rPr lang="ru-RU" b="1" dirty="0" smtClean="0">
                <a:solidFill>
                  <a:srgbClr val="7030A0"/>
                </a:solidFill>
              </a:rPr>
              <a:t>: «РАЗВИТИЕ СВЯЗНОЙ РЕЧИ СТАРШИХ ДОШКОЛЬНИКОВ С НАРУШЕНИЕМ ЗВУКОПРОИЗНОШЕНИЯ ПОСРЕДСТВОМ ДИДАКТИЧЕСКИХ ИГР</a:t>
            </a:r>
            <a:r>
              <a:rPr lang="ru-RU" dirty="0" smtClean="0"/>
              <a:t>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РЕБЕЛЬ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539552" y="4869160"/>
            <a:ext cx="1635646" cy="1731595"/>
          </a:xfrm>
          <a:prstGeom prst="rect">
            <a:avLst/>
          </a:prstGeom>
        </p:spPr>
      </p:pic>
      <p:pic>
        <p:nvPicPr>
          <p:cNvPr id="3" name="Рисунок 2" descr="ФРЕБЕЛЬ1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5400000">
            <a:off x="2855487" y="4569449"/>
            <a:ext cx="1584176" cy="2183599"/>
          </a:xfrm>
          <a:prstGeom prst="rect">
            <a:avLst/>
          </a:prstGeom>
        </p:spPr>
      </p:pic>
      <p:pic>
        <p:nvPicPr>
          <p:cNvPr id="4" name="Рисунок 3" descr="ФРЕБЕЛЬ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763688" y="1700808"/>
            <a:ext cx="2592288" cy="2592288"/>
          </a:xfrm>
          <a:prstGeom prst="rect">
            <a:avLst/>
          </a:prstGeom>
        </p:spPr>
      </p:pic>
      <p:pic>
        <p:nvPicPr>
          <p:cNvPr id="5" name="Рисунок 4" descr="ФРЕБЕЛЬ3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499992" y="1700808"/>
            <a:ext cx="2564904" cy="2564904"/>
          </a:xfrm>
          <a:prstGeom prst="rect">
            <a:avLst/>
          </a:prstGeom>
        </p:spPr>
      </p:pic>
      <p:pic>
        <p:nvPicPr>
          <p:cNvPr id="6" name="Рисунок 5" descr="ФРЕБЕЛЬ5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7236296" y="4437112"/>
            <a:ext cx="1656184" cy="2208245"/>
          </a:xfrm>
          <a:prstGeom prst="rect">
            <a:avLst/>
          </a:prstGeom>
        </p:spPr>
      </p:pic>
      <p:pic>
        <p:nvPicPr>
          <p:cNvPr id="7" name="Рисунок 6" descr="ФРЕБЕЛЬ6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7380312" y="1772816"/>
            <a:ext cx="1458162" cy="1944216"/>
          </a:xfrm>
          <a:prstGeom prst="rect">
            <a:avLst/>
          </a:prstGeom>
        </p:spPr>
      </p:pic>
      <p:pic>
        <p:nvPicPr>
          <p:cNvPr id="8" name="Рисунок 7" descr="ФРЕБЕЛЬ 7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179512" y="2348880"/>
            <a:ext cx="1368152" cy="1824203"/>
          </a:xfrm>
          <a:prstGeom prst="rect">
            <a:avLst/>
          </a:prstGeom>
        </p:spPr>
      </p:pic>
      <p:pic>
        <p:nvPicPr>
          <p:cNvPr id="9" name="Рисунок 8" descr="ФРЕБЕЛЬ9.jpg"/>
          <p:cNvPicPr>
            <a:picLocks noChangeAspect="1"/>
          </p:cNvPicPr>
          <p:nvPr/>
        </p:nvPicPr>
        <p:blipFill>
          <a:blip r:embed="rId9" cstate="screen"/>
          <a:srcRect/>
          <a:stretch>
            <a:fillRect/>
          </a:stretch>
        </p:blipFill>
        <p:spPr>
          <a:xfrm>
            <a:off x="4932040" y="4941168"/>
            <a:ext cx="1872208" cy="1437719"/>
          </a:xfrm>
          <a:prstGeom prst="rect">
            <a:avLst/>
          </a:prstGeom>
        </p:spPr>
      </p:pic>
      <p:pic>
        <p:nvPicPr>
          <p:cNvPr id="10" name="Рисунок 9" descr="ФРЕБЕЛЬ10.jpg"/>
          <p:cNvPicPr>
            <a:picLocks noChangeAspect="1"/>
          </p:cNvPicPr>
          <p:nvPr/>
        </p:nvPicPr>
        <p:blipFill>
          <a:blip r:embed="rId10" cstate="screen"/>
          <a:srcRect/>
          <a:stretch>
            <a:fillRect/>
          </a:stretch>
        </p:blipFill>
        <p:spPr>
          <a:xfrm rot="10800000">
            <a:off x="1691680" y="260648"/>
            <a:ext cx="2205114" cy="1290234"/>
          </a:xfrm>
          <a:prstGeom prst="rect">
            <a:avLst/>
          </a:prstGeom>
        </p:spPr>
      </p:pic>
      <p:pic>
        <p:nvPicPr>
          <p:cNvPr id="11" name="Рисунок 10" descr="ФРЕБЕЛЬ11.jpg"/>
          <p:cNvPicPr>
            <a:picLocks noChangeAspect="1"/>
          </p:cNvPicPr>
          <p:nvPr/>
        </p:nvPicPr>
        <p:blipFill>
          <a:blip r:embed="rId11" cstate="screen"/>
          <a:stretch>
            <a:fillRect/>
          </a:stretch>
        </p:blipFill>
        <p:spPr>
          <a:xfrm>
            <a:off x="323528" y="332656"/>
            <a:ext cx="1134126" cy="1512168"/>
          </a:xfrm>
          <a:prstGeom prst="rect">
            <a:avLst/>
          </a:prstGeom>
        </p:spPr>
      </p:pic>
      <p:pic>
        <p:nvPicPr>
          <p:cNvPr id="12" name="Рисунок 11" descr="XALie5k4fc4.jpg"/>
          <p:cNvPicPr>
            <a:picLocks noChangeAspect="1"/>
          </p:cNvPicPr>
          <p:nvPr/>
        </p:nvPicPr>
        <p:blipFill>
          <a:blip r:embed="rId12" cstate="screen"/>
          <a:stretch>
            <a:fillRect/>
          </a:stretch>
        </p:blipFill>
        <p:spPr>
          <a:xfrm>
            <a:off x="7812360" y="188640"/>
            <a:ext cx="1059582" cy="1412776"/>
          </a:xfrm>
          <a:prstGeom prst="rect">
            <a:avLst/>
          </a:prstGeom>
        </p:spPr>
      </p:pic>
      <p:pic>
        <p:nvPicPr>
          <p:cNvPr id="13" name="Рисунок 12" descr="ФРЕБЕЛЬ12.jpg"/>
          <p:cNvPicPr>
            <a:picLocks noChangeAspect="1"/>
          </p:cNvPicPr>
          <p:nvPr/>
        </p:nvPicPr>
        <p:blipFill>
          <a:blip r:embed="rId13" cstate="screen"/>
          <a:stretch>
            <a:fillRect/>
          </a:stretch>
        </p:blipFill>
        <p:spPr>
          <a:xfrm>
            <a:off x="5796136" y="188640"/>
            <a:ext cx="1824203" cy="1368152"/>
          </a:xfrm>
          <a:prstGeom prst="rect">
            <a:avLst/>
          </a:prstGeom>
        </p:spPr>
      </p:pic>
      <p:pic>
        <p:nvPicPr>
          <p:cNvPr id="14" name="Рисунок 13" descr="ФРЕБЕЛЬ13.jpg"/>
          <p:cNvPicPr>
            <a:picLocks noChangeAspect="1"/>
          </p:cNvPicPr>
          <p:nvPr/>
        </p:nvPicPr>
        <p:blipFill>
          <a:blip r:embed="rId14" cstate="screen"/>
          <a:srcRect/>
          <a:stretch>
            <a:fillRect/>
          </a:stretch>
        </p:blipFill>
        <p:spPr>
          <a:xfrm>
            <a:off x="4283968" y="404664"/>
            <a:ext cx="1131590" cy="122075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475656" y="4221088"/>
            <a:ext cx="5544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7030A0"/>
                </a:solidFill>
              </a:rPr>
              <a:t>ДАРЫ ФРЁБЕЛЯ</a:t>
            </a:r>
            <a:endParaRPr lang="ru-RU" sz="2800" b="1" u="sng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ВЕСТ ИГРА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043608" y="3284984"/>
            <a:ext cx="6408712" cy="3294198"/>
          </a:xfrm>
          <a:prstGeom prst="rect">
            <a:avLst/>
          </a:prstGeom>
        </p:spPr>
      </p:pic>
      <p:pic>
        <p:nvPicPr>
          <p:cNvPr id="3" name="Рисунок 2" descr="КВЕСТ ИГРА2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39552" y="620688"/>
            <a:ext cx="2088232" cy="2048074"/>
          </a:xfrm>
          <a:prstGeom prst="rect">
            <a:avLst/>
          </a:prstGeom>
        </p:spPr>
      </p:pic>
      <p:pic>
        <p:nvPicPr>
          <p:cNvPr id="4" name="Рисунок 3" descr="КВЕСТ ИГРА3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2915816" y="476672"/>
            <a:ext cx="1728192" cy="2276824"/>
          </a:xfrm>
          <a:prstGeom prst="rect">
            <a:avLst/>
          </a:prstGeom>
        </p:spPr>
      </p:pic>
      <p:pic>
        <p:nvPicPr>
          <p:cNvPr id="5" name="Рисунок 4" descr="КВЕСТ ИГРА5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5004048" y="548680"/>
            <a:ext cx="2016224" cy="2178823"/>
          </a:xfrm>
          <a:prstGeom prst="rect">
            <a:avLst/>
          </a:prstGeom>
        </p:spPr>
      </p:pic>
      <p:pic>
        <p:nvPicPr>
          <p:cNvPr id="6" name="Рисунок 5" descr="КВЕСТ ИГРА4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7236296" y="548680"/>
            <a:ext cx="1728192" cy="221384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99592" y="2780928"/>
            <a:ext cx="7704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7030A0"/>
                </a:solidFill>
              </a:rPr>
              <a:t>КВЕСТ ИГРА «В ПОИСКАХ ЗОЛОТОГО КЛЮЧИКА</a:t>
            </a:r>
            <a:r>
              <a:rPr lang="ru-RU" sz="2800" dirty="0" smtClean="0">
                <a:solidFill>
                  <a:srgbClr val="7030A0"/>
                </a:solidFill>
              </a:rPr>
              <a:t>»</a:t>
            </a:r>
            <a:endParaRPr lang="ru-RU" sz="2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УЗЕЙ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539552" y="1052736"/>
            <a:ext cx="2355726" cy="2230078"/>
          </a:xfrm>
          <a:prstGeom prst="rect">
            <a:avLst/>
          </a:prstGeom>
        </p:spPr>
      </p:pic>
      <p:pic>
        <p:nvPicPr>
          <p:cNvPr id="3" name="Рисунок 2" descr="МУЗЕЙ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475656" y="3429000"/>
            <a:ext cx="6336704" cy="3168352"/>
          </a:xfrm>
          <a:prstGeom prst="rect">
            <a:avLst/>
          </a:prstGeom>
        </p:spPr>
      </p:pic>
      <p:pic>
        <p:nvPicPr>
          <p:cNvPr id="5" name="Рисунок 4" descr="МУЗЕЙ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660232" y="476672"/>
            <a:ext cx="1944216" cy="2592288"/>
          </a:xfrm>
          <a:prstGeom prst="rect">
            <a:avLst/>
          </a:prstGeom>
        </p:spPr>
      </p:pic>
      <p:pic>
        <p:nvPicPr>
          <p:cNvPr id="6" name="Рисунок 5" descr="петер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3419872" y="404664"/>
            <a:ext cx="2520280" cy="29285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260648"/>
            <a:ext cx="41399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7030A0"/>
                </a:solidFill>
              </a:rPr>
              <a:t>ПЕТЕРБУРГОВЕДЕНИЕ</a:t>
            </a:r>
            <a:endParaRPr lang="ru-RU" sz="2800" b="1" u="sng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н.угл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39552" y="3212976"/>
            <a:ext cx="2232248" cy="2976330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  <p:pic>
        <p:nvPicPr>
          <p:cNvPr id="4" name="Рисунок 3" descr="кн.уг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6084168" y="2636912"/>
            <a:ext cx="2160240" cy="3017223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763688" y="548680"/>
            <a:ext cx="6192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ОФОРМЛЕНИЕ КНИЖНОГО УГОЛКА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6" name="Рисунок 5" descr="5zlC8Ql2Slo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3131840" y="3068960"/>
            <a:ext cx="2520280" cy="2738690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1259632" y="1052736"/>
            <a:ext cx="68407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В нашем мире стремительно развивающихся технологий</a:t>
            </a:r>
          </a:p>
          <a:p>
            <a:r>
              <a:rPr lang="ru-RU" sz="2400" dirty="0" smtClean="0">
                <a:solidFill>
                  <a:srgbClr val="7030A0"/>
                </a:solidFill>
              </a:rPr>
              <a:t> ребенок не должен растеряться и лишиться</a:t>
            </a:r>
          </a:p>
          <a:p>
            <a:r>
              <a:rPr lang="ru-RU" sz="2400" dirty="0" smtClean="0">
                <a:solidFill>
                  <a:srgbClr val="7030A0"/>
                </a:solidFill>
              </a:rPr>
              <a:t> возможности обрести верного и мудрого друга – книгу.</a:t>
            </a:r>
            <a:endParaRPr lang="ru-RU" sz="2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vjNkPndwA0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755576" y="980728"/>
            <a:ext cx="1728192" cy="2312763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  <p:pic>
        <p:nvPicPr>
          <p:cNvPr id="3" name="Рисунок 2" descr="fylql81_M-k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899592" y="3717032"/>
            <a:ext cx="1768719" cy="2520280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  <p:pic>
        <p:nvPicPr>
          <p:cNvPr id="4" name="Рисунок 3" descr="OKbcNFxv6Vk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 rot="5400000" flipH="1" flipV="1">
            <a:off x="3692679" y="3732257"/>
            <a:ext cx="1537903" cy="2371548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  <p:pic>
        <p:nvPicPr>
          <p:cNvPr id="5" name="Рисунок 4" descr="VGj4nuUutWo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 rot="16200000" flipH="1" flipV="1">
            <a:off x="6118942" y="4042298"/>
            <a:ext cx="1730651" cy="1512167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  <p:pic>
        <p:nvPicPr>
          <p:cNvPr id="6" name="Рисунок 5" descr="9WzfjHRFbMw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 rot="5400000">
            <a:off x="3770941" y="1061708"/>
            <a:ext cx="1790759" cy="3501008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2771800" y="836712"/>
            <a:ext cx="5976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ВЗАИМОДЕЙСТВИЕ С РОДИТЕЛЯМИ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8" name="Рисунок 7" descr="U5T-RqEVZmg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6804248" y="1556792"/>
            <a:ext cx="1880781" cy="2027454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332656"/>
            <a:ext cx="6768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ВЗАИМОДЕЙСТВИЕ С ПЕДАГОГАМИ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3" name="Рисунок 2" descr="pZUttQVmBlw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187624" y="1268760"/>
            <a:ext cx="4320480" cy="2420471"/>
          </a:xfrm>
          <a:prstGeom prst="roundRect">
            <a:avLst/>
          </a:prstGeom>
          <a:ln w="57150">
            <a:solidFill>
              <a:srgbClr val="7030A0"/>
            </a:solidFill>
          </a:ln>
        </p:spPr>
      </p:pic>
      <p:pic>
        <p:nvPicPr>
          <p:cNvPr id="4" name="Рисунок 3" descr="WaXKH3OuUXI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3851920" y="4005064"/>
            <a:ext cx="4680520" cy="2648139"/>
          </a:xfrm>
          <a:prstGeom prst="roundRect">
            <a:avLst/>
          </a:prstGeom>
          <a:ln w="57150">
            <a:solidFill>
              <a:srgbClr val="7030A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971600" y="4797152"/>
            <a:ext cx="2952328" cy="523220"/>
          </a:xfrm>
          <a:prstGeom prst="rect">
            <a:avLst/>
          </a:prstGeom>
          <a:noFill/>
          <a:scene3d>
            <a:camera prst="isometricRightUp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МАСТЕР – КЛАСС 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80112" y="1700808"/>
            <a:ext cx="3384376" cy="1815882"/>
          </a:xfrm>
          <a:prstGeom prst="rect">
            <a:avLst/>
          </a:prstGeom>
          <a:noFill/>
          <a:scene3d>
            <a:camera prst="isometricRightUp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ИСПОЛЬЗОВАНИЕ ДИДАКТИЧЕСКОГО НАБОРА ПО РАЗВИТИЮ РЕЧИ</a:t>
            </a:r>
            <a:endParaRPr lang="ru-RU" sz="2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764704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КУРСЫ И УЧАСТИЕ В КОНКУРСАХ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44008" y="1916832"/>
            <a:ext cx="381642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7030A0"/>
                </a:solidFill>
              </a:rPr>
              <a:t>Форум педагогических идей и инновационных практик –Победитель</a:t>
            </a:r>
          </a:p>
          <a:p>
            <a:pPr>
              <a:buFont typeface="Wingdings" pitchFamily="2" charset="2"/>
              <a:buChar char="v"/>
            </a:pPr>
            <a:endParaRPr lang="ru-RU" sz="2400" b="1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7030A0"/>
                </a:solidFill>
              </a:rPr>
              <a:t>Конкурс «Профессионального педагогического мастерства»- Участник </a:t>
            </a:r>
            <a:endParaRPr lang="ru-RU" sz="2400" b="1" dirty="0">
              <a:solidFill>
                <a:srgbClr val="7030A0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339752" y="1340768"/>
            <a:ext cx="576064" cy="576064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11560" y="1844824"/>
            <a:ext cx="410445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7030A0"/>
                </a:solidFill>
              </a:rPr>
              <a:t>Проектно –исследовательская деятельность в ДОО в условиях реализации ФГОС ДО» </a:t>
            </a:r>
            <a:r>
              <a:rPr lang="ru-RU" sz="2400" b="1" dirty="0" err="1" smtClean="0">
                <a:solidFill>
                  <a:srgbClr val="7030A0"/>
                </a:solidFill>
              </a:rPr>
              <a:t>универститет</a:t>
            </a:r>
            <a:r>
              <a:rPr lang="ru-RU" sz="2400" b="1" dirty="0" smtClean="0">
                <a:solidFill>
                  <a:srgbClr val="7030A0"/>
                </a:solidFill>
              </a:rPr>
              <a:t> им. А.С.Пушкина</a:t>
            </a:r>
          </a:p>
          <a:p>
            <a:pPr>
              <a:buFont typeface="Wingdings" pitchFamily="2" charset="2"/>
              <a:buChar char="v"/>
            </a:pPr>
            <a:endParaRPr lang="ru-RU" sz="2400" b="1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7030A0"/>
                </a:solidFill>
              </a:rPr>
              <a:t>«Содержание и методика реализации программы «Мы входим в мир прекрасного» для детей 4-5 лет» Русский музей</a:t>
            </a:r>
            <a:endParaRPr lang="ru-RU" sz="2400" b="1" dirty="0">
              <a:solidFill>
                <a:srgbClr val="7030A0"/>
              </a:solidFill>
            </a:endParaRPr>
          </a:p>
        </p:txBody>
      </p:sp>
      <p:cxnSp>
        <p:nvCxnSpPr>
          <p:cNvPr id="8" name="Прямая со стрелкой 7"/>
          <p:cNvCxnSpPr>
            <a:endCxn id="3" idx="0"/>
          </p:cNvCxnSpPr>
          <p:nvPr/>
        </p:nvCxnSpPr>
        <p:spPr>
          <a:xfrm>
            <a:off x="5724128" y="1268760"/>
            <a:ext cx="828092" cy="648072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0"/>
            <a:ext cx="792088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7030A0"/>
                </a:solidFill>
              </a:rPr>
              <a:t>ВЫВОД:</a:t>
            </a:r>
          </a:p>
          <a:p>
            <a:r>
              <a:rPr lang="ru-RU" sz="2800" dirty="0" smtClean="0">
                <a:solidFill>
                  <a:srgbClr val="7030A0"/>
                </a:solidFill>
              </a:rPr>
              <a:t>проанализировав свою работу по теме самообразования, я пришла к выводу, что опыт работы в данном направлении будет эффективен, если воспитатели и родители также заинтересовано относятся к развитию связной речи у детей.</a:t>
            </a:r>
          </a:p>
          <a:p>
            <a:r>
              <a:rPr lang="ru-RU" sz="2800" dirty="0" smtClean="0">
                <a:solidFill>
                  <a:srgbClr val="7030A0"/>
                </a:solidFill>
              </a:rPr>
              <a:t>В перспективе планирую продолжить работу по данной теме.</a:t>
            </a:r>
          </a:p>
          <a:p>
            <a:r>
              <a:rPr lang="ru-RU" sz="2800" dirty="0" smtClean="0">
                <a:solidFill>
                  <a:srgbClr val="7030A0"/>
                </a:solidFill>
              </a:rPr>
              <a:t>В результате проведенной работы заметна положительная динамика в развитии детей.</a:t>
            </a:r>
          </a:p>
          <a:p>
            <a:r>
              <a:rPr lang="ru-RU" sz="2800" dirty="0" smtClean="0">
                <a:solidFill>
                  <a:srgbClr val="7030A0"/>
                </a:solidFill>
              </a:rPr>
              <a:t>Некоторым детям не хватает уверенности в себе, воображения, самостоятельности. Для решения этой проблемы я изучаю нужную литературу, взаимодействую со специалистами ДОУ.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2060848"/>
            <a:ext cx="7776864" cy="2308324"/>
          </a:xfrm>
          <a:prstGeom prst="rect">
            <a:avLst/>
          </a:prstGeom>
          <a:noFill/>
          <a:scene3d>
            <a:camera prst="isometricRightUp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7030A0"/>
                </a:solidFill>
              </a:rPr>
              <a:t>СПАСИБО ЗА ВНИМАНИЕ!!!!</a:t>
            </a:r>
            <a:endParaRPr lang="ru-RU" sz="72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404664"/>
            <a:ext cx="7200800" cy="6268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7030A0"/>
                </a:solidFill>
              </a:rPr>
              <a:t>ЦЕЛЬ</a:t>
            </a:r>
            <a:r>
              <a:rPr lang="ru-RU" sz="2800" dirty="0" smtClean="0">
                <a:solidFill>
                  <a:srgbClr val="7030A0"/>
                </a:solidFill>
              </a:rPr>
              <a:t>: развитие связной речи старших  дошкольников с речевыми нарушениями посредством дидактических игр и дидактического набора «Дары </a:t>
            </a:r>
            <a:r>
              <a:rPr lang="ru-RU" sz="2800" dirty="0" err="1" smtClean="0">
                <a:solidFill>
                  <a:srgbClr val="7030A0"/>
                </a:solidFill>
              </a:rPr>
              <a:t>Фрёбеля</a:t>
            </a:r>
            <a:r>
              <a:rPr lang="ru-RU" sz="2800" dirty="0" smtClean="0">
                <a:solidFill>
                  <a:srgbClr val="7030A0"/>
                </a:solidFill>
              </a:rPr>
              <a:t>».</a:t>
            </a:r>
          </a:p>
          <a:p>
            <a:r>
              <a:rPr lang="ru-RU" sz="2800" b="1" u="sng" dirty="0" smtClean="0">
                <a:solidFill>
                  <a:srgbClr val="7030A0"/>
                </a:solidFill>
              </a:rPr>
              <a:t>ЗАДАЧИ</a:t>
            </a:r>
            <a:r>
              <a:rPr lang="ru-RU" sz="2800" dirty="0" smtClean="0">
                <a:solidFill>
                  <a:srgbClr val="7030A0"/>
                </a:solidFill>
              </a:rPr>
              <a:t>.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7030A0"/>
                </a:solidFill>
              </a:rPr>
              <a:t>Формировать элементарные представления о структуре текста(начало, середина, конец).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7030A0"/>
                </a:solidFill>
              </a:rPr>
              <a:t>Развивать умение раскрывать тему и основную мысль высказывания.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7030A0"/>
                </a:solidFill>
              </a:rPr>
              <a:t>Обучать построению высказываний разных типов(описаний, повествований, рассказов, сказок).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7030A0"/>
                </a:solidFill>
              </a:rPr>
              <a:t>Формировать грамматический строй речи.</a:t>
            </a:r>
            <a:endParaRPr lang="ru-RU" sz="2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332656"/>
            <a:ext cx="6480720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solidFill>
                  <a:srgbClr val="7030A0"/>
                </a:solidFill>
              </a:rPr>
              <a:t>Этапы организации работы: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>
                <a:solidFill>
                  <a:srgbClr val="7030A0"/>
                </a:solidFill>
              </a:rPr>
              <a:t>создание развивающей среды;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>
                <a:solidFill>
                  <a:srgbClr val="7030A0"/>
                </a:solidFill>
              </a:rPr>
              <a:t>самообразование по данной теме( </a:t>
            </a:r>
            <a:r>
              <a:rPr lang="ru-RU" sz="3200" dirty="0" err="1" smtClean="0">
                <a:solidFill>
                  <a:srgbClr val="7030A0"/>
                </a:solidFill>
              </a:rPr>
              <a:t>вебинары</a:t>
            </a:r>
            <a:r>
              <a:rPr lang="ru-RU" sz="3200" dirty="0" smtClean="0">
                <a:solidFill>
                  <a:srgbClr val="7030A0"/>
                </a:solidFill>
              </a:rPr>
              <a:t>, КПК, семинары);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>
                <a:solidFill>
                  <a:srgbClr val="7030A0"/>
                </a:solidFill>
              </a:rPr>
              <a:t>мониторинг выявления уровней связной речи детей;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>
                <a:solidFill>
                  <a:srgbClr val="7030A0"/>
                </a:solidFill>
              </a:rPr>
              <a:t>разработка тематического плана;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>
                <a:solidFill>
                  <a:srgbClr val="7030A0"/>
                </a:solidFill>
              </a:rPr>
              <a:t>организация индивидуальных и подгрупповых занятий;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>
                <a:solidFill>
                  <a:srgbClr val="7030A0"/>
                </a:solidFill>
              </a:rPr>
              <a:t>взаимодействие с воспитателями и специалистами ДОУ;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>
                <a:solidFill>
                  <a:srgbClr val="7030A0"/>
                </a:solidFill>
              </a:rPr>
              <a:t>взаимодействие с родителями.</a:t>
            </a:r>
          </a:p>
          <a:p>
            <a:endParaRPr lang="ru-RU" sz="3200" dirty="0" smtClean="0">
              <a:solidFill>
                <a:srgbClr val="7030A0"/>
              </a:solidFill>
            </a:endParaRPr>
          </a:p>
          <a:p>
            <a:endParaRPr lang="ru-RU" sz="3200" dirty="0" smtClean="0">
              <a:solidFill>
                <a:srgbClr val="7030A0"/>
              </a:solidFill>
            </a:endParaRPr>
          </a:p>
          <a:p>
            <a:endParaRPr lang="ru-RU" sz="3200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НИГИ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251520" y="2204863"/>
            <a:ext cx="1152128" cy="1700761"/>
          </a:xfrm>
          <a:prstGeom prst="rect">
            <a:avLst/>
          </a:prstGeom>
        </p:spPr>
      </p:pic>
      <p:pic>
        <p:nvPicPr>
          <p:cNvPr id="3" name="Рисунок 2" descr="КНИГИ1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3131840" y="1484784"/>
            <a:ext cx="1504967" cy="2376264"/>
          </a:xfrm>
          <a:prstGeom prst="rect">
            <a:avLst/>
          </a:prstGeom>
        </p:spPr>
      </p:pic>
      <p:pic>
        <p:nvPicPr>
          <p:cNvPr id="4" name="Рисунок 3" descr="КНИГИ2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1619672" y="4077072"/>
            <a:ext cx="4355976" cy="2504388"/>
          </a:xfrm>
          <a:prstGeom prst="rect">
            <a:avLst/>
          </a:prstGeom>
        </p:spPr>
      </p:pic>
      <p:pic>
        <p:nvPicPr>
          <p:cNvPr id="5" name="Рисунок 4" descr="КНИГИ3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 rot="16200000">
            <a:off x="1193452" y="1766988"/>
            <a:ext cx="2148583" cy="1440159"/>
          </a:xfrm>
          <a:prstGeom prst="rect">
            <a:avLst/>
          </a:prstGeom>
        </p:spPr>
      </p:pic>
      <p:pic>
        <p:nvPicPr>
          <p:cNvPr id="6" name="Рисунок 5" descr="КНИГИ4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 rot="16200000" flipV="1">
            <a:off x="4386173" y="1526595"/>
            <a:ext cx="2144241" cy="1484555"/>
          </a:xfrm>
          <a:prstGeom prst="rect">
            <a:avLst/>
          </a:prstGeom>
        </p:spPr>
      </p:pic>
      <p:pic>
        <p:nvPicPr>
          <p:cNvPr id="7" name="Рисунок 6" descr="КНИГИ5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6372200" y="1988840"/>
            <a:ext cx="2088232" cy="257958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9552" y="188640"/>
            <a:ext cx="82089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7030A0"/>
                </a:solidFill>
              </a:rPr>
              <a:t>Изучила теоретический материал в педагогической и методической литературе </a:t>
            </a:r>
            <a:endParaRPr lang="ru-RU" sz="2800" b="1" u="sng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836712"/>
            <a:ext cx="633670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7030A0"/>
                </a:solidFill>
              </a:rPr>
              <a:t>Создала картотеку дидактических игр по развитию связной речи.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7030A0"/>
                </a:solidFill>
              </a:rPr>
              <a:t>Изготовила дидактические игры на развитие грамматического строя речи.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7030A0"/>
                </a:solidFill>
              </a:rPr>
              <a:t>Оформила уголок грамотности и письма в группе № 6.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7030A0"/>
                </a:solidFill>
              </a:rPr>
              <a:t>Создала условия на </a:t>
            </a:r>
            <a:r>
              <a:rPr lang="ru-RU" sz="2800" dirty="0" err="1" smtClean="0">
                <a:solidFill>
                  <a:srgbClr val="7030A0"/>
                </a:solidFill>
              </a:rPr>
              <a:t>логопункте</a:t>
            </a:r>
            <a:r>
              <a:rPr lang="ru-RU" sz="2800" dirty="0" smtClean="0">
                <a:solidFill>
                  <a:srgbClr val="7030A0"/>
                </a:solidFill>
              </a:rPr>
              <a:t> для занятий с детьми по развитию связной речи.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7030A0"/>
                </a:solidFill>
              </a:rPr>
              <a:t>Подготовила консультации для родителей по данной теме.</a:t>
            </a:r>
            <a:endParaRPr lang="ru-RU" sz="2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260648"/>
            <a:ext cx="71287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7030A0"/>
                </a:solidFill>
              </a:rPr>
              <a:t>СТОРИТЕЛЛИНГ – ЭТО ИННОВАЦИОННАЯ ТЕХНОЛОГИЯ РАЗВИТИЯ РЕЧИ</a:t>
            </a:r>
            <a:endParaRPr lang="ru-RU" sz="2800" b="1" u="sng" dirty="0">
              <a:solidFill>
                <a:srgbClr val="7030A0"/>
              </a:solidFill>
            </a:endParaRPr>
          </a:p>
        </p:txBody>
      </p:sp>
      <p:pic>
        <p:nvPicPr>
          <p:cNvPr id="3" name="Рисунок 2" descr="СТОРИТ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95536" y="2204864"/>
            <a:ext cx="3701297" cy="2142704"/>
          </a:xfrm>
          <a:prstGeom prst="ellipse">
            <a:avLst/>
          </a:prstGeom>
          <a:ln w="57150">
            <a:solidFill>
              <a:srgbClr val="7030A0"/>
            </a:solidFill>
          </a:ln>
        </p:spPr>
      </p:pic>
      <p:pic>
        <p:nvPicPr>
          <p:cNvPr id="4" name="Рисунок 3" descr="СТОРИТ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547664" y="4509120"/>
            <a:ext cx="3489473" cy="2088232"/>
          </a:xfrm>
          <a:prstGeom prst="ellipse">
            <a:avLst/>
          </a:prstGeom>
          <a:ln w="57150">
            <a:solidFill>
              <a:srgbClr val="7030A0"/>
            </a:solidFill>
          </a:ln>
        </p:spPr>
      </p:pic>
      <p:pic>
        <p:nvPicPr>
          <p:cNvPr id="5" name="Рисунок 4" descr="СТОРИТ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724128" y="2636912"/>
            <a:ext cx="2673102" cy="2951892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115616" y="1268760"/>
            <a:ext cx="77768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>
                <a:solidFill>
                  <a:srgbClr val="7030A0"/>
                </a:solidFill>
              </a:rPr>
              <a:t>Сторителлинг</a:t>
            </a:r>
            <a:r>
              <a:rPr lang="ru-RU" sz="2800" dirty="0" smtClean="0">
                <a:solidFill>
                  <a:srgbClr val="7030A0"/>
                </a:solidFill>
              </a:rPr>
              <a:t> –в переводе с английского означает «рассказывание историй»</a:t>
            </a:r>
            <a:endParaRPr lang="ru-RU" sz="2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АША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611560" y="2492896"/>
            <a:ext cx="2477889" cy="3837460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  <p:pic>
        <p:nvPicPr>
          <p:cNvPr id="3" name="Рисунок 2" descr="АНДРЕЙ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635896" y="1268760"/>
            <a:ext cx="1363985" cy="2712898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  <p:pic>
        <p:nvPicPr>
          <p:cNvPr id="4" name="Рисунок 3" descr="АРСЕНИЙ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7164288" y="3933056"/>
            <a:ext cx="1380877" cy="2457703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  <p:pic>
        <p:nvPicPr>
          <p:cNvPr id="5" name="Рисунок 4" descr="ПАЗЛЫ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3707904" y="4293096"/>
            <a:ext cx="2771800" cy="2367725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  <p:pic>
        <p:nvPicPr>
          <p:cNvPr id="6" name="Рисунок 5" descr="СЕМЬЯ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5436096" y="1772816"/>
            <a:ext cx="2599561" cy="1584176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1115616" y="332656"/>
            <a:ext cx="7056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7030A0"/>
                </a:solidFill>
              </a:rPr>
              <a:t>ДИДАКТИЧЕСКИЕ ИГРЫ СВОИМИ РУКАМИ</a:t>
            </a:r>
            <a:endParaRPr lang="ru-RU" sz="2800" b="1" u="sng" dirty="0">
              <a:solidFill>
                <a:srgbClr val="7030A0"/>
              </a:solidFill>
            </a:endParaRPr>
          </a:p>
        </p:txBody>
      </p:sp>
      <p:cxnSp>
        <p:nvCxnSpPr>
          <p:cNvPr id="9" name="Прямая со стрелкой 8"/>
          <p:cNvCxnSpPr>
            <a:stCxn id="2" idx="0"/>
          </p:cNvCxnSpPr>
          <p:nvPr/>
        </p:nvCxnSpPr>
        <p:spPr>
          <a:xfrm flipH="1" flipV="1">
            <a:off x="1763688" y="1700808"/>
            <a:ext cx="86817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99592" y="126876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rgbClr val="7030A0"/>
                </a:solidFill>
              </a:rPr>
              <a:t>Флегсагоны</a:t>
            </a:r>
            <a:endParaRPr lang="ru-RU" b="1" dirty="0">
              <a:solidFill>
                <a:srgbClr val="7030A0"/>
              </a:solidFill>
            </a:endParaRPr>
          </a:p>
        </p:txBody>
      </p:sp>
      <p:cxnSp>
        <p:nvCxnSpPr>
          <p:cNvPr id="15" name="Прямая со стрелкой 14"/>
          <p:cNvCxnSpPr>
            <a:stCxn id="6" idx="0"/>
          </p:cNvCxnSpPr>
          <p:nvPr/>
        </p:nvCxnSpPr>
        <p:spPr>
          <a:xfrm flipV="1">
            <a:off x="6735877" y="1340768"/>
            <a:ext cx="572427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5" idx="0"/>
          </p:cNvCxnSpPr>
          <p:nvPr/>
        </p:nvCxnSpPr>
        <p:spPr>
          <a:xfrm flipV="1">
            <a:off x="5093804" y="3933056"/>
            <a:ext cx="702332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3" idx="3"/>
          </p:cNvCxnSpPr>
          <p:nvPr/>
        </p:nvCxnSpPr>
        <p:spPr>
          <a:xfrm flipV="1">
            <a:off x="4999881" y="1412776"/>
            <a:ext cx="364207" cy="12124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220072" y="836712"/>
            <a:ext cx="18722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Игры на лексические темы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380312" y="1268760"/>
            <a:ext cx="1763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Игра « Семья»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68144" y="3501008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Грамматические </a:t>
            </a:r>
            <a:r>
              <a:rPr lang="ru-RU" b="1" dirty="0" err="1" smtClean="0">
                <a:solidFill>
                  <a:srgbClr val="7030A0"/>
                </a:solidFill>
              </a:rPr>
              <a:t>пазлы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уголок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2483768" y="1268760"/>
            <a:ext cx="3888432" cy="3220278"/>
          </a:xfrm>
          <a:prstGeom prst="ellipse">
            <a:avLst/>
          </a:prstGeom>
          <a:ln w="57150">
            <a:solidFill>
              <a:srgbClr val="7030A0"/>
            </a:solidFill>
          </a:ln>
        </p:spPr>
      </p:pic>
      <p:pic>
        <p:nvPicPr>
          <p:cNvPr id="3" name="Рисунок 2" descr="СЕМЬЯ2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39552" y="692696"/>
            <a:ext cx="1491630" cy="1725309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  <p:pic>
        <p:nvPicPr>
          <p:cNvPr id="4" name="Рисунок 3" descr="DZ0c1AKd9i8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251520" y="4869160"/>
            <a:ext cx="2771800" cy="1759737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  <p:pic>
        <p:nvPicPr>
          <p:cNvPr id="5" name="Рисунок 4" descr="pnFwD7KFUsI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588224" y="404664"/>
            <a:ext cx="2267744" cy="1700808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  <p:pic>
        <p:nvPicPr>
          <p:cNvPr id="6" name="Рисунок 5" descr="A1bXqI0jHzQ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6516216" y="4437112"/>
            <a:ext cx="2304256" cy="2025250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  <p:cxnSp>
        <p:nvCxnSpPr>
          <p:cNvPr id="8" name="Прямая со стрелкой 7"/>
          <p:cNvCxnSpPr>
            <a:stCxn id="2" idx="2"/>
          </p:cNvCxnSpPr>
          <p:nvPr/>
        </p:nvCxnSpPr>
        <p:spPr>
          <a:xfrm flipH="1" flipV="1">
            <a:off x="1907704" y="2492896"/>
            <a:ext cx="576064" cy="386003"/>
          </a:xfrm>
          <a:prstGeom prst="straightConnector1">
            <a:avLst/>
          </a:prstGeom>
          <a:ln w="57150">
            <a:solidFill>
              <a:srgbClr val="7030A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2" idx="3"/>
          </p:cNvCxnSpPr>
          <p:nvPr/>
        </p:nvCxnSpPr>
        <p:spPr>
          <a:xfrm flipH="1">
            <a:off x="2699792" y="4017440"/>
            <a:ext cx="353424" cy="707704"/>
          </a:xfrm>
          <a:prstGeom prst="straightConnector1">
            <a:avLst/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5868144" y="1052736"/>
            <a:ext cx="648072" cy="576064"/>
          </a:xfrm>
          <a:prstGeom prst="straightConnector1">
            <a:avLst/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2" idx="5"/>
          </p:cNvCxnSpPr>
          <p:nvPr/>
        </p:nvCxnSpPr>
        <p:spPr>
          <a:xfrm>
            <a:off x="5802752" y="4017440"/>
            <a:ext cx="641456" cy="707704"/>
          </a:xfrm>
          <a:prstGeom prst="straightConnector1">
            <a:avLst/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915816" y="548680"/>
            <a:ext cx="2880320" cy="52322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  <a:scene3d>
            <a:camera prst="isometricRightUp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РЕЧЕВОЙ УГОЛОК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131840" y="5373216"/>
            <a:ext cx="3744416" cy="523220"/>
          </a:xfrm>
          <a:prstGeom prst="rect">
            <a:avLst/>
          </a:prstGeom>
          <a:noFill/>
          <a:scene3d>
            <a:camera prst="isometricRightUp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ДИДАКТИЧЕСКИЕ ИГРЫ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16216" y="2420888"/>
            <a:ext cx="2627784" cy="1384995"/>
          </a:xfrm>
          <a:prstGeom prst="rect">
            <a:avLst/>
          </a:prstGeom>
          <a:noFill/>
          <a:scene3d>
            <a:camera prst="isometricRightUp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УТРЕННИЙ  И ВЕЧЕРНИЙ КРУГИ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51520" y="3068960"/>
            <a:ext cx="2376264" cy="1384995"/>
          </a:xfrm>
          <a:prstGeom prst="rect">
            <a:avLst/>
          </a:prstGeom>
          <a:noFill/>
          <a:scene3d>
            <a:camera prst="isometricRightUp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ИГРЫ НА ЛЕКСИЧЕСКИЕ ТЕМЫ</a:t>
            </a:r>
            <a:endParaRPr lang="ru-RU" sz="2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ТИЦЫ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79512" y="4293096"/>
            <a:ext cx="1861097" cy="1944216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  <p:pic>
        <p:nvPicPr>
          <p:cNvPr id="3" name="Рисунок 2" descr="ПТИЦЫ1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6804248" y="3861048"/>
            <a:ext cx="1944216" cy="2031047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  <p:pic>
        <p:nvPicPr>
          <p:cNvPr id="4" name="Рисунок 3" descr="ПТИЦЫ3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2915816" y="1196752"/>
            <a:ext cx="2448272" cy="2604925"/>
          </a:xfrm>
          <a:prstGeom prst="ellipse">
            <a:avLst/>
          </a:prstGeom>
          <a:ln w="57150">
            <a:solidFill>
              <a:srgbClr val="7030A0"/>
            </a:solidFill>
          </a:ln>
        </p:spPr>
      </p:pic>
      <p:pic>
        <p:nvPicPr>
          <p:cNvPr id="5" name="Рисунок 4" descr="1371118K1_1_2022_2_1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156176" y="908720"/>
            <a:ext cx="1562416" cy="2207912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  <p:pic>
        <p:nvPicPr>
          <p:cNvPr id="6" name="Рисунок 5" descr="1371118K1_3_2022_2_1.pn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004048" y="4509120"/>
            <a:ext cx="1346392" cy="1902640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  <p:pic>
        <p:nvPicPr>
          <p:cNvPr id="7" name="Рисунок 6" descr="1371117K1_3_2022_2.pn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2699792" y="4365104"/>
            <a:ext cx="1375813" cy="1944217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2123728" y="260648"/>
            <a:ext cx="540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7030A0"/>
                </a:solidFill>
              </a:rPr>
              <a:t>ПТИЦЫ –лексическая тема</a:t>
            </a:r>
            <a:endParaRPr lang="ru-RU" sz="2800" b="1" u="sng" dirty="0">
              <a:solidFill>
                <a:srgbClr val="7030A0"/>
              </a:solidFill>
            </a:endParaRPr>
          </a:p>
        </p:txBody>
      </p:sp>
      <p:cxnSp>
        <p:nvCxnSpPr>
          <p:cNvPr id="10" name="Прямая со стрелкой 9"/>
          <p:cNvCxnSpPr>
            <a:stCxn id="4" idx="7"/>
          </p:cNvCxnSpPr>
          <p:nvPr/>
        </p:nvCxnSpPr>
        <p:spPr>
          <a:xfrm flipV="1">
            <a:off x="5005547" y="1268760"/>
            <a:ext cx="1078621" cy="309474"/>
          </a:xfrm>
          <a:prstGeom prst="straightConnector1">
            <a:avLst/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364088" y="2564904"/>
            <a:ext cx="1368152" cy="1368152"/>
          </a:xfrm>
          <a:prstGeom prst="straightConnector1">
            <a:avLst/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4" idx="5"/>
          </p:cNvCxnSpPr>
          <p:nvPr/>
        </p:nvCxnSpPr>
        <p:spPr>
          <a:xfrm>
            <a:off x="5005547" y="3420195"/>
            <a:ext cx="430549" cy="1016917"/>
          </a:xfrm>
          <a:prstGeom prst="straightConnector1">
            <a:avLst/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4" idx="3"/>
          </p:cNvCxnSpPr>
          <p:nvPr/>
        </p:nvCxnSpPr>
        <p:spPr>
          <a:xfrm>
            <a:off x="3274357" y="3420195"/>
            <a:ext cx="1499" cy="800893"/>
          </a:xfrm>
          <a:prstGeom prst="straightConnector1">
            <a:avLst/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4" idx="2"/>
          </p:cNvCxnSpPr>
          <p:nvPr/>
        </p:nvCxnSpPr>
        <p:spPr>
          <a:xfrm flipH="1">
            <a:off x="1187624" y="2499215"/>
            <a:ext cx="1728192" cy="1721873"/>
          </a:xfrm>
          <a:prstGeom prst="straightConnector1">
            <a:avLst/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Рисунок 14" descr="sCkLw4x8_UI.jpg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>
          <a:xfrm>
            <a:off x="323528" y="1052736"/>
            <a:ext cx="1706908" cy="1944216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  <p:cxnSp>
        <p:nvCxnSpPr>
          <p:cNvPr id="19" name="Прямая со стрелкой 18"/>
          <p:cNvCxnSpPr>
            <a:stCxn id="4" idx="1"/>
          </p:cNvCxnSpPr>
          <p:nvPr/>
        </p:nvCxnSpPr>
        <p:spPr>
          <a:xfrm flipH="1" flipV="1">
            <a:off x="2123728" y="1484784"/>
            <a:ext cx="1150629" cy="93450"/>
          </a:xfrm>
          <a:prstGeom prst="straightConnector1">
            <a:avLst/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</TotalTime>
  <Words>431</Words>
  <Application>Microsoft Office PowerPoint</Application>
  <PresentationFormat>Экран (4:3)</PresentationFormat>
  <Paragraphs>59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Отчет по самообразованию учителя –логопеда Пономаревой Е.В.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по самообразованию учителя –логопеда Пономаревой Е.В.</dc:title>
  <dc:creator>PC</dc:creator>
  <cp:lastModifiedBy>PC</cp:lastModifiedBy>
  <cp:revision>13</cp:revision>
  <dcterms:created xsi:type="dcterms:W3CDTF">2022-04-09T09:56:28Z</dcterms:created>
  <dcterms:modified xsi:type="dcterms:W3CDTF">2022-04-16T11:36:00Z</dcterms:modified>
</cp:coreProperties>
</file>