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76" r:id="rId6"/>
    <p:sldId id="277" r:id="rId7"/>
    <p:sldId id="279" r:id="rId8"/>
    <p:sldId id="281" r:id="rId9"/>
    <p:sldId id="282" r:id="rId10"/>
    <p:sldId id="283" r:id="rId11"/>
    <p:sldId id="274" r:id="rId12"/>
    <p:sldId id="268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829D8-2931-4C7B-B8D6-A08B1D0F2151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4B79A-3DEE-4DEC-8821-914279DBF7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14375" y="500063"/>
            <a:ext cx="77724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dirty="0" smtClean="0"/>
              <a:t>Родительское собрание</a:t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2000241"/>
            <a:ext cx="7358091" cy="257176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chemeClr val="bg1"/>
                </a:solidFill>
              </a:rPr>
              <a:t>« Роль родителей в трудовом воспитании дошкольника»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2052" name="Picture 4" descr="C:\Documents and Settings\Admin\Рабочий стол\род.собание картинки\im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14818"/>
            <a:ext cx="42830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20040"/>
            <a:ext cx="7339042" cy="680068"/>
          </a:xfrm>
        </p:spPr>
        <p:txBody>
          <a:bodyPr/>
          <a:lstStyle/>
          <a:p>
            <a:pPr algn="ctr"/>
            <a:r>
              <a:rPr lang="ru-RU" dirty="0" smtClean="0"/>
              <a:t>Дежурные по столовой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днс\Desktop\image-2019-11-20 08_40_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35918"/>
            <a:ext cx="2857520" cy="50823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днс\Desktop\image-2019-11-20 08_40_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285860"/>
            <a:ext cx="2324696" cy="5069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заботливых родителей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Любить ребенка – это не значит отстранять его от работы. Настоящая родительская любовь проявляется в заботе о всесторонней подготовке ребенка к реальной жизни. </a:t>
            </a:r>
          </a:p>
          <a:p>
            <a:r>
              <a:rPr lang="ru-RU" dirty="0" smtClean="0"/>
              <a:t>Когда ребенок приучен к труду с самого детства, в будущем он легко найдет хорошую работу, зарекомендует себя творческой личностью и хорошим исполнителем. Воспитывать следует трудом, но с любовью.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0" y="571500"/>
            <a:ext cx="8316416" cy="55546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dirty="0" smtClean="0"/>
              <a:t>Дорогие родители успехов вам в воспитании ваших детей.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dirty="0" smtClean="0"/>
              <a:t>Пусть ваши дети растут трудолюбивыми!!!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4339" name="Picture 4" descr="C:\Documents and Settings\Admin\Рабочий стол\род.собание картинки\t8739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2120" y="2928938"/>
            <a:ext cx="316835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2689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200" b="1" dirty="0" smtClean="0"/>
              <a:t>Цель:</a:t>
            </a:r>
            <a:r>
              <a:rPr lang="ru-RU" sz="3200" dirty="0" smtClean="0"/>
              <a:t> сформировать у родителей отчетливое представление о роли, возможностях, путях и способах трудового воспитания детей в семье.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3075" name="Picture 5" descr="C:\Documents and Settings\Admin\Рабочий стол\род.собание картинки\179956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357562"/>
            <a:ext cx="2963862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8658225" cy="530120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 </a:t>
            </a:r>
            <a:r>
              <a:rPr lang="ru-RU" sz="3600" b="1" dirty="0" smtClean="0"/>
              <a:t>«Лучшая форма наследства, оставляемого родителями </a:t>
            </a:r>
          </a:p>
          <a:p>
            <a:pPr eaLnBrk="1" hangingPunct="1">
              <a:buFont typeface="Arial" charset="0"/>
              <a:buNone/>
            </a:pPr>
            <a:r>
              <a:rPr lang="ru-RU" sz="3600" b="1" dirty="0" smtClean="0"/>
              <a:t>  своим детям, это не деньги, </a:t>
            </a:r>
          </a:p>
          <a:p>
            <a:pPr eaLnBrk="1" hangingPunct="1">
              <a:buFont typeface="Arial" charset="0"/>
              <a:buNone/>
            </a:pPr>
            <a:r>
              <a:rPr lang="ru-RU" sz="3600" b="1" dirty="0" smtClean="0"/>
              <a:t>  не вещи и даже не образование, а воспитание трудолюбия, которое является одним из важнейших условий человеческого счастья</a:t>
            </a:r>
            <a:r>
              <a:rPr lang="ru-RU" dirty="0" smtClean="0"/>
              <a:t>»                                                          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                                                      К.Д.Ушинский.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099" name="Picture 4" descr="C:\Documents and Settings\Admin\Рабочий стол\род.собание картинки\m_26753 (1)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BDBAB1"/>
              </a:clrFrom>
              <a:clrTo>
                <a:srgbClr val="BDBAB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14290"/>
            <a:ext cx="2088232" cy="2719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Documents and Settings\Admin\Рабочий стол\род.собание картинки\k033835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88" y="1928813"/>
            <a:ext cx="4587875" cy="294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" y="357188"/>
            <a:ext cx="8388424" cy="6500812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/>
              <a:t>Выделяют основные принципы работы семьи в трудовом воспитании детей: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/>
              <a:t>   - приобщение к труду через самообслуживание;</a:t>
            </a:r>
            <a:br>
              <a:rPr lang="ru-RU" sz="2400" dirty="0" smtClean="0"/>
            </a:br>
            <a:r>
              <a:rPr lang="ru-RU" sz="2400" dirty="0" smtClean="0"/>
              <a:t>- постепенный переход от самообслуживания к труду для других;</a:t>
            </a:r>
            <a:br>
              <a:rPr lang="ru-RU" sz="2400" dirty="0" smtClean="0"/>
            </a:br>
            <a:r>
              <a:rPr lang="ru-RU" sz="2400" dirty="0" smtClean="0"/>
              <a:t>- постепенное расширение круга обязанностей, </a:t>
            </a:r>
            <a:r>
              <a:rPr lang="ru-RU" sz="2400" dirty="0" smtClean="0"/>
              <a:t>  </a:t>
            </a:r>
          </a:p>
          <a:p>
            <a:pPr eaLnBrk="1" hangingPunct="1">
              <a:buFont typeface="Arial" charset="0"/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</a:t>
            </a:r>
            <a:r>
              <a:rPr lang="ru-RU" sz="2400" dirty="0" smtClean="0"/>
              <a:t>- наращивание </a:t>
            </a:r>
            <a:r>
              <a:rPr lang="ru-RU" sz="2400" dirty="0" smtClean="0"/>
              <a:t>их сложности;</a:t>
            </a:r>
            <a:br>
              <a:rPr lang="ru-RU" sz="2400" dirty="0" smtClean="0"/>
            </a:br>
            <a:r>
              <a:rPr lang="ru-RU" sz="2400" dirty="0" smtClean="0"/>
              <a:t>- тактичный и постоянный контроль качества выполнения трудовых  поручений;</a:t>
            </a:r>
            <a:br>
              <a:rPr lang="ru-RU" sz="2400" dirty="0" smtClean="0"/>
            </a:br>
            <a:r>
              <a:rPr lang="ru-RU" sz="2400" dirty="0" smtClean="0"/>
              <a:t>- организация обучения выполнению трудовых операций;</a:t>
            </a:r>
            <a:br>
              <a:rPr lang="ru-RU" sz="2400" dirty="0" smtClean="0"/>
            </a:br>
            <a:r>
              <a:rPr lang="ru-RU" sz="2400" dirty="0" smtClean="0"/>
              <a:t>- формирование у ребенка уверенности в важности выполнения порученной ему работы;</a:t>
            </a:r>
            <a:br>
              <a:rPr lang="ru-RU" sz="2400" dirty="0" smtClean="0"/>
            </a:br>
            <a:r>
              <a:rPr lang="ru-RU" sz="2400" dirty="0" smtClean="0"/>
              <a:t>- учет индивидуальных особенностей и склонностей ребенка при распределении трудовых поручений;</a:t>
            </a:r>
            <a:br>
              <a:rPr lang="ru-RU" sz="2400" dirty="0" smtClean="0"/>
            </a:br>
            <a:r>
              <a:rPr lang="ru-RU" sz="2400" dirty="0" smtClean="0"/>
              <a:t>- поощрения прилежного выполнения поручений, проявления самостоятельности и инициативы.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239000" cy="170080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как научить ребенка трудиться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b="1" i="1" cap="all" dirty="0" smtClean="0"/>
              <a:t>познакомьте ребенка с правилами:</a:t>
            </a:r>
            <a:endParaRPr lang="ru-RU" dirty="0" smtClean="0"/>
          </a:p>
          <a:p>
            <a:pPr lvl="0"/>
            <a:r>
              <a:rPr lang="ru-RU" dirty="0" smtClean="0"/>
              <a:t>все, что можешь,  делай сам;</a:t>
            </a:r>
          </a:p>
          <a:p>
            <a:pPr lvl="0"/>
            <a:r>
              <a:rPr lang="ru-RU" dirty="0" smtClean="0"/>
              <a:t>не забывай убирать за собой;</a:t>
            </a:r>
          </a:p>
          <a:p>
            <a:pPr lvl="0"/>
            <a:r>
              <a:rPr lang="ru-RU" dirty="0" smtClean="0"/>
              <a:t>уважай труд  других людей;</a:t>
            </a:r>
          </a:p>
          <a:p>
            <a:pPr lvl="0"/>
            <a:r>
              <a:rPr lang="ru-RU" dirty="0" smtClean="0"/>
              <a:t>прежде чем начать трудиться, приготовь все самое необходимое;</a:t>
            </a:r>
          </a:p>
          <a:p>
            <a:pPr lvl="0"/>
            <a:r>
              <a:rPr lang="ru-RU" dirty="0" smtClean="0"/>
              <a:t>делай все аккуратно, не торопясь;</a:t>
            </a:r>
          </a:p>
          <a:p>
            <a:pPr lvl="0"/>
            <a:r>
              <a:rPr lang="ru-RU" dirty="0" smtClean="0"/>
              <a:t>не отвлекайся, когда трудишься;</a:t>
            </a:r>
          </a:p>
          <a:p>
            <a:pPr lvl="0"/>
            <a:r>
              <a:rPr lang="ru-RU" dirty="0" smtClean="0"/>
              <a:t>правильно пользуйся орудиями труда;</a:t>
            </a:r>
          </a:p>
          <a:p>
            <a:pPr lvl="0"/>
            <a:r>
              <a:rPr lang="ru-RU" dirty="0" smtClean="0"/>
              <a:t>не оставляй работу не законченной;</a:t>
            </a:r>
          </a:p>
          <a:p>
            <a:pPr lvl="0"/>
            <a:r>
              <a:rPr lang="ru-RU" dirty="0" smtClean="0"/>
              <a:t>если трудишься не один, работай дружно.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0"/>
            <a:ext cx="72390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РЕБЕНОК  ПОЛЮБИТ  ТРУД  ЕСЛИ:</a:t>
            </a:r>
            <a:endParaRPr lang="ru-RU" dirty="0" smtClean="0"/>
          </a:p>
          <a:p>
            <a:pPr lvl="0"/>
            <a:r>
              <a:rPr lang="ru-RU" dirty="0" smtClean="0"/>
              <a:t>приобщать его к труду как можно раньше;</a:t>
            </a:r>
          </a:p>
          <a:p>
            <a:pPr lvl="0"/>
            <a:r>
              <a:rPr lang="ru-RU" dirty="0" smtClean="0"/>
              <a:t>трудиться вместе с ним;</a:t>
            </a:r>
          </a:p>
          <a:p>
            <a:pPr lvl="0"/>
            <a:r>
              <a:rPr lang="ru-RU" dirty="0" smtClean="0"/>
              <a:t>дать ему постоянное поручение;</a:t>
            </a:r>
          </a:p>
          <a:p>
            <a:pPr lvl="0"/>
            <a:r>
              <a:rPr lang="ru-RU" dirty="0" smtClean="0"/>
              <a:t>поручать работу с достаточной нагрузкой;</a:t>
            </a:r>
          </a:p>
          <a:p>
            <a:pPr lvl="0"/>
            <a:r>
              <a:rPr lang="ru-RU" dirty="0" smtClean="0"/>
              <a:t>показать общественную значимость труда.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НЕЛЬЗЯ:</a:t>
            </a:r>
            <a:endParaRPr lang="ru-RU" dirty="0" smtClean="0"/>
          </a:p>
          <a:p>
            <a:pPr lvl="0"/>
            <a:r>
              <a:rPr lang="ru-RU" dirty="0" smtClean="0"/>
              <a:t>наказывать трудом;</a:t>
            </a:r>
          </a:p>
          <a:p>
            <a:pPr lvl="0"/>
            <a:r>
              <a:rPr lang="ru-RU" dirty="0" smtClean="0"/>
              <a:t>торопить ребенка во время трудовой деятельности;</a:t>
            </a:r>
          </a:p>
          <a:p>
            <a:pPr lvl="0"/>
            <a:r>
              <a:rPr lang="ru-RU" dirty="0" smtClean="0"/>
              <a:t>давать непосильные поручения;</a:t>
            </a:r>
          </a:p>
          <a:p>
            <a:pPr lvl="0"/>
            <a:r>
              <a:rPr lang="ru-RU" dirty="0" smtClean="0"/>
              <a:t>допускать отступления от принятых правил;</a:t>
            </a:r>
          </a:p>
          <a:p>
            <a:pPr lvl="0"/>
            <a:r>
              <a:rPr lang="ru-RU" dirty="0" smtClean="0"/>
              <a:t>забывать благодарить за помощь.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Труд детей в природе</a:t>
            </a:r>
            <a:endParaRPr lang="ru-RU" dirty="0"/>
          </a:p>
        </p:txBody>
      </p:sp>
      <p:pic>
        <p:nvPicPr>
          <p:cNvPr id="1026" name="Picture 2" descr="C:\Users\днс\Desktop\image-2019-11-20 08_41_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3429024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днс\Desktop\image-2019-11-20 08_40_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197826"/>
            <a:ext cx="4000528" cy="3387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0040"/>
            <a:ext cx="7270652" cy="8943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Хозяйственно-бытовой труд</a:t>
            </a:r>
            <a:endParaRPr lang="ru-RU" dirty="0"/>
          </a:p>
        </p:txBody>
      </p:sp>
      <p:pic>
        <p:nvPicPr>
          <p:cNvPr id="2050" name="Picture 2" descr="C:\Users\днс\Desktop\image-2019-11-20 08_41_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2841372" cy="5051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днс\Desktop\image-2019-11-20 08_44_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57298"/>
            <a:ext cx="2857520" cy="5086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20040"/>
            <a:ext cx="7199214" cy="751506"/>
          </a:xfrm>
        </p:spPr>
        <p:txBody>
          <a:bodyPr/>
          <a:lstStyle/>
          <a:p>
            <a:pPr algn="ctr"/>
            <a:r>
              <a:rPr lang="ru-RU" dirty="0" smtClean="0"/>
              <a:t>Трудимся вместе </a:t>
            </a:r>
            <a:endParaRPr lang="ru-RU" dirty="0"/>
          </a:p>
        </p:txBody>
      </p:sp>
      <p:pic>
        <p:nvPicPr>
          <p:cNvPr id="5" name="Содержимое 4" descr="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214422"/>
            <a:ext cx="2125944" cy="3782569"/>
          </a:xfrm>
        </p:spPr>
      </p:pic>
      <p:pic>
        <p:nvPicPr>
          <p:cNvPr id="8" name="Содержимое 7" descr="1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000760" y="3000372"/>
            <a:ext cx="2048182" cy="3644212"/>
          </a:xfrm>
        </p:spPr>
      </p:pic>
      <p:pic>
        <p:nvPicPr>
          <p:cNvPr id="9" name="Рисунок 8" descr="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3357562"/>
            <a:ext cx="1887074" cy="3357562"/>
          </a:xfrm>
          <a:prstGeom prst="rect">
            <a:avLst/>
          </a:prstGeom>
        </p:spPr>
      </p:pic>
      <p:pic>
        <p:nvPicPr>
          <p:cNvPr id="10" name="Рисунок 9" descr="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1047419"/>
            <a:ext cx="2071702" cy="3686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503</TotalTime>
  <Words>307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Родительское собрание </vt:lpstr>
      <vt:lpstr>Слайд 2</vt:lpstr>
      <vt:lpstr>Слайд 3</vt:lpstr>
      <vt:lpstr>Слайд 4</vt:lpstr>
      <vt:lpstr>           как научить ребенка трудиться </vt:lpstr>
      <vt:lpstr>Слайд 6</vt:lpstr>
      <vt:lpstr>Труд детей в природе</vt:lpstr>
      <vt:lpstr>Хозяйственно-бытовой труд</vt:lpstr>
      <vt:lpstr>Трудимся вместе </vt:lpstr>
      <vt:lpstr>Дежурные по столовой </vt:lpstr>
      <vt:lpstr>Для заботливых родителей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в 6-7 классах ОШ №12 г. Шахтинск</dc:title>
  <dc:creator>АНТОН</dc:creator>
  <cp:lastModifiedBy>днс</cp:lastModifiedBy>
  <cp:revision>48</cp:revision>
  <dcterms:created xsi:type="dcterms:W3CDTF">2013-01-29T18:29:47Z</dcterms:created>
  <dcterms:modified xsi:type="dcterms:W3CDTF">2019-11-20T06:22:57Z</dcterms:modified>
</cp:coreProperties>
</file>