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72" r:id="rId2"/>
    <p:sldId id="282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83" r:id="rId14"/>
    <p:sldId id="257" r:id="rId15"/>
    <p:sldId id="258" r:id="rId16"/>
    <p:sldId id="259" r:id="rId17"/>
    <p:sldId id="281" r:id="rId18"/>
    <p:sldId id="261" r:id="rId19"/>
    <p:sldId id="274" r:id="rId20"/>
    <p:sldId id="284" r:id="rId21"/>
    <p:sldId id="275" r:id="rId22"/>
    <p:sldId id="276" r:id="rId23"/>
    <p:sldId id="277" r:id="rId24"/>
    <p:sldId id="280" r:id="rId25"/>
    <p:sldId id="285" r:id="rId26"/>
    <p:sldId id="278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Book Antiqu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Book Antiqu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Book Antiqu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Book Antiqu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Book Antiqua" pitchFamily="18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Book Antiqua" pitchFamily="18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Book Antiqua" pitchFamily="18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Book Antiqua" pitchFamily="18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Book Antiqua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99"/>
    <a:srgbClr val="660033"/>
    <a:srgbClr val="CC6600"/>
    <a:srgbClr val="FF9933"/>
    <a:srgbClr val="FFCC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616" autoAdjust="0"/>
    <p:restoredTop sz="94683" autoAdjust="0"/>
  </p:normalViewPr>
  <p:slideViewPr>
    <p:cSldViewPr>
      <p:cViewPr varScale="1">
        <p:scale>
          <a:sx n="69" d="100"/>
          <a:sy n="69" d="100"/>
        </p:scale>
        <p:origin x="4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37C13-93B9-41AE-9140-AA551AECB0C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E78C0-618C-4EA4-AD59-34C05ADB79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BC474-532B-4824-894F-8C761645E4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AA9097-AE48-4F88-BFF8-3B84DCF5B11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9A11E5-0620-4B98-8E42-D95BAED2D6C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163C0-6BF9-46E1-B96D-62D1BF681B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6665F-EF6B-4EFB-8DBB-F7C74E32FE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0AF5F-B9EB-4368-B379-004875D9B3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528FB-9B17-41D5-80D8-58087CB38D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C8E7E-793F-4E2B-99C7-A59BC77045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6B75B3-D82B-4749-8CE8-53521819B5F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u="none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u="none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u="none">
                <a:latin typeface="+mn-lt"/>
              </a:defRPr>
            </a:lvl1pPr>
          </a:lstStyle>
          <a:p>
            <a:fld id="{BA4D107E-653D-4734-818C-C8ABA8A3188A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jpeg"/><Relationship Id="rId3" Type="http://schemas.openxmlformats.org/officeDocument/2006/relationships/image" Target="../media/image10.jpeg"/><Relationship Id="rId7" Type="http://schemas.openxmlformats.org/officeDocument/2006/relationships/image" Target="../media/image12.jpeg"/><Relationship Id="rId12" Type="http://schemas.openxmlformats.org/officeDocument/2006/relationships/image" Target="../media/image26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11" Type="http://schemas.openxmlformats.org/officeDocument/2006/relationships/image" Target="../media/image25.jpeg"/><Relationship Id="rId5" Type="http://schemas.openxmlformats.org/officeDocument/2006/relationships/image" Target="../media/image14.jpeg"/><Relationship Id="rId10" Type="http://schemas.openxmlformats.org/officeDocument/2006/relationships/image" Target="../media/image24.jpeg"/><Relationship Id="rId4" Type="http://schemas.openxmlformats.org/officeDocument/2006/relationships/image" Target="../media/image21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1344" t="2258" r="746" b="3119"/>
          <a:stretch>
            <a:fillRect/>
          </a:stretch>
        </p:blipFill>
        <p:spPr bwMode="auto">
          <a:xfrm>
            <a:off x="3175" y="-3175"/>
            <a:ext cx="9137650" cy="6861175"/>
          </a:xfrm>
          <a:prstGeom prst="rect">
            <a:avLst/>
          </a:prstGeom>
          <a:noFill/>
        </p:spPr>
      </p:pic>
      <p:sp>
        <p:nvSpPr>
          <p:cNvPr id="56326" name="Oval 6"/>
          <p:cNvSpPr>
            <a:spLocks noChangeArrowheads="1"/>
          </p:cNvSpPr>
          <p:nvPr/>
        </p:nvSpPr>
        <p:spPr bwMode="auto">
          <a:xfrm>
            <a:off x="0" y="3933825"/>
            <a:ext cx="2555875" cy="2924175"/>
          </a:xfrm>
          <a:prstGeom prst="ellipse">
            <a:avLst/>
          </a:prstGeom>
          <a:solidFill>
            <a:srgbClr val="8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56327" name="Picture 7"/>
          <p:cNvPicPr>
            <a:picLocks noChangeAspect="1" noChangeArrowheads="1"/>
          </p:cNvPicPr>
          <p:nvPr/>
        </p:nvPicPr>
        <p:blipFill>
          <a:blip r:embed="rId3"/>
          <a:srcRect b="9383"/>
          <a:stretch>
            <a:fillRect/>
          </a:stretch>
        </p:blipFill>
        <p:spPr bwMode="auto">
          <a:xfrm>
            <a:off x="8240712" y="4495799"/>
            <a:ext cx="18002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8" name="WordArt 8"/>
          <p:cNvSpPr>
            <a:spLocks noChangeArrowheads="1" noChangeShapeType="1" noTextEdit="1"/>
          </p:cNvSpPr>
          <p:nvPr/>
        </p:nvSpPr>
        <p:spPr bwMode="auto">
          <a:xfrm>
            <a:off x="971550" y="765175"/>
            <a:ext cx="7704138" cy="3449638"/>
          </a:xfrm>
          <a:prstGeom prst="rect">
            <a:avLst/>
          </a:prstGeom>
        </p:spPr>
        <p:txBody>
          <a:bodyPr wrap="none" fromWordArt="1">
            <a:prstTxWarp prst="textInflateBottom">
              <a:avLst>
                <a:gd name="adj" fmla="val 68083"/>
              </a:avLst>
            </a:prstTxWarp>
          </a:bodyPr>
          <a:lstStyle/>
          <a:p>
            <a:pPr algn="ctr"/>
            <a:r>
              <a:rPr lang="ru-RU" sz="3600" kern="10" spc="-180" dirty="0">
                <a:ln w="9525">
                  <a:noFill/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Расцвет</a:t>
            </a:r>
          </a:p>
          <a:p>
            <a:pPr algn="ctr"/>
            <a:r>
              <a:rPr lang="ru-RU" sz="3600" kern="10" spc="-180" dirty="0">
                <a:ln w="9525">
                  <a:noFill/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империи</a:t>
            </a:r>
          </a:p>
          <a:p>
            <a:pPr algn="ctr"/>
            <a:r>
              <a:rPr lang="ru-RU" sz="3600" kern="10" spc="-180" dirty="0">
                <a:ln w="9525">
                  <a:noFill/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во 2 -</a:t>
            </a:r>
            <a:r>
              <a:rPr lang="ru-RU" sz="3600" kern="10" spc="-180" dirty="0" err="1">
                <a:ln w="9525">
                  <a:noFill/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ом</a:t>
            </a:r>
            <a:r>
              <a:rPr lang="ru-RU" sz="3600" kern="10" spc="-180" dirty="0">
                <a:ln w="9525">
                  <a:noFill/>
                  <a:round/>
                  <a:headEnd/>
                  <a:tailEnd/>
                </a:ln>
                <a:solidFill>
                  <a:srgbClr val="00808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веке</a:t>
            </a:r>
          </a:p>
        </p:txBody>
      </p:sp>
      <p:sp>
        <p:nvSpPr>
          <p:cNvPr id="56329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396875" cy="2159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3600" b="1"/>
              <a:t>Ключ к тесту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81075"/>
            <a:ext cx="8229600" cy="547211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</a:p>
          <a:p>
            <a:pPr marL="609600" indent="-609600">
              <a:buFontTx/>
              <a:buAutoNum type="arabicPeriod"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г, </a:t>
            </a:r>
            <a:r>
              <a:rPr lang="ru-RU" sz="4000" b="1" dirty="0" err="1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</a:t>
            </a:r>
            <a:endParaRPr lang="ru-RU" sz="4000" b="1" dirty="0">
              <a:solidFill>
                <a:schemeClr val="bg1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09600" indent="-609600">
              <a:buFontTx/>
              <a:buAutoNum type="arabicPeriod"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гладиаторы</a:t>
            </a:r>
          </a:p>
          <a:p>
            <a:pPr marL="609600" indent="-609600">
              <a:buFontTx/>
              <a:buAutoNum type="arabicPeriod"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</a:t>
            </a:r>
          </a:p>
          <a:p>
            <a:pPr marL="609600" indent="-609600">
              <a:buFontTx/>
              <a:buAutoNum type="arabicPeriod"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</a:p>
          <a:p>
            <a:pPr marL="609600" indent="-609600">
              <a:buFontTx/>
              <a:buAutoNum type="arabicPeriod"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а, б, г</a:t>
            </a:r>
          </a:p>
          <a:p>
            <a:pPr marL="609600" indent="-609600">
              <a:buFontTx/>
              <a:buAutoNum type="arabicPeriod"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рабов</a:t>
            </a:r>
          </a:p>
          <a:p>
            <a:pPr marL="609600" indent="-609600">
              <a:buFontTx/>
              <a:buNone/>
            </a:pPr>
            <a:endParaRPr lang="ru-RU" sz="4000" dirty="0">
              <a:solidFill>
                <a:schemeClr val="hlink"/>
              </a:solidFill>
            </a:endParaRPr>
          </a:p>
          <a:p>
            <a:pPr marL="609600" indent="-609600">
              <a:buFontTx/>
              <a:buAutoNum type="arabicPeriod"/>
            </a:pPr>
            <a:endParaRPr lang="ru-RU" dirty="0"/>
          </a:p>
        </p:txBody>
      </p:sp>
      <p:sp>
        <p:nvSpPr>
          <p:cNvPr id="5120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0825" y="6237288"/>
            <a:ext cx="576263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5400" b="1"/>
              <a:t>Оцени товарища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435975" cy="5068888"/>
          </a:xfrm>
        </p:spPr>
        <p:txBody>
          <a:bodyPr/>
          <a:lstStyle/>
          <a:p>
            <a:pPr>
              <a:buFontTx/>
              <a:buNone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правильных ответов:</a:t>
            </a:r>
          </a:p>
          <a:p>
            <a:pPr>
              <a:buFontTx/>
              <a:buNone/>
            </a:pPr>
            <a:r>
              <a:rPr lang="ru-RU" b="1" dirty="0"/>
              <a:t>              </a:t>
            </a:r>
            <a:r>
              <a:rPr lang="ru-RU" sz="44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9 – 10 – отметка «5»</a:t>
            </a:r>
          </a:p>
          <a:p>
            <a:pPr>
              <a:buFontTx/>
              <a:buNone/>
            </a:pPr>
            <a:r>
              <a:rPr lang="ru-RU" sz="44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        7 – 8– отметка «4»</a:t>
            </a:r>
          </a:p>
          <a:p>
            <a:pPr>
              <a:buFontTx/>
              <a:buNone/>
            </a:pPr>
            <a:r>
              <a:rPr lang="ru-RU" sz="44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        5 – 6– отметка «3»</a:t>
            </a:r>
          </a:p>
          <a:p>
            <a:pPr>
              <a:buFontTx/>
              <a:buNone/>
            </a:pPr>
            <a:r>
              <a:rPr lang="ru-RU" sz="44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     меньше 5 – отметка «2»</a:t>
            </a:r>
          </a:p>
          <a:p>
            <a:pPr algn="ctr">
              <a:buFontTx/>
              <a:buNone/>
            </a:pPr>
            <a:endParaRPr lang="ru-RU" b="1" dirty="0">
              <a:solidFill>
                <a:schemeClr val="tx2"/>
              </a:solidFill>
            </a:endParaRPr>
          </a:p>
          <a:p>
            <a:pPr>
              <a:buFontTx/>
              <a:buNone/>
            </a:pPr>
            <a:endParaRPr lang="ru-RU" sz="6000" b="1" dirty="0">
              <a:solidFill>
                <a:schemeClr val="hlink"/>
              </a:solidFill>
            </a:endParaRPr>
          </a:p>
          <a:p>
            <a:pPr>
              <a:buFontTx/>
              <a:buNone/>
            </a:pPr>
            <a:endParaRPr lang="ru-RU" b="1" dirty="0">
              <a:solidFill>
                <a:schemeClr val="hlink"/>
              </a:solidFill>
            </a:endParaRPr>
          </a:p>
        </p:txBody>
      </p:sp>
      <p:sp>
        <p:nvSpPr>
          <p:cNvPr id="52228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504825" cy="3587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4" name="Rectangle 6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453188"/>
          </a:xfrm>
        </p:spPr>
        <p:txBody>
          <a:bodyPr/>
          <a:lstStyle/>
          <a:p>
            <a:r>
              <a:rPr lang="ru-RU" sz="6000" b="1" i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 теперь новая тема!</a:t>
            </a:r>
            <a:br>
              <a:rPr lang="ru-RU" sz="6000" b="1" i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6000" b="1" i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3255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574675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620713"/>
            <a:ext cx="9144000" cy="3455987"/>
          </a:xfrm>
        </p:spPr>
        <p:txBody>
          <a:bodyPr/>
          <a:lstStyle/>
          <a:p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/>
              <a:t/>
            </a:r>
            <a:br>
              <a:rPr lang="ru-RU" sz="6600" dirty="0"/>
            </a:br>
            <a:r>
              <a:rPr lang="ru-RU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Отказ от использования рабов в Древнем Риме</a:t>
            </a:r>
            <a:r>
              <a:rPr lang="ru-RU" sz="6600" dirty="0">
                <a:latin typeface="Monotype Corsiva" pitchFamily="66" charset="0"/>
              </a:rPr>
              <a:t/>
            </a:r>
            <a:br>
              <a:rPr lang="ru-RU" sz="6600" dirty="0">
                <a:latin typeface="Monotype Corsiva" pitchFamily="66" charset="0"/>
              </a:rPr>
            </a:br>
            <a:endParaRPr lang="en-US" dirty="0">
              <a:latin typeface="Arial Black" pitchFamily="34" charset="0"/>
              <a:cs typeface="Arial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53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576263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23062">
            <a:off x="395288" y="260350"/>
            <a:ext cx="43211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62546">
            <a:off x="971550" y="2852738"/>
            <a:ext cx="10001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54985">
            <a:off x="6516688" y="1052513"/>
            <a:ext cx="2376487" cy="1439862"/>
          </a:xfrm>
          <a:prstGeom prst="rect">
            <a:avLst/>
          </a:prstGeom>
          <a:noFill/>
        </p:spPr>
      </p:pic>
      <p:graphicFrame>
        <p:nvGraphicFramePr>
          <p:cNvPr id="3091" name="Group 19"/>
          <p:cNvGraphicFramePr>
            <a:graphicFrameLocks noGrp="1"/>
          </p:cNvGraphicFramePr>
          <p:nvPr/>
        </p:nvGraphicFramePr>
        <p:xfrm>
          <a:off x="0" y="0"/>
          <a:ext cx="208280" cy="8054975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054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0" y="8054975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u="none">
                <a:latin typeface="Arial" charset="0"/>
              </a:rPr>
              <a:t/>
            </a:r>
            <a:br>
              <a:rPr lang="ru-RU" u="none">
                <a:latin typeface="Arial" charset="0"/>
              </a:rPr>
            </a:br>
            <a:endParaRPr lang="ru-RU" u="none">
              <a:latin typeface="Arial" charset="0"/>
            </a:endParaRPr>
          </a:p>
          <a:p>
            <a:pPr eaLnBrk="0" hangingPunct="0"/>
            <a:endParaRPr lang="ru-RU" u="none">
              <a:latin typeface="Arial" charset="0"/>
            </a:endParaRPr>
          </a:p>
        </p:txBody>
      </p:sp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00338" y="4652963"/>
            <a:ext cx="1728787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4" name="Picture 2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51612">
            <a:off x="4787900" y="3284538"/>
            <a:ext cx="18002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365666">
            <a:off x="7092950" y="2781300"/>
            <a:ext cx="936625" cy="12954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pic>
        <p:nvPicPr>
          <p:cNvPr id="3096" name="Picture 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23062">
            <a:off x="395288" y="260350"/>
            <a:ext cx="4321175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62546">
            <a:off x="971550" y="2852738"/>
            <a:ext cx="10001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8" name="Picture 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562546">
            <a:off x="971550" y="2852738"/>
            <a:ext cx="1000125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9" name="Picture 2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54985">
            <a:off x="6516688" y="1052513"/>
            <a:ext cx="2376487" cy="1439862"/>
          </a:xfrm>
          <a:prstGeom prst="rect">
            <a:avLst/>
          </a:prstGeom>
          <a:noFill/>
        </p:spPr>
      </p:pic>
      <p:sp>
        <p:nvSpPr>
          <p:cNvPr id="3100" name="AutoShape 2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576263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23062">
            <a:off x="465138" y="325438"/>
            <a:ext cx="331311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468918">
            <a:off x="900113" y="2349500"/>
            <a:ext cx="720725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9" descr="Светлый диагональный 2"/>
          <p:cNvSpPr>
            <a:spLocks noChangeArrowheads="1"/>
          </p:cNvSpPr>
          <p:nvPr/>
        </p:nvSpPr>
        <p:spPr bwMode="auto">
          <a:xfrm>
            <a:off x="4643438" y="5300663"/>
            <a:ext cx="2160587" cy="1557337"/>
          </a:xfrm>
          <a:prstGeom prst="rect">
            <a:avLst/>
          </a:prstGeom>
          <a:pattFill prst="ltUpDiag">
            <a:fgClr>
              <a:srgbClr val="996633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6" name="Rectangle 10" descr="Темный диагональный 1"/>
          <p:cNvSpPr>
            <a:spLocks noChangeArrowheads="1"/>
          </p:cNvSpPr>
          <p:nvPr/>
        </p:nvSpPr>
        <p:spPr bwMode="auto">
          <a:xfrm>
            <a:off x="6804025" y="3789363"/>
            <a:ext cx="2339975" cy="1557337"/>
          </a:xfrm>
          <a:prstGeom prst="rect">
            <a:avLst/>
          </a:prstGeom>
          <a:pattFill prst="dkDnDiag">
            <a:fgClr>
              <a:srgbClr val="996633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4107" name="Rectangle 11" descr="Частый горизонтальный"/>
          <p:cNvSpPr>
            <a:spLocks noChangeArrowheads="1"/>
          </p:cNvSpPr>
          <p:nvPr/>
        </p:nvSpPr>
        <p:spPr bwMode="auto">
          <a:xfrm>
            <a:off x="6767513" y="5300663"/>
            <a:ext cx="2376487" cy="1557337"/>
          </a:xfrm>
          <a:prstGeom prst="rect">
            <a:avLst/>
          </a:prstGeom>
          <a:pattFill prst="narHorz">
            <a:fgClr>
              <a:srgbClr val="996633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662434">
            <a:off x="4932363" y="5734050"/>
            <a:ext cx="10080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72054">
            <a:off x="8243888" y="3860800"/>
            <a:ext cx="638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47243">
            <a:off x="8172450" y="6092825"/>
            <a:ext cx="44291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59416">
            <a:off x="7019925" y="5516563"/>
            <a:ext cx="6477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420076">
            <a:off x="6011863" y="6308725"/>
            <a:ext cx="6413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654985">
            <a:off x="6357938" y="703263"/>
            <a:ext cx="2265362" cy="1211262"/>
          </a:xfrm>
          <a:prstGeom prst="rect">
            <a:avLst/>
          </a:prstGeom>
          <a:noFill/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 rot="365666">
            <a:off x="6946900" y="2279650"/>
            <a:ext cx="792163" cy="11525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</p:pic>
      <p:pic>
        <p:nvPicPr>
          <p:cNvPr id="4119" name="Picture 2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251612">
            <a:off x="4643438" y="2852738"/>
            <a:ext cx="150495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1" name="Picture 25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 rot="384505">
            <a:off x="2484438" y="2565400"/>
            <a:ext cx="1576387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2" name="Picture 26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941473">
            <a:off x="2124075" y="4292600"/>
            <a:ext cx="2009775" cy="137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23" name="AutoShape 2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0825" y="6092825"/>
            <a:ext cx="792163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5" grpId="0" animBg="1"/>
      <p:bldP spid="4106" grpId="0" animBg="1"/>
      <p:bldP spid="410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123062">
            <a:off x="465138" y="325438"/>
            <a:ext cx="3313112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468918">
            <a:off x="900113" y="2349500"/>
            <a:ext cx="720725" cy="146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2" name="Rectangle 6" descr="Светлый диагональный 2"/>
          <p:cNvSpPr>
            <a:spLocks noChangeArrowheads="1"/>
          </p:cNvSpPr>
          <p:nvPr/>
        </p:nvSpPr>
        <p:spPr bwMode="auto">
          <a:xfrm>
            <a:off x="4643438" y="5300663"/>
            <a:ext cx="2160587" cy="1557337"/>
          </a:xfrm>
          <a:prstGeom prst="rect">
            <a:avLst/>
          </a:prstGeom>
          <a:pattFill prst="ltUpDiag">
            <a:fgClr>
              <a:srgbClr val="996633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823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662434">
            <a:off x="4937125" y="5718175"/>
            <a:ext cx="1152525" cy="58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4" name="Rectangle 8" descr="Частый горизонтальный"/>
          <p:cNvSpPr>
            <a:spLocks noChangeArrowheads="1"/>
          </p:cNvSpPr>
          <p:nvPr/>
        </p:nvSpPr>
        <p:spPr bwMode="auto">
          <a:xfrm>
            <a:off x="6767513" y="5300663"/>
            <a:ext cx="2376487" cy="1557337"/>
          </a:xfrm>
          <a:prstGeom prst="rect">
            <a:avLst/>
          </a:prstGeom>
          <a:pattFill prst="narHorz">
            <a:fgClr>
              <a:srgbClr val="996633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825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59416">
            <a:off x="7019925" y="5516563"/>
            <a:ext cx="64770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6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047243">
            <a:off x="8172450" y="6092825"/>
            <a:ext cx="442913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7" name="Rectangle 11" descr="Темный диагональный 1"/>
          <p:cNvSpPr>
            <a:spLocks noChangeArrowheads="1"/>
          </p:cNvSpPr>
          <p:nvPr/>
        </p:nvSpPr>
        <p:spPr bwMode="auto">
          <a:xfrm>
            <a:off x="6804025" y="3789363"/>
            <a:ext cx="2339975" cy="1557337"/>
          </a:xfrm>
          <a:prstGeom prst="rect">
            <a:avLst/>
          </a:prstGeom>
          <a:pattFill prst="dkDnDiag">
            <a:fgClr>
              <a:srgbClr val="996633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828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72054">
            <a:off x="8243888" y="3860800"/>
            <a:ext cx="63817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9" name="Rectangle 13" descr="Темный диагональный 1"/>
          <p:cNvSpPr>
            <a:spLocks noChangeArrowheads="1"/>
          </p:cNvSpPr>
          <p:nvPr/>
        </p:nvSpPr>
        <p:spPr bwMode="auto">
          <a:xfrm>
            <a:off x="4716463" y="0"/>
            <a:ext cx="2159000" cy="1989138"/>
          </a:xfrm>
          <a:prstGeom prst="rect">
            <a:avLst/>
          </a:prstGeom>
          <a:pattFill prst="dkDnDiag">
            <a:fgClr>
              <a:srgbClr val="996633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0" name="Rectangle 14" descr="Темный диагональный 2"/>
          <p:cNvSpPr>
            <a:spLocks noChangeArrowheads="1"/>
          </p:cNvSpPr>
          <p:nvPr/>
        </p:nvSpPr>
        <p:spPr bwMode="auto">
          <a:xfrm>
            <a:off x="6877050" y="0"/>
            <a:ext cx="2266950" cy="2565400"/>
          </a:xfrm>
          <a:prstGeom prst="rect">
            <a:avLst/>
          </a:prstGeom>
          <a:pattFill prst="dkUpDiag">
            <a:fgClr>
              <a:srgbClr val="996633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31" name="Rectangle 15" descr="Частый горизонтальный"/>
          <p:cNvSpPr>
            <a:spLocks noChangeArrowheads="1"/>
          </p:cNvSpPr>
          <p:nvPr/>
        </p:nvSpPr>
        <p:spPr bwMode="auto">
          <a:xfrm>
            <a:off x="4427538" y="1989138"/>
            <a:ext cx="2449512" cy="1584325"/>
          </a:xfrm>
          <a:prstGeom prst="rect">
            <a:avLst/>
          </a:prstGeom>
          <a:pattFill prst="narHorz">
            <a:fgClr>
              <a:srgbClr val="996633"/>
            </a:fgClr>
            <a:bgClr>
              <a:srgbClr val="FFFFFF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833" name="Picture 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95513" y="2492375"/>
            <a:ext cx="20161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4" name="Picture 1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-1286002">
            <a:off x="6078538" y="2436813"/>
            <a:ext cx="639762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5" name="Picture 1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003800" y="188913"/>
            <a:ext cx="64928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36" name="Picture 20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-1197621">
            <a:off x="4479925" y="2120900"/>
            <a:ext cx="725488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0" y="-1292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34837" name="Picture 2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451725" y="1125538"/>
            <a:ext cx="1223963" cy="574675"/>
          </a:xfrm>
          <a:prstGeom prst="rect">
            <a:avLst/>
          </a:prstGeom>
          <a:noFill/>
        </p:spPr>
      </p:pic>
      <p:graphicFrame>
        <p:nvGraphicFramePr>
          <p:cNvPr id="34848" name="Group 32"/>
          <p:cNvGraphicFramePr>
            <a:graphicFrameLocks noGrp="1"/>
          </p:cNvGraphicFramePr>
          <p:nvPr/>
        </p:nvGraphicFramePr>
        <p:xfrm>
          <a:off x="0" y="-1292225"/>
          <a:ext cx="208280" cy="8528050"/>
        </p:xfrm>
        <a:graphic>
          <a:graphicData uri="http://schemas.openxmlformats.org/drawingml/2006/table">
            <a:tbl>
              <a:tblPr/>
              <a:tblGrid>
                <a:gridCol w="2082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8528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0" y="7235825"/>
            <a:ext cx="184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u="none">
                <a:latin typeface="Arial" charset="0"/>
              </a:rPr>
              <a:t/>
            </a:r>
            <a:br>
              <a:rPr lang="ru-RU" u="none">
                <a:latin typeface="Arial" charset="0"/>
              </a:rPr>
            </a:br>
            <a:endParaRPr lang="ru-RU" u="none">
              <a:latin typeface="Arial" charset="0"/>
            </a:endParaRPr>
          </a:p>
          <a:p>
            <a:pPr eaLnBrk="0" hangingPunct="0"/>
            <a:endParaRPr lang="ru-RU" u="none">
              <a:latin typeface="Arial" charset="0"/>
            </a:endParaRPr>
          </a:p>
        </p:txBody>
      </p:sp>
      <p:pic>
        <p:nvPicPr>
          <p:cNvPr id="34850" name="Picture 34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 rot="-427268">
            <a:off x="8388350" y="188913"/>
            <a:ext cx="550863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51" name="Picture 3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786124">
            <a:off x="2268538" y="4581525"/>
            <a:ext cx="1727200" cy="116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52" name="AutoShape 3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468313" y="6021388"/>
            <a:ext cx="574675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9" grpId="0" animBg="1"/>
      <p:bldP spid="34830" grpId="0" animBg="1"/>
      <p:bldP spid="3483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5400" b="1">
                <a:solidFill>
                  <a:srgbClr val="FFFF99"/>
                </a:solidFill>
              </a:rPr>
              <a:t>Проверим себя?</a:t>
            </a:r>
          </a:p>
        </p:txBody>
      </p:sp>
      <p:sp>
        <p:nvSpPr>
          <p:cNvPr id="36944" name="AutoShape 8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95288" y="6308725"/>
            <a:ext cx="504825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4" name="Прямоугольная выноска 13"/>
          <p:cNvSpPr/>
          <p:nvPr/>
        </p:nvSpPr>
        <p:spPr bwMode="auto">
          <a:xfrm>
            <a:off x="5643570" y="1571612"/>
            <a:ext cx="3071834" cy="1428760"/>
          </a:xfrm>
          <a:prstGeom prst="wedgeRectCallout">
            <a:avLst>
              <a:gd name="adj1" fmla="val -62850"/>
              <a:gd name="adj2" fmla="val 18673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«Рабы с хижинами»</a:t>
            </a:r>
          </a:p>
        </p:txBody>
      </p:sp>
      <p:sp>
        <p:nvSpPr>
          <p:cNvPr id="15" name="Прямоугольная выноска 14"/>
          <p:cNvSpPr/>
          <p:nvPr/>
        </p:nvSpPr>
        <p:spPr bwMode="auto">
          <a:xfrm>
            <a:off x="5715008" y="3929066"/>
            <a:ext cx="2857520" cy="1857388"/>
          </a:xfrm>
          <a:prstGeom prst="wedgeRectCallout">
            <a:avLst>
              <a:gd name="adj1" fmla="val -65023"/>
              <a:gd name="adj2" fmla="val 15391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Колоны</a:t>
            </a:r>
          </a:p>
        </p:txBody>
      </p:sp>
      <p:sp>
        <p:nvSpPr>
          <p:cNvPr id="16" name="Прямоугольная выноска 15"/>
          <p:cNvSpPr/>
          <p:nvPr/>
        </p:nvSpPr>
        <p:spPr bwMode="auto">
          <a:xfrm>
            <a:off x="571472" y="1571612"/>
            <a:ext cx="4143404" cy="1428760"/>
          </a:xfrm>
          <a:prstGeom prst="wedgeRectCallout">
            <a:avLst>
              <a:gd name="adj1" fmla="val 62253"/>
              <a:gd name="adj2" fmla="val 18975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i="1" u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Рабы, которым хозяева давали землю, скот и орудия  труда</a:t>
            </a:r>
          </a:p>
        </p:txBody>
      </p:sp>
      <p:sp>
        <p:nvSpPr>
          <p:cNvPr id="17" name="Прямоугольная выноска 16"/>
          <p:cNvSpPr/>
          <p:nvPr/>
        </p:nvSpPr>
        <p:spPr bwMode="auto">
          <a:xfrm>
            <a:off x="714348" y="3857628"/>
            <a:ext cx="4000528" cy="1928826"/>
          </a:xfrm>
          <a:prstGeom prst="wedgeRectCallout">
            <a:avLst>
              <a:gd name="adj1" fmla="val 63191"/>
              <a:gd name="adj2" fmla="val 17582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ru-RU" sz="2800" b="1" i="1" u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Свободные бедняки, которые брали землю для обработки у богачей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1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5400"/>
              <a:t>Проверим себя ?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3600" i="1" dirty="0"/>
              <a:t>Что общего было у колонов и «рабов с хижинами?»</a:t>
            </a:r>
          </a:p>
          <a:p>
            <a:pPr marL="609600" indent="-609600">
              <a:buFontTx/>
              <a:buAutoNum type="arabicPeriod"/>
            </a:pPr>
            <a:r>
              <a:rPr lang="ru-RU" sz="3600" i="1" dirty="0"/>
              <a:t>Что было главным отличием их друг от друга?</a:t>
            </a:r>
          </a:p>
          <a:p>
            <a:pPr marL="609600" indent="-609600">
              <a:buFontTx/>
              <a:buAutoNum type="arabicPeriod"/>
            </a:pPr>
            <a:r>
              <a:rPr lang="ru-RU" sz="3600" i="1" dirty="0"/>
              <a:t>Чей труд, «рабов с хижинами» или простых рабов, был выгодней Риму?</a:t>
            </a:r>
          </a:p>
          <a:p>
            <a:pPr marL="609600" indent="-609600">
              <a:buFontTx/>
              <a:buAutoNum type="arabicPeriod"/>
            </a:pPr>
            <a:r>
              <a:rPr lang="ru-RU" sz="3600" i="1" dirty="0"/>
              <a:t>Почему ты так думаешь?</a:t>
            </a:r>
          </a:p>
        </p:txBody>
      </p:sp>
      <p:sp>
        <p:nvSpPr>
          <p:cNvPr id="4198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23850" y="6308725"/>
            <a:ext cx="503238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20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1116013" y="549275"/>
            <a:ext cx="7127875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000" b="1" u="none">
                <a:solidFill>
                  <a:schemeClr val="bg2"/>
                </a:solidFill>
                <a:latin typeface="Arial" charset="0"/>
              </a:rPr>
              <a:t>Император Траян</a:t>
            </a:r>
            <a:br>
              <a:rPr lang="ru-RU" sz="4000" b="1" u="none">
                <a:solidFill>
                  <a:schemeClr val="bg2"/>
                </a:solidFill>
                <a:latin typeface="Arial" charset="0"/>
              </a:rPr>
            </a:br>
            <a:r>
              <a:rPr lang="ru-RU" sz="4000" b="1" u="none">
                <a:solidFill>
                  <a:schemeClr val="bg2"/>
                </a:solidFill>
                <a:latin typeface="Arial" charset="0"/>
              </a:rPr>
              <a:t>98 – 117 гг. н. э</a:t>
            </a:r>
            <a:br>
              <a:rPr lang="ru-RU" sz="4000" b="1" u="none">
                <a:solidFill>
                  <a:schemeClr val="bg2"/>
                </a:solidFill>
                <a:latin typeface="Arial" charset="0"/>
              </a:rPr>
            </a:br>
            <a:r>
              <a:rPr lang="ru-RU" sz="4000" b="1" i="1" u="none">
                <a:solidFill>
                  <a:schemeClr val="bg2"/>
                </a:solidFill>
                <a:latin typeface="Arial" charset="0"/>
              </a:rPr>
              <a:t>«лучший из императоров»</a:t>
            </a:r>
          </a:p>
        </p:txBody>
      </p:sp>
      <p:sp>
        <p:nvSpPr>
          <p:cNvPr id="60424" name="Oval 8"/>
          <p:cNvSpPr>
            <a:spLocks noChangeArrowheads="1"/>
          </p:cNvSpPr>
          <p:nvPr/>
        </p:nvSpPr>
        <p:spPr bwMode="auto">
          <a:xfrm>
            <a:off x="395288" y="2565400"/>
            <a:ext cx="3527425" cy="3673475"/>
          </a:xfrm>
          <a:prstGeom prst="ellipse">
            <a:avLst/>
          </a:prstGeom>
          <a:solidFill>
            <a:srgbClr val="80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60425" name="Picture 9"/>
          <p:cNvPicPr>
            <a:picLocks noChangeAspect="1" noChangeArrowheads="1"/>
          </p:cNvPicPr>
          <p:nvPr/>
        </p:nvPicPr>
        <p:blipFill>
          <a:blip r:embed="rId3"/>
          <a:srcRect b="9383"/>
          <a:stretch>
            <a:fillRect/>
          </a:stretch>
        </p:blipFill>
        <p:spPr bwMode="auto">
          <a:xfrm>
            <a:off x="1042988" y="3213100"/>
            <a:ext cx="223202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6" name="WordArt 10"/>
          <p:cNvSpPr>
            <a:spLocks noChangeArrowheads="1" noChangeShapeType="1" noTextEdit="1"/>
          </p:cNvSpPr>
          <p:nvPr/>
        </p:nvSpPr>
        <p:spPr bwMode="auto">
          <a:xfrm>
            <a:off x="4140200" y="3213100"/>
            <a:ext cx="4752975" cy="233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"...это были годы редкого счастья,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когда каждый может думать, что хочет,</a:t>
            </a:r>
          </a:p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и говорить, что думает"</a:t>
            </a:r>
          </a:p>
        </p:txBody>
      </p:sp>
      <p:sp>
        <p:nvSpPr>
          <p:cNvPr id="60427" name="WordArt 11"/>
          <p:cNvSpPr>
            <a:spLocks noChangeArrowheads="1" noChangeShapeType="1" noTextEdit="1"/>
          </p:cNvSpPr>
          <p:nvPr/>
        </p:nvSpPr>
        <p:spPr bwMode="auto">
          <a:xfrm>
            <a:off x="6948488" y="5734050"/>
            <a:ext cx="138906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Monotype Corsiva"/>
              </a:rPr>
              <a:t>Тацит</a:t>
            </a:r>
          </a:p>
        </p:txBody>
      </p:sp>
      <p:sp>
        <p:nvSpPr>
          <p:cNvPr id="60430" name="AutoShape 1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23850" y="6308725"/>
            <a:ext cx="576263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 l="1344" t="2258" r="746" b="3119"/>
          <a:stretch>
            <a:fillRect/>
          </a:stretch>
        </p:blipFill>
        <p:spPr bwMode="auto">
          <a:xfrm>
            <a:off x="3175" y="-3175"/>
            <a:ext cx="9137650" cy="6861175"/>
          </a:xfrm>
          <a:prstGeom prst="rect">
            <a:avLst/>
          </a:prstGeom>
          <a:noFill/>
        </p:spPr>
      </p:pic>
      <p:sp>
        <p:nvSpPr>
          <p:cNvPr id="56329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08725"/>
            <a:ext cx="396875" cy="2159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0"/>
            <a:ext cx="914400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u="none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 урока</a:t>
            </a:r>
            <a:endParaRPr lang="en-US" sz="6600" b="1" i="1" u="none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u="none" dirty="0" smtClean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1371600" lvl="1" indent="-914400">
              <a:buFont typeface="+mj-lt"/>
              <a:buAutoNum type="arabicPeriod"/>
            </a:pPr>
            <a:r>
              <a:rPr lang="ru-RU" sz="4800" b="1" u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Отказ от использования рабов в сельском хозяйстве.</a:t>
            </a:r>
            <a:endParaRPr lang="en-US" sz="4800" b="1" u="none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lvl="1" indent="-914400">
              <a:buFont typeface="+mj-lt"/>
              <a:buAutoNum type="arabicPeriod"/>
            </a:pPr>
            <a:endParaRPr lang="en-US" sz="2000" b="1" u="none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lvl="1" indent="-914400">
              <a:buFont typeface="+mj-lt"/>
              <a:buAutoNum type="arabicPeriod"/>
            </a:pPr>
            <a:r>
              <a:rPr lang="ru-RU" sz="4800" b="1" u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Правление Траяна (98—117 гг. н. э.)</a:t>
            </a:r>
          </a:p>
          <a:p>
            <a:pPr marL="1371600" lvl="1" indent="-914400">
              <a:buFont typeface="+mj-lt"/>
              <a:buAutoNum type="arabicPeriod"/>
            </a:pPr>
            <a:endParaRPr lang="ru-RU" sz="2000" b="1" u="none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371600" lvl="1" indent="-914400">
              <a:buFont typeface="+mj-lt"/>
              <a:buAutoNum type="arabicPeriod"/>
            </a:pPr>
            <a:r>
              <a:rPr lang="ru-RU" sz="4800" b="1" u="none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Римляне - строители</a:t>
            </a:r>
            <a:endParaRPr lang="ru-RU" sz="5400" b="1" u="none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571480"/>
            <a:ext cx="9144000" cy="5214974"/>
          </a:xfrm>
        </p:spPr>
        <p:txBody>
          <a:bodyPr/>
          <a:lstStyle/>
          <a:p>
            <a:pPr lvl="0" algn="ctr">
              <a:buNone/>
            </a:pPr>
            <a:r>
              <a:rPr lang="ru-RU" sz="5400" b="1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историк Тацит считал время правления Траяна «годами редкого счастья?</a:t>
            </a:r>
          </a:p>
          <a:p>
            <a:pPr lvl="0" algn="ctr">
              <a:buNone/>
            </a:pPr>
            <a:r>
              <a:rPr lang="ru-RU" sz="3600" b="1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(п.2, стр. 276 – 277)</a:t>
            </a:r>
          </a:p>
          <a:p>
            <a:pPr algn="ctr">
              <a:buNone/>
            </a:pPr>
            <a:endParaRPr lang="ru-RU" sz="3600" b="1" i="1" dirty="0">
              <a:solidFill>
                <a:schemeClr val="bg2"/>
              </a:solidFill>
            </a:endParaRPr>
          </a:p>
        </p:txBody>
      </p:sp>
      <p:sp>
        <p:nvSpPr>
          <p:cNvPr id="6144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23850" y="6308725"/>
            <a:ext cx="576263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4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6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body" idx="1"/>
          </p:nvPr>
        </p:nvSpPr>
        <p:spPr>
          <a:xfrm>
            <a:off x="0" y="260350"/>
            <a:ext cx="9144000" cy="6597650"/>
          </a:xfrm>
        </p:spPr>
        <p:txBody>
          <a:bodyPr/>
          <a:lstStyle/>
          <a:p>
            <a:r>
              <a:rPr lang="ru-RU" sz="3600" b="1" i="1" dirty="0">
                <a:solidFill>
                  <a:schemeClr val="bg2"/>
                </a:solidFill>
              </a:rPr>
              <a:t>Траян прекратил казни по ложным доносам</a:t>
            </a:r>
          </a:p>
          <a:p>
            <a:pPr>
              <a:buFontTx/>
              <a:buNone/>
            </a:pPr>
            <a:endParaRPr lang="ru-RU" sz="3600" b="1" i="1" dirty="0">
              <a:solidFill>
                <a:schemeClr val="bg2"/>
              </a:solidFill>
            </a:endParaRPr>
          </a:p>
          <a:p>
            <a:r>
              <a:rPr lang="ru-RU" sz="3600" b="1" i="1" dirty="0">
                <a:solidFill>
                  <a:schemeClr val="bg2"/>
                </a:solidFill>
              </a:rPr>
              <a:t>При нем перестали преследовать за неосторожное слово или обидную для императора шутку</a:t>
            </a:r>
          </a:p>
          <a:p>
            <a:endParaRPr lang="ru-RU" sz="3600" b="1" i="1" dirty="0">
              <a:solidFill>
                <a:schemeClr val="bg2"/>
              </a:solidFill>
            </a:endParaRPr>
          </a:p>
          <a:p>
            <a:r>
              <a:rPr lang="ru-RU" sz="3600" b="1" i="1" dirty="0">
                <a:solidFill>
                  <a:schemeClr val="bg2"/>
                </a:solidFill>
              </a:rPr>
              <a:t>При нем были сделаны последние в истории Рима завоевания, империя достигла громадных размеров</a:t>
            </a:r>
          </a:p>
        </p:txBody>
      </p:sp>
      <p:sp>
        <p:nvSpPr>
          <p:cNvPr id="61448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23850" y="6308725"/>
            <a:ext cx="576263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1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1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14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accent1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14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14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71" name="AutoShape 7"/>
          <p:cNvSpPr>
            <a:spLocks noChangeArrowheads="1"/>
          </p:cNvSpPr>
          <p:nvPr/>
        </p:nvSpPr>
        <p:spPr bwMode="auto">
          <a:xfrm>
            <a:off x="6372225" y="333375"/>
            <a:ext cx="2303463" cy="1152525"/>
          </a:xfrm>
          <a:prstGeom prst="flowChartAlternateProcess">
            <a:avLst/>
          </a:prstGeom>
          <a:noFill/>
          <a:ln w="9525">
            <a:solidFill>
              <a:srgbClr val="00008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2472" name="WordArt 8"/>
          <p:cNvSpPr>
            <a:spLocks noChangeArrowheads="1" noChangeShapeType="1" noTextEdit="1"/>
          </p:cNvSpPr>
          <p:nvPr/>
        </p:nvSpPr>
        <p:spPr bwMode="auto">
          <a:xfrm>
            <a:off x="6804025" y="476250"/>
            <a:ext cx="158432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Форум </a:t>
            </a:r>
          </a:p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Траяна</a:t>
            </a:r>
          </a:p>
        </p:txBody>
      </p:sp>
      <p:sp>
        <p:nvSpPr>
          <p:cNvPr id="62473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95288" y="6237288"/>
            <a:ext cx="504825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2" name="Picture 4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6" name="Rectangle 8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/>
          <a:lstStyle/>
          <a:p>
            <a:r>
              <a:rPr lang="ru-RU" sz="5400" b="1" i="1" dirty="0">
                <a:solidFill>
                  <a:schemeClr val="accent4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Римляне – строители:</a:t>
            </a:r>
          </a:p>
        </p:txBody>
      </p:sp>
      <p:sp>
        <p:nvSpPr>
          <p:cNvPr id="63497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57200" y="1412875"/>
            <a:ext cx="8229600" cy="48244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800" b="1">
                <a:solidFill>
                  <a:schemeClr val="bg2"/>
                </a:solidFill>
              </a:rPr>
              <a:t>Водопроводы</a:t>
            </a:r>
          </a:p>
          <a:p>
            <a:pPr>
              <a:lnSpc>
                <a:spcPct val="90000"/>
              </a:lnSpc>
            </a:pPr>
            <a:r>
              <a:rPr lang="ru-RU" sz="4800" b="1">
                <a:solidFill>
                  <a:schemeClr val="bg2"/>
                </a:solidFill>
              </a:rPr>
              <a:t>Акведуки</a:t>
            </a:r>
          </a:p>
          <a:p>
            <a:pPr>
              <a:lnSpc>
                <a:spcPct val="90000"/>
              </a:lnSpc>
            </a:pPr>
            <a:r>
              <a:rPr lang="ru-RU" sz="4800" b="1">
                <a:solidFill>
                  <a:schemeClr val="bg2"/>
                </a:solidFill>
              </a:rPr>
              <a:t>Бетон</a:t>
            </a:r>
          </a:p>
          <a:p>
            <a:pPr>
              <a:lnSpc>
                <a:spcPct val="90000"/>
              </a:lnSpc>
            </a:pPr>
            <a:r>
              <a:rPr lang="ru-RU" sz="4800" b="1">
                <a:solidFill>
                  <a:schemeClr val="bg2"/>
                </a:solidFill>
              </a:rPr>
              <a:t>Дороги</a:t>
            </a:r>
          </a:p>
          <a:p>
            <a:pPr>
              <a:lnSpc>
                <a:spcPct val="90000"/>
              </a:lnSpc>
            </a:pPr>
            <a:r>
              <a:rPr lang="ru-RU" sz="4800" b="1">
                <a:solidFill>
                  <a:schemeClr val="bg2"/>
                </a:solidFill>
              </a:rPr>
              <a:t>Арки</a:t>
            </a:r>
          </a:p>
          <a:p>
            <a:pPr>
              <a:lnSpc>
                <a:spcPct val="90000"/>
              </a:lnSpc>
            </a:pPr>
            <a:r>
              <a:rPr lang="ru-RU" sz="4800" b="1">
                <a:solidFill>
                  <a:schemeClr val="bg2"/>
                </a:solidFill>
              </a:rPr>
              <a:t>Амфитеатры</a:t>
            </a:r>
          </a:p>
        </p:txBody>
      </p:sp>
      <p:sp>
        <p:nvSpPr>
          <p:cNvPr id="63498" name="AutoShape 10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468313" y="6237288"/>
            <a:ext cx="647700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4213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b="1" dirty="0">
                <a:solidFill>
                  <a:schemeClr val="bg2"/>
                </a:solidFill>
                <a:latin typeface="Monotype Corsiva" pitchFamily="66" charset="0"/>
              </a:rPr>
              <a:t/>
            </a:r>
            <a:br>
              <a:rPr lang="ru-RU" sz="7200" b="1" dirty="0">
                <a:solidFill>
                  <a:schemeClr val="bg2"/>
                </a:solidFill>
                <a:latin typeface="Monotype Corsiva" pitchFamily="66" charset="0"/>
              </a:rPr>
            </a:br>
            <a:r>
              <a:rPr lang="ru-RU" sz="6600" b="1" dirty="0">
                <a:solidFill>
                  <a:schemeClr val="bg2"/>
                </a:solidFill>
                <a:latin typeface="Monotype Corsiva" pitchFamily="66" charset="0"/>
              </a:rPr>
              <a:t>Рим стал крупнейшим городом огромной империи, его называли вечным, золотым или же просто - </a:t>
            </a:r>
            <a:r>
              <a:rPr lang="ru-RU" sz="9600" b="1" dirty="0">
                <a:solidFill>
                  <a:srgbClr val="660033"/>
                </a:solidFill>
                <a:latin typeface="Monotype Corsiva" pitchFamily="66" charset="0"/>
              </a:rPr>
              <a:t>Городом</a:t>
            </a:r>
          </a:p>
        </p:txBody>
      </p:sp>
      <p:sp>
        <p:nvSpPr>
          <p:cNvPr id="94214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4215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468313" y="6165850"/>
            <a:ext cx="574675" cy="3587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428604"/>
            <a:ext cx="850112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algn="ctr"/>
            <a:r>
              <a:rPr lang="ru-RU" sz="4400" u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</a:p>
          <a:p>
            <a:pPr algn="ctr"/>
            <a:endParaRPr lang="ru-RU" sz="2400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3200" b="1" u="non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57. (прочитать)</a:t>
            </a:r>
          </a:p>
          <a:p>
            <a:pPr algn="ctr"/>
            <a:endParaRPr lang="ru-RU" sz="2000" b="1" u="none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/>
            <a:r>
              <a:rPr lang="ru-RU" sz="2800" u="none" dirty="0" smtClean="0">
                <a:solidFill>
                  <a:schemeClr val="bg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1-й уровень </a:t>
            </a:r>
            <a:r>
              <a:rPr lang="ru-RU" sz="2800" u="none" dirty="0" smtClean="0"/>
              <a:t>-  подготовить сообщение на тему «Как покончили с доносчиками при Траяне?».</a:t>
            </a:r>
          </a:p>
          <a:p>
            <a:pPr lvl="1"/>
            <a:endParaRPr lang="ru-RU" u="none" dirty="0" smtClean="0"/>
          </a:p>
          <a:p>
            <a:pPr lvl="1"/>
            <a:r>
              <a:rPr lang="ru-RU" sz="2800" u="none" dirty="0" smtClean="0">
                <a:solidFill>
                  <a:schemeClr val="bg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2-ой уровень </a:t>
            </a:r>
            <a:r>
              <a:rPr lang="ru-RU" sz="2800" u="none" dirty="0" smtClean="0"/>
              <a:t>-  подготовить сообщение на тему «Постройки римлян».</a:t>
            </a:r>
          </a:p>
          <a:p>
            <a:pPr lvl="1"/>
            <a:endParaRPr lang="ru-RU" u="none" dirty="0" smtClean="0"/>
          </a:p>
          <a:p>
            <a:pPr lvl="1"/>
            <a:r>
              <a:rPr lang="ru-RU" sz="2800" u="none" dirty="0" smtClean="0">
                <a:solidFill>
                  <a:schemeClr val="bg1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3-й уровень </a:t>
            </a:r>
            <a:r>
              <a:rPr lang="ru-RU" sz="2800" u="none" dirty="0" smtClean="0"/>
              <a:t>- ответить на вопросы в рубрике «Проверьте себя».</a:t>
            </a:r>
            <a:endParaRPr lang="ru-RU" u="none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836613"/>
            <a:ext cx="7772400" cy="4608512"/>
          </a:xfrm>
        </p:spPr>
        <p:txBody>
          <a:bodyPr/>
          <a:lstStyle/>
          <a:p>
            <a:r>
              <a:rPr lang="ru-RU" sz="6000" b="1" i="1">
                <a:solidFill>
                  <a:srgbClr val="FFFF99"/>
                </a:solidFill>
              </a:rPr>
              <a:t>На этом наш урок закончен.</a:t>
            </a:r>
            <a:br>
              <a:rPr lang="ru-RU" sz="6000" b="1" i="1">
                <a:solidFill>
                  <a:srgbClr val="FFFF99"/>
                </a:solidFill>
              </a:rPr>
            </a:br>
            <a:r>
              <a:rPr lang="ru-RU" sz="6000" b="1" i="1">
                <a:solidFill>
                  <a:srgbClr val="FFFF99"/>
                </a:solidFill>
              </a:rPr>
              <a:t>Благодарю за </a:t>
            </a:r>
            <a:br>
              <a:rPr lang="ru-RU" sz="6000" b="1" i="1">
                <a:solidFill>
                  <a:srgbClr val="FFFF99"/>
                </a:solidFill>
              </a:rPr>
            </a:br>
            <a:r>
              <a:rPr lang="ru-RU" sz="6000" b="1" i="1">
                <a:solidFill>
                  <a:srgbClr val="FFFF99"/>
                </a:solidFill>
              </a:rPr>
              <a:t>сотрудничество!</a:t>
            </a:r>
            <a:br>
              <a:rPr lang="ru-RU" sz="6000" b="1" i="1">
                <a:solidFill>
                  <a:srgbClr val="FFFF99"/>
                </a:solidFill>
              </a:rPr>
            </a:br>
            <a:r>
              <a:rPr lang="ru-RU" sz="6000" b="1" i="1">
                <a:solidFill>
                  <a:srgbClr val="FFFF99"/>
                </a:solidFill>
              </a:rPr>
              <a:t>Всего хорошего!</a:t>
            </a:r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0662" name="AutoShape 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395288" y="6165850"/>
            <a:ext cx="647700" cy="431800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5400"/>
              <a:t>Давайте вспомним !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96975"/>
            <a:ext cx="9324975" cy="532765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Главный источник рабства в Риме :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44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</a:t>
            </a:r>
            <a:r>
              <a:rPr lang="ru-RU" sz="48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а) продажа в рабство должников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48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б) завоевания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 sz="48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в) рождение рабынями детей</a:t>
            </a:r>
          </a:p>
        </p:txBody>
      </p:sp>
      <p:sp>
        <p:nvSpPr>
          <p:cNvPr id="43012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0825" y="6237288"/>
            <a:ext cx="576263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5400"/>
              <a:t>Давайте вспомним !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33400" indent="-533400">
              <a:buFontTx/>
              <a:buNone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Найдите лишнее:</a:t>
            </a:r>
          </a:p>
          <a:p>
            <a:pPr marL="533400" indent="-533400">
              <a:buFontTx/>
              <a:buNone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Рабы в Риме могли быть:</a:t>
            </a:r>
          </a:p>
          <a:p>
            <a:pPr marL="533400" indent="-533400">
              <a:buFontTx/>
              <a:buNone/>
            </a:pPr>
            <a:r>
              <a:rPr lang="ru-RU" sz="3600" b="1" dirty="0">
                <a:solidFill>
                  <a:schemeClr val="hlink"/>
                </a:solidFill>
              </a:rPr>
              <a:t>   </a:t>
            </a:r>
            <a:r>
              <a:rPr lang="ru-RU" sz="36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а) врачами</a:t>
            </a:r>
          </a:p>
          <a:p>
            <a:pPr marL="533400" indent="-533400">
              <a:buFontTx/>
              <a:buNone/>
            </a:pPr>
            <a:r>
              <a:rPr lang="ru-RU" sz="36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б) библиотекарями</a:t>
            </a:r>
          </a:p>
          <a:p>
            <a:pPr marL="533400" indent="-533400">
              <a:buFontTx/>
              <a:buNone/>
            </a:pPr>
            <a:r>
              <a:rPr lang="ru-RU" sz="36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в)секретарями</a:t>
            </a:r>
          </a:p>
          <a:p>
            <a:pPr marL="533400" indent="-533400">
              <a:buFontTx/>
              <a:buNone/>
            </a:pPr>
            <a:r>
              <a:rPr lang="ru-RU" sz="36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г) легионерами</a:t>
            </a:r>
          </a:p>
          <a:p>
            <a:pPr marL="533400" indent="-533400">
              <a:buFontTx/>
              <a:buNone/>
            </a:pPr>
            <a:r>
              <a:rPr lang="ru-RU" sz="36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</a:t>
            </a:r>
            <a:r>
              <a:rPr lang="ru-RU" sz="3600" b="1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д</a:t>
            </a:r>
            <a:r>
              <a:rPr lang="ru-RU" sz="36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) сенаторами</a:t>
            </a:r>
          </a:p>
        </p:txBody>
      </p:sp>
      <p:sp>
        <p:nvSpPr>
          <p:cNvPr id="45060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95288" y="6237288"/>
            <a:ext cx="576262" cy="3587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5400"/>
              <a:t>Давайте вспомним !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9144000" cy="525621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Вставьте пропущенное слово: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i="1" dirty="0">
                <a:solidFill>
                  <a:schemeClr val="hlink"/>
                </a:solidFill>
              </a:rPr>
              <a:t>	</a:t>
            </a: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Непокорных рабов или захваченных на войне пленников часто помещали в специальные школы, где их учили владеть оружием. Затем они должны были сражаться друг с другом для развлечения римлян. Таких рабов называли ___________________ </a:t>
            </a:r>
            <a:r>
              <a:rPr lang="ru-RU" sz="4000" b="1" dirty="0">
                <a:solidFill>
                  <a:schemeClr val="hlink"/>
                </a:solidFill>
              </a:rPr>
              <a:t>.</a:t>
            </a:r>
          </a:p>
        </p:txBody>
      </p:sp>
      <p:sp>
        <p:nvSpPr>
          <p:cNvPr id="4608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23850" y="6308725"/>
            <a:ext cx="576263" cy="360363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5400"/>
              <a:t>Давайте вспомним !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964613" cy="5068888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«Да» или «нет»: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chemeClr val="hlink"/>
                </a:solidFill>
              </a:rPr>
              <a:t>	</a:t>
            </a:r>
            <a:r>
              <a:rPr lang="ru-RU" sz="48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Не все рабы были бесправны и считались вещью хозяина, имелись исключения, например, раб – управляющий, раб - секретарь</a:t>
            </a:r>
          </a:p>
        </p:txBody>
      </p:sp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827088" y="515778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u="none">
              <a:solidFill>
                <a:schemeClr val="tx2"/>
              </a:solidFill>
            </a:endParaRPr>
          </a:p>
        </p:txBody>
      </p:sp>
      <p:sp>
        <p:nvSpPr>
          <p:cNvPr id="47109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250825" y="6165850"/>
            <a:ext cx="649288" cy="431800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5400"/>
              <a:t>Давайте вспомним !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893175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Земельное владение богатого человека в Риме :</a:t>
            </a:r>
          </a:p>
          <a:p>
            <a:pPr>
              <a:buFontTx/>
              <a:buNone/>
            </a:pPr>
            <a:r>
              <a:rPr lang="ru-RU" sz="6000" b="1" dirty="0">
                <a:solidFill>
                  <a:schemeClr val="hlink"/>
                </a:solidFill>
              </a:rPr>
              <a:t>   </a:t>
            </a:r>
            <a:r>
              <a:rPr lang="ru-RU" sz="60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а) латифундия</a:t>
            </a:r>
          </a:p>
          <a:p>
            <a:pPr>
              <a:buFontTx/>
              <a:buNone/>
            </a:pPr>
            <a:r>
              <a:rPr lang="ru-RU" sz="60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б) фазенда</a:t>
            </a:r>
          </a:p>
          <a:p>
            <a:pPr>
              <a:buFontTx/>
              <a:buNone/>
            </a:pPr>
            <a:r>
              <a:rPr lang="ru-RU" sz="60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в) имение</a:t>
            </a:r>
          </a:p>
          <a:p>
            <a:pPr>
              <a:buFontTx/>
              <a:buNone/>
            </a:pPr>
            <a:endParaRPr lang="ru-RU" sz="6000" b="1" i="1" dirty="0"/>
          </a:p>
        </p:txBody>
      </p:sp>
      <p:sp>
        <p:nvSpPr>
          <p:cNvPr id="48132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23850" y="6308725"/>
            <a:ext cx="576263" cy="358775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5400"/>
              <a:t>Давайте вспомним !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600200"/>
            <a:ext cx="8964612" cy="4997450"/>
          </a:xfrm>
        </p:spPr>
        <p:txBody>
          <a:bodyPr/>
          <a:lstStyle/>
          <a:p>
            <a:pPr>
              <a:buFontTx/>
              <a:buNone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Орудия труда для обработки полей римский ученый 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Варрон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делил на: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а) говорящие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б) мычащие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в) рычащие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г) немые</a:t>
            </a:r>
          </a:p>
          <a:p>
            <a:pPr>
              <a:buFontTx/>
              <a:buNone/>
            </a:pP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  </a:t>
            </a:r>
            <a:r>
              <a:rPr lang="ru-RU" sz="4000" b="1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д</a:t>
            </a:r>
            <a:r>
              <a:rPr lang="ru-RU" sz="40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) грохочущие</a:t>
            </a:r>
          </a:p>
        </p:txBody>
      </p:sp>
      <p:sp>
        <p:nvSpPr>
          <p:cNvPr id="49156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179388" y="6381750"/>
            <a:ext cx="647700" cy="287338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107763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ru-RU" sz="5400"/>
              <a:t>Давайте вспомним !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00200"/>
            <a:ext cx="8893175" cy="5257800"/>
          </a:xfrm>
        </p:spPr>
        <p:txBody>
          <a:bodyPr/>
          <a:lstStyle/>
          <a:p>
            <a:pPr>
              <a:buFontTx/>
              <a:buNone/>
            </a:pPr>
            <a:r>
              <a:rPr lang="ru-RU" sz="66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7. </a:t>
            </a:r>
            <a:r>
              <a:rPr lang="ru-RU" sz="72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Кого </a:t>
            </a:r>
            <a:r>
              <a:rPr lang="ru-RU" sz="7200" b="1" dirty="0" err="1">
                <a:solidFill>
                  <a:schemeClr val="bg1">
                    <a:lumMod val="20000"/>
                    <a:lumOff val="80000"/>
                  </a:schemeClr>
                </a:solidFill>
              </a:rPr>
              <a:t>Варрон</a:t>
            </a:r>
            <a:r>
              <a:rPr lang="ru-RU" sz="7200" b="1" dirty="0">
                <a:solidFill>
                  <a:schemeClr val="bg1">
                    <a:lumMod val="20000"/>
                    <a:lumOff val="80000"/>
                  </a:schemeClr>
                </a:solidFill>
              </a:rPr>
              <a:t> называл говорящими орудиями труда?</a:t>
            </a:r>
          </a:p>
        </p:txBody>
      </p:sp>
      <p:sp>
        <p:nvSpPr>
          <p:cNvPr id="50180" name="AutoShape 4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323850" y="6237288"/>
            <a:ext cx="611188" cy="3603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6">
      <a:dk1>
        <a:srgbClr val="005A58"/>
      </a:dk1>
      <a:lt1>
        <a:srgbClr val="FFFFFF"/>
      </a:lt1>
      <a:dk2>
        <a:srgbClr val="008080"/>
      </a:dk2>
      <a:lt2>
        <a:srgbClr val="FFFF99"/>
      </a:lt2>
      <a:accent1>
        <a:srgbClr val="006462"/>
      </a:accent1>
      <a:accent2>
        <a:srgbClr val="6D6FC7"/>
      </a:accent2>
      <a:accent3>
        <a:srgbClr val="AAC0C0"/>
      </a:accent3>
      <a:accent4>
        <a:srgbClr val="DADADA"/>
      </a:accent4>
      <a:accent5>
        <a:srgbClr val="AAB8B7"/>
      </a:accent5>
      <a:accent6>
        <a:srgbClr val="6264B4"/>
      </a:accent6>
      <a:hlink>
        <a:srgbClr val="00FFFF"/>
      </a:hlink>
      <a:folHlink>
        <a:srgbClr val="00FF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sng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2D2015"/>
        </a:dk1>
        <a:lt1>
          <a:srgbClr val="FFFFFF"/>
        </a:lt1>
        <a:dk2>
          <a:srgbClr val="996633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CAB8AD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5A58"/>
        </a:dk1>
        <a:lt1>
          <a:srgbClr val="FFFFFF"/>
        </a:lt1>
        <a:dk2>
          <a:srgbClr val="CCFF99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E2FFCA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989</TotalTime>
  <Words>458</Words>
  <Application>Microsoft Office PowerPoint</Application>
  <PresentationFormat>Экран (4:3)</PresentationFormat>
  <Paragraphs>106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Book Antiqua</vt:lpstr>
      <vt:lpstr>Monotype Corsiva</vt:lpstr>
      <vt:lpstr>Times New Roman</vt:lpstr>
      <vt:lpstr>Оформление по умолчанию</vt:lpstr>
      <vt:lpstr>Презентация PowerPoint</vt:lpstr>
      <vt:lpstr>Презентация PowerPoint</vt:lpstr>
      <vt:lpstr>Давайте вспомним !</vt:lpstr>
      <vt:lpstr>Давайте вспомним !</vt:lpstr>
      <vt:lpstr>Давайте вспомним !</vt:lpstr>
      <vt:lpstr>Давайте вспомним !</vt:lpstr>
      <vt:lpstr>Давайте вспомним !</vt:lpstr>
      <vt:lpstr>Давайте вспомним !</vt:lpstr>
      <vt:lpstr>Давайте вспомним !</vt:lpstr>
      <vt:lpstr>Ключ к тесту</vt:lpstr>
      <vt:lpstr>Оцени товарища</vt:lpstr>
      <vt:lpstr>А теперь новая тема! </vt:lpstr>
      <vt:lpstr>  Отказ от использования рабов в Древнем Риме </vt:lpstr>
      <vt:lpstr>Презентация PowerPoint</vt:lpstr>
      <vt:lpstr>Презентация PowerPoint</vt:lpstr>
      <vt:lpstr>Презентация PowerPoint</vt:lpstr>
      <vt:lpstr>Проверим себя?</vt:lpstr>
      <vt:lpstr>Проверим себя ?</vt:lpstr>
      <vt:lpstr>Презентация PowerPoint</vt:lpstr>
      <vt:lpstr>Презентация PowerPoint</vt:lpstr>
      <vt:lpstr>Презентация PowerPoint</vt:lpstr>
      <vt:lpstr>Презентация PowerPoint</vt:lpstr>
      <vt:lpstr>Римляне – строители:</vt:lpstr>
      <vt:lpstr> Рим стал крупнейшим городом огромной империи, его называли вечным, золотым или же просто - Городом</vt:lpstr>
      <vt:lpstr>Презентация PowerPoint</vt:lpstr>
      <vt:lpstr>На этом наш урок закончен. Благодарю за  сотрудничество! Всего хорошего!</vt:lpstr>
    </vt:vector>
  </TitlesOfParts>
  <Company>Portal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user</cp:lastModifiedBy>
  <cp:revision>55</cp:revision>
  <dcterms:created xsi:type="dcterms:W3CDTF">2007-04-16T03:54:11Z</dcterms:created>
  <dcterms:modified xsi:type="dcterms:W3CDTF">2022-04-14T08:38:16Z</dcterms:modified>
</cp:coreProperties>
</file>