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  <p:sldMasterId id="2147483710" r:id="rId3"/>
    <p:sldMasterId id="2147483722" r:id="rId4"/>
    <p:sldMasterId id="2147483734" r:id="rId5"/>
    <p:sldMasterId id="2147483746" r:id="rId6"/>
    <p:sldMasterId id="2147483758" r:id="rId7"/>
    <p:sldMasterId id="2147483770" r:id="rId8"/>
    <p:sldMasterId id="2147483782" r:id="rId9"/>
  </p:sldMasterIdLst>
  <p:sldIdLst>
    <p:sldId id="256" r:id="rId10"/>
    <p:sldId id="257" r:id="rId11"/>
    <p:sldId id="267" r:id="rId12"/>
    <p:sldId id="258" r:id="rId13"/>
    <p:sldId id="259" r:id="rId14"/>
    <p:sldId id="260" r:id="rId15"/>
    <p:sldId id="261" r:id="rId16"/>
    <p:sldId id="263" r:id="rId17"/>
    <p:sldId id="264" r:id="rId18"/>
    <p:sldId id="265" r:id="rId19"/>
    <p:sldId id="266" r:id="rId20"/>
    <p:sldId id="262" r:id="rId21"/>
    <p:sldId id="268" r:id="rId22"/>
    <p:sldId id="269" r:id="rId23"/>
    <p:sldId id="270" r:id="rId24"/>
    <p:sldId id="271" r:id="rId25"/>
    <p:sldId id="272" r:id="rId26"/>
    <p:sldId id="27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5ADDC-37F9-4D33-8058-53325913E1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6E9ED-E99D-46EF-A3DC-5BDA26B617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8A876-3603-4976-B005-ECD04902C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58627-B8CA-482E-8E4F-9AC4744235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4CF31-D09A-42FF-B682-70CE2C4F28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6A222-1A99-4144-A0A4-9D954DE8B5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37F57-189D-49E4-BB00-E8AD1B1F3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FFD7E-1C3F-4BB8-9619-5927ED338E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0F086-76A0-435A-93A7-C76C3F968C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2FD62-22ED-42C6-A7FD-EF671CC186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24DE4-08BB-4D1A-8328-7049593D55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4F126-4FEA-45AF-A526-75D1E5F65A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6F6CF-5056-4F84-88E6-C8E80E84A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962CB-A5AB-4497-B68D-EAA89C1800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88B19B-3CD0-4033-BE30-FC3E6AEF9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554B6-6C04-48FB-9396-170CA7BD6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1C959-AE9D-4FCB-BD71-D734256D6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9A30C-05AD-4F35-83CE-85FD5B5C5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7C440-C3F3-491B-B33B-92E845A5A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3AB2F-DED7-4031-8818-A1F3A9E7F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15D82-2871-4A4D-BCAE-F10E11AB43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B4ED6-222E-42D4-A518-7EC101F489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CA04F-DCBA-410C-8288-319C34E0E6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28CF3-BDC0-48D4-AE44-63C245437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D8CDF-739E-4171-8EBD-B993F93AA4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075BB-9405-4B9E-A802-DAE54C97A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AEEA4-6A7C-48C7-9571-7F727F4C4A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75F52F-0CC5-4203-B29F-1CC44993C3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885D2-04B4-4D59-9AE4-5DA205F1F5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AD79C-DF22-4F1F-BECB-BC465F5872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586F5-A593-4EA2-9334-C089734DE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692BD-A31D-4D27-914D-F758F4220E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9A123-DCF5-4B4A-9D6D-599C84B026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1D3F4-3A7A-4221-AC31-D08C7C824F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636A3-2026-4C19-B6F7-79013D7AC5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21B98-3AB8-400E-8F98-634BA3CEA1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AE6FD-A863-4E40-B39F-936DDDDD2D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EA945-C7D1-415D-982B-287398CD9E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A537AC-D163-4FA2-AC32-EFC9AE4381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46FC2-169F-42F1-A203-59419E5C64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A5357-6660-44A7-BA60-C12E7C2E1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C2881-CEFC-4D5B-B986-FCF082AF5A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ED8CA-FCAE-43CF-9DD7-36588C76AA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46487-4B88-4C7D-A7ED-47DE69600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7B510-004E-491E-BEF5-62BE18609D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EA8A3-A386-4D81-A9B9-3DD5376E00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F3D0C-BD87-44C8-B146-E8EC87134C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97206-73E9-46F1-8D2D-F7328A77E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96DA8-AA7B-441E-86C4-5DEAEDB176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21D4D-E5D9-4F09-900D-4D02EC91D6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6C6B1-6C34-4DBA-8055-2021542F85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55A78-60D7-47DE-AA27-500EE1F095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8C4B7-A4F3-4D68-A3BE-5A5EF363E6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236CF-4B25-43B9-A945-C951A074A9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394B5-A2AE-4504-8579-10B8B0B2F0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113ED-0219-46E7-A871-3639B478DC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D056C-E2E8-4B3B-8771-C76DCDF64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ED3D7-4B64-49FC-BC80-9D8929686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E47B5-C8C1-44D0-8006-E6BE0A4D0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2678E-99FC-48E0-8F43-4331919F9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16D27-D3A3-4F24-9FF5-E0AB7BD4DE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2C9D4-AD0B-48D5-9637-0F6BC0D778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EB68F-04E1-4A51-9024-7E83D13E4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FFB45-C8FB-4A21-A35D-F6AE8E86D7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BE6A7-D23C-4FF2-A193-9F851BE55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2DC43-4852-4150-9FF9-33BB6CDD5A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02E29-C245-4698-9ED9-63FE70B145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6D03-B52C-4A5C-AF28-88C545DD0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47DE5-1094-4F6E-930A-2F5EAD104C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F7B8F-EEAA-4A77-8D92-16ECD706B3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66FCB-4B0E-4AD7-9A9D-852820B21C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309C7-D408-4B06-AC35-928EFC3820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FA05B-0CDD-4327-8818-7CB3718348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5C43C-0B84-431F-A722-31318B458B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131EA-6F2C-49C9-B01B-790509E519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F0628-21B9-4068-9E27-C54C5CA83C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DF479-95CF-42E2-9C9C-BA71167F26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F391B-5533-4930-941D-FF0D548A22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84234-7CE9-4346-95F3-5002ED6572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69FC5-D2BC-4B78-A561-84CF2642F8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971800"/>
            <a:ext cx="33528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DAAAA-9BEA-4ED7-9C88-D542DC7D94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72C9C-4ADF-45C5-9CB2-FE8A675DD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E4CDA-6A97-435D-97E2-F00C104CF0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9AF63-0ECF-4995-838F-10D88EB386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FCBC0-796A-4DE3-BED6-FAD61707F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E7B05-A5E6-43A6-87FF-C2A00281A9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0B58C-3396-4459-A976-589F26200B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76400"/>
            <a:ext cx="2057400" cy="4449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76400"/>
            <a:ext cx="6019800" cy="4449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EDE4D-D417-41F0-A645-92C8E7809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06.04.2011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ransition spd="med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01ECA8ED-EC01-415A-BA75-E94BD10E1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ransition spd="med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76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971800"/>
            <a:ext cx="68580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FA57F60C-BEC9-4482-9207-954501378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 spd="med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D5DF3D52-C9E8-4051-AB25-A2BFD0BC10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ransition spd="med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B859BB24-274D-4511-8788-670E3C80B2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ransition spd="med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76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971800"/>
            <a:ext cx="68580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481BF18D-88D2-4375-AFE4-E3091F54CE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spd="med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994166F-F70D-4A1B-9006-347E217DF6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ransition spd="med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2E3BA780-40EB-413B-A516-ED3CA7F86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ransition spd="med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76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971800"/>
            <a:ext cx="68580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D4240B75-7F95-4AB0-9DFB-853FE5973B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ransition spd="med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Максим Горький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«Старуха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Изергиль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Урок литературы в 7 классе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Мастерство писателя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429132"/>
            <a:ext cx="5472122" cy="1697031"/>
          </a:xfrm>
        </p:spPr>
        <p:txBody>
          <a:bodyPr/>
          <a:lstStyle/>
          <a:p>
            <a:pPr lvl="0">
              <a:buNone/>
            </a:pPr>
            <a:r>
              <a:rPr lang="ru-RU" sz="2000" b="1" i="1" dirty="0" smtClean="0"/>
              <a:t>Прочитайте, как пылало сердце. Какое изобразительно – выразительное средство использует автор?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928662" y="1928802"/>
          <a:ext cx="4038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Средство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Пример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Эпитеты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Метафоры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Сравнения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Рисунок 5" descr="Легенда о Данко.JPG"/>
          <p:cNvPicPr>
            <a:picLocks noChangeAspect="1"/>
          </p:cNvPicPr>
          <p:nvPr/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6039442" y="1643050"/>
            <a:ext cx="2618798" cy="3786214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Эпиграф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b="1" i="1" dirty="0" smtClean="0"/>
              <a:t>Зачитайте эпиграф к рассказу</a:t>
            </a:r>
          </a:p>
          <a:p>
            <a:r>
              <a:rPr lang="ru-RU" sz="2400" b="1" i="1" dirty="0" smtClean="0"/>
              <a:t>Что Горький считает подвигом?</a:t>
            </a:r>
            <a:endParaRPr lang="ru-RU" sz="2400" b="1" i="1" dirty="0"/>
          </a:p>
        </p:txBody>
      </p:sp>
      <p:pic>
        <p:nvPicPr>
          <p:cNvPr id="5" name="Содержимое 4" descr="Горький (2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95408" y="1600200"/>
            <a:ext cx="3344184" cy="4525963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dirty="0" smtClean="0"/>
              <a:t>Какие черты романтизма вы можете обнаружить в легенде о </a:t>
            </a:r>
            <a:r>
              <a:rPr lang="ru-RU" sz="3200" dirty="0" err="1" smtClean="0"/>
              <a:t>Данко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14546" y="1714488"/>
            <a:ext cx="4929222" cy="8572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Герой на голову выше остальных</a:t>
            </a:r>
            <a:endParaRPr lang="ru-RU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2643182"/>
            <a:ext cx="4929222" cy="8572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Экзотическая среда</a:t>
            </a:r>
            <a:endParaRPr lang="ru-RU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3571876"/>
            <a:ext cx="4929222" cy="8572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Легенда</a:t>
            </a:r>
            <a:endParaRPr lang="ru-RU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4500570"/>
            <a:ext cx="4929222" cy="8572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Герой в конфликте с окружающими</a:t>
            </a:r>
            <a:endParaRPr lang="ru-RU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1714488"/>
            <a:ext cx="4929222" cy="8572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Есть сказитель – старуха </a:t>
            </a:r>
            <a:r>
              <a:rPr lang="ru-RU" b="1" i="1" dirty="0" err="1" smtClean="0"/>
              <a:t>Изергиль</a:t>
            </a:r>
            <a:endParaRPr lang="ru-RU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2643182"/>
            <a:ext cx="4929222" cy="8572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Контрастное изображение мира: чёрные и красные тона</a:t>
            </a:r>
            <a:endParaRPr lang="ru-RU" b="1" i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Легенда о </a:t>
            </a:r>
            <a:r>
              <a:rPr lang="ru-RU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Ларре</a:t>
            </a:r>
            <a:endParaRPr lang="ru-RU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Беседа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i="1" dirty="0" smtClean="0"/>
              <a:t>Расскажите легенду о </a:t>
            </a:r>
            <a:r>
              <a:rPr lang="ru-RU" b="1" i="1" dirty="0" err="1" smtClean="0"/>
              <a:t>Ларре</a:t>
            </a:r>
            <a:endParaRPr lang="ru-RU" b="1" i="1" dirty="0" smtClean="0"/>
          </a:p>
          <a:p>
            <a:r>
              <a:rPr lang="ru-RU" b="1" i="1" dirty="0" smtClean="0"/>
              <a:t>Какую библейскую легенду она напоминает?</a:t>
            </a:r>
          </a:p>
          <a:p>
            <a:r>
              <a:rPr lang="ru-RU" b="1" i="1" dirty="0" smtClean="0"/>
              <a:t>Чем отличается от библейской легенды?</a:t>
            </a:r>
            <a:endParaRPr lang="ru-RU" b="1" i="1" dirty="0"/>
          </a:p>
        </p:txBody>
      </p:sp>
      <p:pic>
        <p:nvPicPr>
          <p:cNvPr id="8" name="Содержимое 7" descr="Легенда о ларре.jpg"/>
          <p:cNvPicPr>
            <a:picLocks noGrp="1" noChangeAspect="1"/>
          </p:cNvPicPr>
          <p:nvPr>
            <p:ph sz="half" idx="2"/>
          </p:nvPr>
        </p:nvPicPr>
        <p:blipFill>
          <a:blip r:embed="rId2">
            <a:lum bright="-10000" contrast="40000"/>
          </a:blip>
          <a:stretch>
            <a:fillRect/>
          </a:stretch>
        </p:blipFill>
        <p:spPr>
          <a:xfrm>
            <a:off x="4648200" y="1664081"/>
            <a:ext cx="4038600" cy="4398201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Беседа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Зачитайте, как выглядит </a:t>
            </a:r>
            <a:r>
              <a:rPr lang="ru-RU" b="1" i="1" dirty="0" err="1" smtClean="0"/>
              <a:t>Ларра</a:t>
            </a:r>
            <a:endParaRPr lang="ru-RU" b="1" i="1" dirty="0" smtClean="0"/>
          </a:p>
          <a:p>
            <a:r>
              <a:rPr lang="ru-RU" b="1" i="1" dirty="0" smtClean="0"/>
              <a:t>Как он разговаривал со старейшинами?</a:t>
            </a:r>
          </a:p>
          <a:p>
            <a:r>
              <a:rPr lang="ru-RU" b="1" i="1" dirty="0" smtClean="0"/>
              <a:t>Почему он убил девушку? Как он мотивировал свой поступок?</a:t>
            </a:r>
          </a:p>
          <a:p>
            <a:r>
              <a:rPr lang="ru-RU" b="1" i="1" dirty="0" smtClean="0"/>
              <a:t>Сделайте выводы о качествах его характера</a:t>
            </a:r>
            <a:endParaRPr lang="ru-RU" b="1" i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Беседа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Какое наказание ему придумали и почему именно такое?</a:t>
            </a:r>
          </a:p>
          <a:p>
            <a:r>
              <a:rPr lang="ru-RU" b="1" i="1" dirty="0" smtClean="0"/>
              <a:t>Что сталось после </a:t>
            </a:r>
            <a:r>
              <a:rPr lang="ru-RU" b="1" i="1" dirty="0" err="1" smtClean="0"/>
              <a:t>Ларры</a:t>
            </a:r>
            <a:r>
              <a:rPr lang="ru-RU" b="1" i="1" dirty="0" smtClean="0"/>
              <a:t>, а что осталось после </a:t>
            </a:r>
            <a:r>
              <a:rPr lang="ru-RU" b="1" i="1" dirty="0" err="1" smtClean="0"/>
              <a:t>Данко</a:t>
            </a:r>
            <a:r>
              <a:rPr lang="ru-RU" b="1" i="1" dirty="0" smtClean="0"/>
              <a:t>?</a:t>
            </a:r>
          </a:p>
          <a:p>
            <a:r>
              <a:rPr lang="ru-RU" b="1" i="1" dirty="0" smtClean="0"/>
              <a:t>В чём смысл такого «следа»?</a:t>
            </a:r>
            <a:endParaRPr lang="ru-RU" b="1" i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Композиция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Чем интересна композиция рассказа «Старуха </a:t>
            </a:r>
            <a:r>
              <a:rPr lang="ru-RU" b="1" i="1" dirty="0" err="1" smtClean="0"/>
              <a:t>Изергиль</a:t>
            </a:r>
            <a:r>
              <a:rPr lang="ru-RU" b="1" i="1" dirty="0" smtClean="0"/>
              <a:t>»?</a:t>
            </a:r>
          </a:p>
          <a:p>
            <a:r>
              <a:rPr lang="ru-RU" b="1" i="1" dirty="0" smtClean="0"/>
              <a:t>Из скольких частей он состоит?</a:t>
            </a:r>
          </a:p>
          <a:p>
            <a:r>
              <a:rPr lang="ru-RU" b="1" i="1" dirty="0" smtClean="0"/>
              <a:t>Какой приём положен в основу композиции рассказа?</a:t>
            </a:r>
            <a:endParaRPr lang="ru-RU" b="1" i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Композиция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642910" y="2643182"/>
            <a:ext cx="2714644" cy="128588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/>
              <a:t>Ларра</a:t>
            </a:r>
            <a:endParaRPr lang="ru-RU" sz="3600" b="1" dirty="0"/>
          </a:p>
        </p:txBody>
      </p:sp>
      <p:sp>
        <p:nvSpPr>
          <p:cNvPr id="6" name="Овал 5"/>
          <p:cNvSpPr/>
          <p:nvPr/>
        </p:nvSpPr>
        <p:spPr>
          <a:xfrm>
            <a:off x="5786446" y="2571744"/>
            <a:ext cx="2714644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/>
              <a:t>Данко</a:t>
            </a:r>
            <a:endParaRPr lang="ru-RU" sz="3600" b="1" dirty="0"/>
          </a:p>
        </p:txBody>
      </p:sp>
      <p:sp>
        <p:nvSpPr>
          <p:cNvPr id="7" name="Плюс 6"/>
          <p:cNvSpPr/>
          <p:nvPr/>
        </p:nvSpPr>
        <p:spPr>
          <a:xfrm>
            <a:off x="6715140" y="1500174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1428728" y="1571612"/>
            <a:ext cx="914400" cy="914400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214678" y="2643182"/>
            <a:ext cx="2714644" cy="128588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/>
              <a:t>Изергиль</a:t>
            </a:r>
            <a:endParaRPr lang="ru-RU" sz="2800" b="1" dirty="0"/>
          </a:p>
        </p:txBody>
      </p:sp>
      <p:sp>
        <p:nvSpPr>
          <p:cNvPr id="10" name="Круговая стрелка 9"/>
          <p:cNvSpPr/>
          <p:nvPr/>
        </p:nvSpPr>
        <p:spPr>
          <a:xfrm>
            <a:off x="4857752" y="1857364"/>
            <a:ext cx="1857388" cy="1428760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Круговая стрелка 10"/>
          <p:cNvSpPr/>
          <p:nvPr/>
        </p:nvSpPr>
        <p:spPr>
          <a:xfrm flipH="1">
            <a:off x="2428860" y="1857364"/>
            <a:ext cx="1857388" cy="1428760"/>
          </a:xfrm>
          <a:prstGeom prst="circular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5008" y="4143380"/>
            <a:ext cx="2786082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Подвиг во имя людей, альтруист</a:t>
            </a:r>
            <a:endParaRPr lang="ru-RU" sz="24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642910" y="4214818"/>
            <a:ext cx="2786082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Жизнь для себя, эгоцентрик</a:t>
            </a:r>
            <a:endParaRPr lang="ru-RU" sz="2400" b="1" i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7569 0 " pathEditMode="relative" ptsTypes="AA">
                                      <p:cBhvr>
                                        <p:cTn id="5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Черты романтизма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2643182"/>
            <a:ext cx="4929222" cy="8572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Герой-одиночка, на голову выше остальных</a:t>
            </a:r>
            <a:endParaRPr lang="ru-RU" b="1" i="1" dirty="0"/>
          </a:p>
        </p:txBody>
      </p:sp>
      <p:sp>
        <p:nvSpPr>
          <p:cNvPr id="5" name="Стрелка вниз 4"/>
          <p:cNvSpPr/>
          <p:nvPr/>
        </p:nvSpPr>
        <p:spPr>
          <a:xfrm>
            <a:off x="4000496" y="1500174"/>
            <a:ext cx="928694" cy="1143008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3571876"/>
            <a:ext cx="4929222" cy="8572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Он не видит вокруг себя равных, поэтому ищет их в другой среде</a:t>
            </a:r>
            <a:endParaRPr lang="ru-RU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3108" y="4500570"/>
            <a:ext cx="4929222" cy="8572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Среда поэтому должна быть необычной: море, горы, небо</a:t>
            </a:r>
            <a:endParaRPr lang="ru-RU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2643182"/>
            <a:ext cx="4929222" cy="8572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Равных ищет в экзотической среде: среди цыган, горцев</a:t>
            </a:r>
            <a:endParaRPr lang="ru-RU" b="1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3108" y="3571876"/>
            <a:ext cx="4929222" cy="8572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Мир романтизма яркий, контрастный</a:t>
            </a:r>
            <a:endParaRPr lang="ru-RU" b="1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43108" y="4500570"/>
            <a:ext cx="4929222" cy="8572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С обычным миром герой находится в конфликте</a:t>
            </a:r>
            <a:endParaRPr lang="ru-RU" b="1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43108" y="2643182"/>
            <a:ext cx="4929222" cy="8572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Часто форма произведения легенда, предание</a:t>
            </a:r>
            <a:endParaRPr lang="ru-RU" b="1" i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3571876"/>
            <a:ext cx="4929222" cy="8572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Есть сказитель – герой, сказывающий легенду особым стилем</a:t>
            </a:r>
            <a:endParaRPr lang="ru-RU" b="1" i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Легенда о </a:t>
            </a:r>
            <a:r>
              <a:rPr lang="ru-RU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Данко</a:t>
            </a:r>
            <a:endParaRPr lang="ru-RU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Беседа по тексту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b="1" i="1" dirty="0" smtClean="0"/>
              <a:t>Перескажите легенду о </a:t>
            </a:r>
            <a:r>
              <a:rPr lang="ru-RU" sz="2400" b="1" i="1" dirty="0" err="1" smtClean="0"/>
              <a:t>Данко</a:t>
            </a:r>
            <a:endParaRPr lang="ru-RU" sz="2400" b="1" i="1" dirty="0" smtClean="0"/>
          </a:p>
          <a:p>
            <a:r>
              <a:rPr lang="ru-RU" sz="2400" b="1" i="1" dirty="0" smtClean="0"/>
              <a:t>С какой библейской историей схожа легенда о </a:t>
            </a:r>
            <a:r>
              <a:rPr lang="ru-RU" sz="2400" b="1" i="1" dirty="0" err="1" smtClean="0"/>
              <a:t>Данко</a:t>
            </a:r>
            <a:r>
              <a:rPr lang="ru-RU" sz="2400" b="1" i="1" dirty="0" smtClean="0"/>
              <a:t>?</a:t>
            </a:r>
          </a:p>
          <a:p>
            <a:pPr lvl="0"/>
            <a:r>
              <a:rPr lang="ru-RU" sz="2400" b="1" i="1" dirty="0" smtClean="0"/>
              <a:t>В чем сходство или различие библейской истории и легенды?</a:t>
            </a:r>
          </a:p>
        </p:txBody>
      </p:sp>
      <p:pic>
        <p:nvPicPr>
          <p:cNvPr id="8" name="Содержимое 7" descr="Данко (2).jpg"/>
          <p:cNvPicPr>
            <a:picLocks noGrp="1" noChangeAspect="1"/>
          </p:cNvPicPr>
          <p:nvPr>
            <p:ph sz="half" idx="2"/>
          </p:nvPr>
        </p:nvPicPr>
        <p:blipFill>
          <a:blip r:embed="rId2">
            <a:lum bright="-10000" contrast="10000"/>
          </a:blip>
          <a:stretch>
            <a:fillRect/>
          </a:stretch>
        </p:blipFill>
        <p:spPr>
          <a:xfrm>
            <a:off x="4714876" y="1643050"/>
            <a:ext cx="4038600" cy="2979815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i="1" dirty="0" smtClean="0"/>
              <a:t>В ситуации, когда дороги назад нет, а дорога вперед внушает страх, появляется </a:t>
            </a:r>
            <a:r>
              <a:rPr lang="ru-RU" b="1" i="1" dirty="0" err="1" smtClean="0"/>
              <a:t>Данко</a:t>
            </a:r>
            <a:r>
              <a:rPr lang="ru-RU" b="1" i="1" dirty="0" smtClean="0"/>
              <a:t>. Нарисуйте словесный портрет </a:t>
            </a:r>
            <a:r>
              <a:rPr lang="ru-RU" b="1" i="1" dirty="0" err="1" smtClean="0"/>
              <a:t>Данко</a:t>
            </a:r>
            <a:r>
              <a:rPr lang="ru-RU" b="1" i="1" dirty="0" smtClean="0"/>
              <a:t>.</a:t>
            </a:r>
            <a:endParaRPr lang="ru-RU" b="1" i="1" dirty="0"/>
          </a:p>
        </p:txBody>
      </p:sp>
      <p:pic>
        <p:nvPicPr>
          <p:cNvPr id="5" name="Содержимое 5" descr="Данко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214942" y="428603"/>
            <a:ext cx="3276042" cy="4076523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ru-RU" sz="2400" b="1" i="1" dirty="0" smtClean="0"/>
              <a:t>Проследите по тексту, как в пути складываются отношения между </a:t>
            </a:r>
            <a:r>
              <a:rPr lang="ru-RU" sz="2400" b="1" i="1" dirty="0" err="1" smtClean="0"/>
              <a:t>Данко</a:t>
            </a:r>
            <a:r>
              <a:rPr lang="ru-RU" sz="2400" b="1" i="1" dirty="0" smtClean="0"/>
              <a:t> и толпой. Объясните, почему люди «посмотрели на него и увидели, что он лучший из них»?</a:t>
            </a:r>
          </a:p>
          <a:p>
            <a:r>
              <a:rPr lang="ru-RU" sz="2400" b="1" i="1" dirty="0" smtClean="0"/>
              <a:t>Найдите в тексте ответ, почему люди стали роптать на </a:t>
            </a:r>
            <a:r>
              <a:rPr lang="ru-RU" sz="2400" b="1" i="1" dirty="0" err="1" smtClean="0"/>
              <a:t>Данко</a:t>
            </a:r>
            <a:r>
              <a:rPr lang="ru-RU" sz="2400" b="1" i="1" dirty="0" smtClean="0"/>
              <a:t>. </a:t>
            </a:r>
          </a:p>
          <a:p>
            <a:r>
              <a:rPr lang="ru-RU" sz="2400" b="1" i="1" dirty="0" smtClean="0"/>
              <a:t>Найдите в тексте объяснение, почему люди в «гневе обрушились на </a:t>
            </a:r>
            <a:r>
              <a:rPr lang="ru-RU" sz="2400" b="1" i="1" dirty="0" err="1" smtClean="0"/>
              <a:t>Данко</a:t>
            </a:r>
            <a:r>
              <a:rPr lang="ru-RU" sz="2400" b="1" i="1" dirty="0" smtClean="0"/>
              <a:t>».  </a:t>
            </a:r>
            <a:endParaRPr lang="ru-RU" sz="2400" b="1" i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Какие чувства испытывал </a:t>
            </a:r>
            <a:r>
              <a:rPr lang="ru-RU" sz="3600" dirty="0" err="1" smtClean="0"/>
              <a:t>Данко</a:t>
            </a:r>
            <a:r>
              <a:rPr lang="ru-RU" sz="3600" dirty="0" smtClean="0"/>
              <a:t> к людям?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2608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kern="1200" dirty="0" smtClean="0"/>
                        <a:t>Вы только шли. 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/>
                        <a:t>В его сердце вскипело негодование.</a:t>
                      </a:r>
                      <a:endParaRPr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kern="1200" dirty="0" smtClean="0"/>
                        <a:t>Вы шли, как стадо овец. 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/>
                        <a:t>Но от жалости к людям </a:t>
                      </a:r>
                      <a:r>
                        <a:rPr lang="ru-RU" sz="2400" kern="1200" dirty="0" smtClean="0"/>
                        <a:t>оно (негодование)  </a:t>
                      </a:r>
                      <a:r>
                        <a:rPr lang="ru-RU" sz="2400" kern="1200" dirty="0" smtClean="0"/>
                        <a:t>погасло.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/>
                        <a:t>Вспыхнуло огнем желания спасти их.</a:t>
                      </a:r>
                      <a:endParaRPr lang="ru-RU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/>
                        <a:t>Вывод: </a:t>
                      </a:r>
                      <a:r>
                        <a:rPr lang="ru-RU" sz="2400" kern="1200" dirty="0" err="1" smtClean="0"/>
                        <a:t>Данко</a:t>
                      </a:r>
                      <a:r>
                        <a:rPr lang="ru-RU" sz="2400" kern="1200" dirty="0" smtClean="0"/>
                        <a:t> сумел усмирить гордыню, чувство любви победило.</a:t>
                      </a:r>
                      <a:endParaRPr lang="ru-RU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Содержимое 7"/>
          <p:cNvGraphicFramePr>
            <a:graphicFrameLocks/>
          </p:cNvGraphicFramePr>
          <p:nvPr/>
        </p:nvGraphicFramePr>
        <p:xfrm>
          <a:off x="500034" y="1571612"/>
          <a:ext cx="8229600" cy="292608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Что делали люди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Какова реакция </a:t>
                      </a:r>
                      <a:r>
                        <a:rPr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Данко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действия людей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Что делали люди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Какова реакция </a:t>
                      </a:r>
                      <a:r>
                        <a:rPr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Данко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на действия людей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Результат: что произошло с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Данко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/>
                        <a:t>Вывод:</a:t>
                      </a:r>
                      <a:endParaRPr lang="ru-RU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Как можно охарактеризовать романтического героя?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i="1" dirty="0" err="1" smtClean="0"/>
              <a:t>Данко</a:t>
            </a:r>
            <a:r>
              <a:rPr lang="ru-RU" sz="2400" b="1" i="1" dirty="0" smtClean="0"/>
              <a:t> сильный, гордый, свободолюбивый. Но такие люди одиноки, они разрушители обыденности, пошлости, сонного прозябания большинства.</a:t>
            </a:r>
            <a:endParaRPr lang="ru-RU" sz="2400" b="1" i="1" dirty="0"/>
          </a:p>
        </p:txBody>
      </p:sp>
      <p:pic>
        <p:nvPicPr>
          <p:cNvPr id="6" name="Содержимое 5" descr="Данко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72805" y="1600200"/>
            <a:ext cx="3189390" cy="4525963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Какую роль играют пейзаж в произведении?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2400" b="1" i="1" dirty="0" smtClean="0"/>
              <a:t>Такие образы как </a:t>
            </a:r>
            <a:r>
              <a:rPr lang="ru-RU" sz="2400" b="1" i="1" dirty="0" err="1" smtClean="0"/>
              <a:t>Данко</a:t>
            </a:r>
            <a:r>
              <a:rPr lang="ru-RU" sz="2400" b="1" i="1" dirty="0" smtClean="0"/>
              <a:t> могут воплотиться только в романтическом пейзаже. Пейзаж яркий, красочный, построен на контрасте света и тьмы</a:t>
            </a:r>
            <a:endParaRPr lang="ru-RU" sz="2400" b="1" i="1" dirty="0"/>
          </a:p>
        </p:txBody>
      </p:sp>
      <p:pic>
        <p:nvPicPr>
          <p:cNvPr id="7" name="Содержимое 6" descr="пейзаж.jpg"/>
          <p:cNvPicPr>
            <a:picLocks noGrp="1" noChangeAspect="1"/>
          </p:cNvPicPr>
          <p:nvPr>
            <p:ph sz="half" idx="1"/>
          </p:nvPr>
        </p:nvPicPr>
        <p:blipFill>
          <a:blip r:embed="rId2">
            <a:lum bright="-10000" contrast="20000"/>
          </a:blip>
          <a:stretch>
            <a:fillRect/>
          </a:stretch>
        </p:blipFill>
        <p:spPr>
          <a:xfrm>
            <a:off x="571500" y="2463006"/>
            <a:ext cx="3810000" cy="2800350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Тема31">
  <a:themeElements>
    <a:clrScheme name="round rectangle bevel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round rectangle bev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ound rectangle beve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lormaster">
  <a:themeElements>
    <a:clrScheme name="Другая 13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C00000"/>
      </a:hlink>
      <a:folHlink>
        <a:srgbClr val="7030A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7_colormaster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8_colormaster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Тема31</Template>
  <TotalTime>100</TotalTime>
  <Words>482</Words>
  <PresentationFormat>Экран (4:3)</PresentationFormat>
  <Paragraphs>78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Тема31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Максим Горький «Старуха Изергиль»</vt:lpstr>
      <vt:lpstr>Черты романтизма</vt:lpstr>
      <vt:lpstr>Легенда о Данко</vt:lpstr>
      <vt:lpstr>Беседа по тексту</vt:lpstr>
      <vt:lpstr>Слайд 5</vt:lpstr>
      <vt:lpstr>Слайд 6</vt:lpstr>
      <vt:lpstr> Какие чувства испытывал Данко к людям? </vt:lpstr>
      <vt:lpstr> Как можно охарактеризовать романтического героя? </vt:lpstr>
      <vt:lpstr> Какую роль играют пейзаж в произведении? </vt:lpstr>
      <vt:lpstr>Мастерство писателя</vt:lpstr>
      <vt:lpstr>Эпиграф</vt:lpstr>
      <vt:lpstr>Какие черты романтизма вы можете обнаружить в легенде о Данко?</vt:lpstr>
      <vt:lpstr>Легенда о Ларре</vt:lpstr>
      <vt:lpstr>Беседа</vt:lpstr>
      <vt:lpstr>Беседа</vt:lpstr>
      <vt:lpstr>Беседа</vt:lpstr>
      <vt:lpstr>Композиция</vt:lpstr>
      <vt:lpstr>Композиция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Максим Горький «Старуха Изергиль»</dc:title>
  <dc:creator>Инна</dc:creator>
  <cp:lastModifiedBy>Инесса</cp:lastModifiedBy>
  <cp:revision>9</cp:revision>
  <dcterms:created xsi:type="dcterms:W3CDTF">2011-04-05T10:10:42Z</dcterms:created>
  <dcterms:modified xsi:type="dcterms:W3CDTF">2011-04-06T07:12:37Z</dcterms:modified>
</cp:coreProperties>
</file>