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Употребление имени существительного в 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797152"/>
            <a:ext cx="3920480" cy="119898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Скоробогатова Ольга Дмитриевна, учитель МБОУ «СОШ №15», г. Ангарск, Иркутской области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920838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09" y="116632"/>
            <a:ext cx="9036496" cy="57606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ВЕСЁЛАЯ ОСЕНЬ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Щебетанье воробьёв,</a:t>
            </a:r>
          </a:p>
          <a:p>
            <a:pPr marL="0" indent="0">
              <a:buNone/>
            </a:pPr>
            <a:r>
              <a:rPr lang="ru-RU" b="1" dirty="0"/>
              <a:t>Тонкий свист синиц.</a:t>
            </a:r>
          </a:p>
          <a:p>
            <a:pPr marL="0" indent="0">
              <a:buNone/>
            </a:pPr>
            <a:r>
              <a:rPr lang="ru-RU" b="1" dirty="0"/>
              <a:t>За громадой облаков</a:t>
            </a:r>
          </a:p>
          <a:p>
            <a:pPr marL="0" indent="0">
              <a:buNone/>
            </a:pPr>
            <a:r>
              <a:rPr lang="ru-RU" b="1" dirty="0"/>
              <a:t>Больше нет зарниц.</a:t>
            </a:r>
          </a:p>
          <a:p>
            <a:pPr marL="0" indent="0">
              <a:buNone/>
            </a:pPr>
            <a:r>
              <a:rPr lang="ru-RU" b="1" dirty="0"/>
              <a:t>Громы умерли на дне</a:t>
            </a:r>
          </a:p>
          <a:p>
            <a:pPr marL="0" indent="0">
              <a:buNone/>
            </a:pPr>
            <a:r>
              <a:rPr lang="ru-RU" b="1" dirty="0"/>
              <a:t>Голубых небес,</a:t>
            </a:r>
          </a:p>
          <a:p>
            <a:pPr marL="0" indent="0">
              <a:buNone/>
            </a:pPr>
            <a:r>
              <a:rPr lang="ru-RU" b="1" dirty="0"/>
              <a:t>Весь в пурпуровом огне</a:t>
            </a:r>
          </a:p>
          <a:p>
            <a:pPr marL="0" indent="0">
              <a:buNone/>
            </a:pPr>
            <a:r>
              <a:rPr lang="ru-RU" b="1" dirty="0"/>
              <a:t>Золотистый лес.</a:t>
            </a:r>
          </a:p>
          <a:p>
            <a:pPr marL="0" indent="0">
              <a:buNone/>
            </a:pPr>
            <a:r>
              <a:rPr lang="ru-RU" b="1" dirty="0"/>
              <a:t>Ветер быстрый пробежал,</a:t>
            </a:r>
          </a:p>
          <a:p>
            <a:pPr marL="0" indent="0">
              <a:buNone/>
            </a:pPr>
            <a:r>
              <a:rPr lang="ru-RU" b="1" dirty="0"/>
              <a:t>Колыхнул парчу.</a:t>
            </a:r>
          </a:p>
          <a:p>
            <a:pPr marL="0" indent="0">
              <a:buNone/>
            </a:pPr>
            <a:r>
              <a:rPr lang="ru-RU" b="1" dirty="0"/>
              <a:t>Цвет рябины алым стал,</a:t>
            </a:r>
          </a:p>
          <a:p>
            <a:pPr marL="0" indent="0">
              <a:buNone/>
            </a:pPr>
            <a:r>
              <a:rPr lang="ru-RU" b="1" dirty="0"/>
              <a:t>Песнь поёт лучу.</a:t>
            </a:r>
          </a:p>
          <a:p>
            <a:pPr marL="0" indent="0">
              <a:buNone/>
            </a:pPr>
            <a:r>
              <a:rPr lang="ru-RU" b="1" dirty="0"/>
              <a:t>(К. Бальмонт)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8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260648"/>
            <a:ext cx="5184576" cy="633670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Некоторые существительные в художественном тексте выполняют роль поэтических символов. Например, слово берёза («лиственное дерево с белой корой») в поэтических текстах нередко получает символическое значение — Россия.</a:t>
            </a:r>
          </a:p>
          <a:p>
            <a:r>
              <a:rPr lang="ru-RU" dirty="0"/>
              <a:t>Берёза родная, со стволом серебристым,</a:t>
            </a:r>
          </a:p>
          <a:p>
            <a:r>
              <a:rPr lang="ru-RU" dirty="0"/>
              <a:t>О тебе я в тропических чащах скучал.</a:t>
            </a:r>
          </a:p>
          <a:p>
            <a:r>
              <a:rPr lang="ru-RU" dirty="0"/>
              <a:t>(К. Бальмонт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30" name="Picture 6" descr="C:\Users\home\Pictures\берёза и т д\bi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642705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808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260648"/>
            <a:ext cx="5184576" cy="633670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Из поколения в поколение поэтические символы передавались в песнях, былинах, позднее они стали появляться в произведениях литературного творчества. Так, существительное дождь в народных произведениях — символ печали, слёз. Этот символ находим и в произведениях русских поэтов:</a:t>
            </a:r>
          </a:p>
          <a:p>
            <a:r>
              <a:rPr lang="ru-RU" dirty="0"/>
              <a:t>Не осенний частый дождичек</a:t>
            </a:r>
          </a:p>
          <a:p>
            <a:r>
              <a:rPr lang="ru-RU" dirty="0"/>
              <a:t>Брызжет, брызжет сквозь туман: </a:t>
            </a:r>
          </a:p>
          <a:p>
            <a:r>
              <a:rPr lang="ru-RU" dirty="0"/>
              <a:t>Слёзы горькие льёт молодец</a:t>
            </a:r>
          </a:p>
          <a:p>
            <a:r>
              <a:rPr lang="ru-RU" dirty="0"/>
              <a:t>На свой бархатный кафтан.</a:t>
            </a:r>
          </a:p>
          <a:p>
            <a:r>
              <a:rPr lang="ru-RU" dirty="0"/>
              <a:t>(А. </a:t>
            </a:r>
            <a:r>
              <a:rPr lang="ru-RU" dirty="0" err="1"/>
              <a:t>Дельвиг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pic>
        <p:nvPicPr>
          <p:cNvPr id="2050" name="Picture 2" descr="C:\Users\home\Pictures\берёза и т д\2439_1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33483">
            <a:off x="251520" y="980728"/>
            <a:ext cx="361723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99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88640"/>
            <a:ext cx="4896544" cy="648072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Многие слова-символы пришли в поэзию из христианской литературы. Например, существительное радуга, помимо своего прямого значения, имело и символическое — надежда, вера в благополучие. Это связано с библейской легендой о том, что после Всемирного потопа Бог послал на небо радугу как знак договора с Землёй о том, что больше не будет потопа.</a:t>
            </a:r>
          </a:p>
        </p:txBody>
      </p:sp>
      <p:pic>
        <p:nvPicPr>
          <p:cNvPr id="3074" name="Picture 2" descr="C:\Users\home\Pictures\берёза и т д\311921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888432" cy="311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242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Pictures\берёза и т д\oa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09051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home\Pictures\берёза и т д\1280px-Salix_alba_0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314" y="195511"/>
            <a:ext cx="393725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home\Pictures\берёза и т д\1280px-Roll-Cloud-Racin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45928"/>
            <a:ext cx="3972554" cy="297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7724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251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Употребление имени существительного в речи</vt:lpstr>
      <vt:lpstr>ВЕСЁЛАЯ ОСЕНЬ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ВЕСЁЛАЯ ОСЕНЬ</dc:title>
  <dc:creator>home</dc:creator>
  <cp:lastModifiedBy>home</cp:lastModifiedBy>
  <cp:revision>5</cp:revision>
  <dcterms:created xsi:type="dcterms:W3CDTF">2014-10-13T15:06:43Z</dcterms:created>
  <dcterms:modified xsi:type="dcterms:W3CDTF">2022-04-16T00:41:00Z</dcterms:modified>
</cp:coreProperties>
</file>