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8" r:id="rId5"/>
    <p:sldId id="266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2852"/>
            <a:ext cx="7772400" cy="2998116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Кубик – кластер</a:t>
            </a:r>
            <a:b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«Мой родной край»</a:t>
            </a:r>
            <a:b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Материал для урока осетинского языка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589241"/>
            <a:ext cx="5000600" cy="98566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Подготовила: учитель осетинского языка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МБОУ СОШ  №1 г.Моздока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Базиева Диана </a:t>
            </a:r>
            <a:r>
              <a:rPr lang="ru-RU" sz="1600" dirty="0" err="1" smtClean="0">
                <a:solidFill>
                  <a:schemeClr val="tx1"/>
                </a:solidFill>
              </a:rPr>
              <a:t>Джемаловна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3143248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Пояснительная записка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1"/>
            <a:ext cx="8543956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b="1" dirty="0" smtClean="0"/>
              <a:t>Цель:</a:t>
            </a:r>
            <a:r>
              <a:rPr lang="ru-RU" sz="2000" dirty="0" smtClean="0"/>
              <a:t> сформировать и обобщить знания учащихся  о родном крае, в которой они живут, о символах России;</a:t>
            </a:r>
          </a:p>
          <a:p>
            <a:pPr>
              <a:buNone/>
            </a:pPr>
            <a:r>
              <a:rPr lang="ru-RU" sz="2000" b="1" dirty="0" smtClean="0"/>
              <a:t>Задачи: </a:t>
            </a:r>
            <a:r>
              <a:rPr lang="ru-RU" sz="2000" dirty="0" smtClean="0"/>
              <a:t>познакомить с символами родного края, сделать кубик-кластер по теме урока, систематизировать и обобщить материал  о России о родном крае с помощью кластера, развивать речь, мелкую моторику рук, расширять представления о Родине, воспитывать чувство патриотизма.</a:t>
            </a:r>
          </a:p>
          <a:p>
            <a:pPr>
              <a:buNone/>
            </a:pPr>
            <a:r>
              <a:rPr lang="ru-RU" sz="2000" b="1" dirty="0" smtClean="0"/>
              <a:t>  Аудитория: </a:t>
            </a:r>
            <a:r>
              <a:rPr lang="ru-RU" sz="2000" dirty="0" smtClean="0"/>
              <a:t>3 класс</a:t>
            </a:r>
          </a:p>
          <a:p>
            <a:pPr>
              <a:buNone/>
            </a:pPr>
            <a:r>
              <a:rPr lang="ru-RU" sz="2000" b="1" dirty="0" smtClean="0"/>
              <a:t>  Изучаемый предмет: </a:t>
            </a:r>
            <a:r>
              <a:rPr lang="ru-RU" sz="2000" dirty="0" smtClean="0"/>
              <a:t>осетинский язык </a:t>
            </a:r>
          </a:p>
          <a:p>
            <a:pPr>
              <a:buNone/>
            </a:pPr>
            <a:r>
              <a:rPr lang="ru-RU" sz="2000" dirty="0" smtClean="0"/>
              <a:t>  </a:t>
            </a:r>
            <a:r>
              <a:rPr lang="ru-RU" sz="2000" b="1" dirty="0" smtClean="0"/>
              <a:t>Последовательность работы: </a:t>
            </a:r>
            <a:r>
              <a:rPr lang="ru-RU" sz="2000" dirty="0" smtClean="0"/>
              <a:t>на уроке родного осетинского языка  вырезаем развертку кубика и склеиваем, также вырезаем картинки-наклейки.</a:t>
            </a:r>
          </a:p>
          <a:p>
            <a:pPr>
              <a:buNone/>
            </a:pPr>
            <a:r>
              <a:rPr lang="ru-RU" sz="2000" dirty="0" smtClean="0"/>
              <a:t>      По ходу урока наклеиваем на грани кубика соответствующие картинки. В конце урока обобщаем материал с помощью кубика-кластера.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Содержимое 15" descr="Безымянный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748025" y="3570222"/>
            <a:ext cx="885949" cy="933580"/>
          </a:xfrm>
        </p:spPr>
      </p:pic>
      <p:pic>
        <p:nvPicPr>
          <p:cNvPr id="5122" name="Picture 2" descr="ÐÐ°ÑÑÐ¸Ð½ÐºÐ¸ Ð¿Ð¾ Ð·Ð°Ð¿ÑÐ¾ÑÑ Ð Ð°Ð·Ð²ÐµÑÑÐºÐ° ÐºÑÐ±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448" y="0"/>
            <a:ext cx="9041552" cy="666936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350381" y="188641"/>
            <a:ext cx="479362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Развертка готового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кубика-кластера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5" name="Рисунок 14" descr="pis-mo-zaghlavnoi-propisnoi-bukvy-b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42910" y="2428868"/>
            <a:ext cx="1785950" cy="1785951"/>
          </a:xfrm>
          <a:prstGeom prst="rect">
            <a:avLst/>
          </a:prstGeom>
        </p:spPr>
      </p:pic>
      <p:pic>
        <p:nvPicPr>
          <p:cNvPr id="17" name="Рисунок 16" descr="4762.jpg"/>
          <p:cNvPicPr>
            <a:picLocks noChangeAspect="1"/>
          </p:cNvPicPr>
          <p:nvPr/>
        </p:nvPicPr>
        <p:blipFill>
          <a:blip r:embed="rId5"/>
          <a:srcRect l="26562" t="2851" r="25000" b="2851"/>
          <a:stretch>
            <a:fillRect/>
          </a:stretch>
        </p:blipFill>
        <p:spPr>
          <a:xfrm rot="16200000">
            <a:off x="6562540" y="2438592"/>
            <a:ext cx="1583682" cy="1707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1й.png"/>
          <p:cNvPicPr>
            <a:picLocks noChangeAspect="1"/>
          </p:cNvPicPr>
          <p:nvPr/>
        </p:nvPicPr>
        <p:blipFill>
          <a:blip r:embed="rId6"/>
          <a:srcRect l="20282" t="35316" r="9311"/>
          <a:stretch>
            <a:fillRect/>
          </a:stretch>
        </p:blipFill>
        <p:spPr>
          <a:xfrm rot="16200000">
            <a:off x="2571737" y="2428868"/>
            <a:ext cx="1785950" cy="1785951"/>
          </a:xfrm>
          <a:prstGeom prst="rect">
            <a:avLst/>
          </a:prstGeom>
        </p:spPr>
      </p:pic>
      <p:pic>
        <p:nvPicPr>
          <p:cNvPr id="19" name="Рисунок 18" descr="175967_bi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2701197" y="4371110"/>
            <a:ext cx="1714512" cy="1830555"/>
          </a:xfrm>
          <a:prstGeom prst="rect">
            <a:avLst/>
          </a:prstGeom>
        </p:spPr>
      </p:pic>
      <p:pic>
        <p:nvPicPr>
          <p:cNvPr id="20" name="Рисунок 19" descr="252592.jpg"/>
          <p:cNvPicPr>
            <a:picLocks noChangeAspect="1"/>
          </p:cNvPicPr>
          <p:nvPr/>
        </p:nvPicPr>
        <p:blipFill>
          <a:blip r:embed="rId8" cstate="print"/>
          <a:srcRect l="4694" t="12500" r="11166" b="12500"/>
          <a:stretch>
            <a:fillRect/>
          </a:stretch>
        </p:blipFill>
        <p:spPr>
          <a:xfrm rot="16200000">
            <a:off x="4572001" y="2428868"/>
            <a:ext cx="1785950" cy="1785951"/>
          </a:xfrm>
          <a:prstGeom prst="rect">
            <a:avLst/>
          </a:prstGeom>
        </p:spPr>
      </p:pic>
      <p:pic>
        <p:nvPicPr>
          <p:cNvPr id="21" name="Рисунок 20" descr="i.jpg"/>
          <p:cNvPicPr>
            <a:picLocks noChangeAspect="1"/>
          </p:cNvPicPr>
          <p:nvPr/>
        </p:nvPicPr>
        <p:blipFill>
          <a:blip r:embed="rId9" cstate="print"/>
          <a:srcRect l="15000" t="2155" r="16000"/>
          <a:stretch>
            <a:fillRect/>
          </a:stretch>
        </p:blipFill>
        <p:spPr>
          <a:xfrm rot="16200000">
            <a:off x="2579671" y="492106"/>
            <a:ext cx="1785951" cy="180181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 Ð°Ð·Ð²ÐµÑÑÐºÐ° ÐºÑÐ±Ð¸ÐºÐ°"/>
          <p:cNvPicPr>
            <a:picLocks noChangeAspect="1" noChangeArrowheads="1"/>
          </p:cNvPicPr>
          <p:nvPr/>
        </p:nvPicPr>
        <p:blipFill>
          <a:blip r:embed="rId2" cstate="print"/>
          <a:srcRect l="3950" t="385" r="36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Stolovaya-na-gerbe-Vladik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 rot="16200000">
            <a:off x="214282" y="2571744"/>
            <a:ext cx="1928826" cy="1928826"/>
          </a:xfrm>
          <a:prstGeom prst="rect">
            <a:avLst/>
          </a:prstGeom>
        </p:spPr>
      </p:pic>
      <p:pic>
        <p:nvPicPr>
          <p:cNvPr id="6" name="Рисунок 5" descr="alagir171.gif"/>
          <p:cNvPicPr>
            <a:picLocks noChangeAspect="1"/>
          </p:cNvPicPr>
          <p:nvPr/>
        </p:nvPicPr>
        <p:blipFill>
          <a:blip r:embed="rId4"/>
          <a:srcRect t="12391"/>
          <a:stretch>
            <a:fillRect/>
          </a:stretch>
        </p:blipFill>
        <p:spPr>
          <a:xfrm rot="16200000">
            <a:off x="2458626" y="4470804"/>
            <a:ext cx="1726418" cy="2071702"/>
          </a:xfrm>
          <a:prstGeom prst="rect">
            <a:avLst/>
          </a:prstGeom>
        </p:spPr>
      </p:pic>
      <p:pic>
        <p:nvPicPr>
          <p:cNvPr id="7" name="Рисунок 6" descr="beslan-c-coa-201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737124" y="2357431"/>
            <a:ext cx="1857387" cy="2143139"/>
          </a:xfrm>
          <a:prstGeom prst="rect">
            <a:avLst/>
          </a:prstGeom>
        </p:spPr>
      </p:pic>
      <p:pic>
        <p:nvPicPr>
          <p:cNvPr id="9" name="Рисунок 8" descr="45.png"/>
          <p:cNvPicPr>
            <a:picLocks noChangeAspect="1"/>
          </p:cNvPicPr>
          <p:nvPr/>
        </p:nvPicPr>
        <p:blipFill>
          <a:blip r:embed="rId6" cstate="print"/>
          <a:srcRect t="10600"/>
          <a:stretch>
            <a:fillRect/>
          </a:stretch>
        </p:blipFill>
        <p:spPr>
          <a:xfrm rot="16200000">
            <a:off x="4679157" y="2393149"/>
            <a:ext cx="1643074" cy="2000264"/>
          </a:xfrm>
          <a:prstGeom prst="rect">
            <a:avLst/>
          </a:prstGeom>
        </p:spPr>
      </p:pic>
      <p:pic>
        <p:nvPicPr>
          <p:cNvPr id="10" name="Рисунок 9" descr="digora71.gif"/>
          <p:cNvPicPr>
            <a:picLocks noChangeAspect="1"/>
          </p:cNvPicPr>
          <p:nvPr/>
        </p:nvPicPr>
        <p:blipFill>
          <a:blip r:embed="rId7"/>
          <a:srcRect t="12187" r="-572" b="1833"/>
          <a:stretch>
            <a:fillRect/>
          </a:stretch>
        </p:blipFill>
        <p:spPr>
          <a:xfrm rot="16200000">
            <a:off x="2451186" y="406279"/>
            <a:ext cx="1812739" cy="2000264"/>
          </a:xfrm>
          <a:prstGeom prst="rect">
            <a:avLst/>
          </a:prstGeom>
        </p:spPr>
      </p:pic>
      <p:pic>
        <p:nvPicPr>
          <p:cNvPr id="11" name="Рисунок 10" descr="175967_bi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2464579" y="2464587"/>
            <a:ext cx="1785950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Ð°ÑÑÐ¸Ð½ÐºÐ¸ Ð¿Ð¾ Ð·Ð°Ð¿ÑÐ¾ÑÑ Ð Ð°Ð·Ð²ÐµÑÑÐºÐ° ÐºÑÐ±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041552" cy="666936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350381" y="188641"/>
            <a:ext cx="479362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Развертка готового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кубика-кластера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" name="Рисунок 16" descr="scale_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23524" y="333676"/>
            <a:ext cx="1667535" cy="1714515"/>
          </a:xfrm>
          <a:prstGeom prst="rect">
            <a:avLst/>
          </a:prstGeom>
        </p:spPr>
      </p:pic>
      <p:pic>
        <p:nvPicPr>
          <p:cNvPr id="18" name="Рисунок 17" descr="480z480_front_33_0_0_0_1a81a4cd4ce58b1501046905134a.jpg"/>
          <p:cNvPicPr>
            <a:picLocks noChangeAspect="1"/>
          </p:cNvPicPr>
          <p:nvPr/>
        </p:nvPicPr>
        <p:blipFill>
          <a:blip r:embed="rId4"/>
          <a:srcRect l="10937" t="10937" r="12500" b="12500"/>
          <a:stretch>
            <a:fillRect/>
          </a:stretch>
        </p:blipFill>
        <p:spPr>
          <a:xfrm rot="16200000">
            <a:off x="7215206" y="785794"/>
            <a:ext cx="1714512" cy="1714512"/>
          </a:xfrm>
          <a:prstGeom prst="rect">
            <a:avLst/>
          </a:prstGeom>
        </p:spPr>
      </p:pic>
      <p:pic>
        <p:nvPicPr>
          <p:cNvPr id="19" name="Рисунок 18" descr="moskovskiy-kreml-1024x619.jpg"/>
          <p:cNvPicPr>
            <a:picLocks noChangeAspect="1"/>
          </p:cNvPicPr>
          <p:nvPr/>
        </p:nvPicPr>
        <p:blipFill>
          <a:blip r:embed="rId5"/>
          <a:srcRect l="49219" t="7350" r="19531"/>
          <a:stretch>
            <a:fillRect/>
          </a:stretch>
        </p:blipFill>
        <p:spPr>
          <a:xfrm rot="16200000">
            <a:off x="2571736" y="4572008"/>
            <a:ext cx="1714512" cy="1714512"/>
          </a:xfrm>
          <a:prstGeom prst="rect">
            <a:avLst/>
          </a:prstGeom>
        </p:spPr>
      </p:pic>
      <p:pic>
        <p:nvPicPr>
          <p:cNvPr id="20" name="Рисунок 19" descr="moskovskiy-kreml-1024x619.jpg"/>
          <p:cNvPicPr>
            <a:picLocks noChangeAspect="1"/>
          </p:cNvPicPr>
          <p:nvPr/>
        </p:nvPicPr>
        <p:blipFill>
          <a:blip r:embed="rId5"/>
          <a:srcRect t="12520" r="60938"/>
          <a:stretch>
            <a:fillRect/>
          </a:stretch>
        </p:blipFill>
        <p:spPr>
          <a:xfrm rot="16200000">
            <a:off x="507959" y="4849834"/>
            <a:ext cx="1500197" cy="1658924"/>
          </a:xfrm>
          <a:prstGeom prst="rect">
            <a:avLst/>
          </a:prstGeom>
        </p:spPr>
      </p:pic>
      <p:pic>
        <p:nvPicPr>
          <p:cNvPr id="21" name="Рисунок 20" descr="8a85af46b65edacfb7f8bbc28577a577--babushka-haku.jpg"/>
          <p:cNvPicPr>
            <a:picLocks noChangeAspect="1"/>
          </p:cNvPicPr>
          <p:nvPr/>
        </p:nvPicPr>
        <p:blipFill>
          <a:blip r:embed="rId6" cstate="print"/>
          <a:srcRect l="19394" t="2083" r="19394" b="6250"/>
          <a:stretch>
            <a:fillRect/>
          </a:stretch>
        </p:blipFill>
        <p:spPr>
          <a:xfrm rot="16200000">
            <a:off x="7036611" y="5250645"/>
            <a:ext cx="1500198" cy="1714511"/>
          </a:xfrm>
          <a:prstGeom prst="rect">
            <a:avLst/>
          </a:prstGeom>
        </p:spPr>
      </p:pic>
      <p:pic>
        <p:nvPicPr>
          <p:cNvPr id="22" name="Рисунок 21" descr="feee4bd075774f24db66e9c7baa418dc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4864715" y="4779359"/>
            <a:ext cx="1847615" cy="17186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Ð°ÑÑÐ¸Ð½ÐºÐ¸ Ð¿Ð¾ Ð·Ð°Ð¿ÑÐ¾ÑÑ Ð Ð°Ð·Ð²ÐµÑÑÐºÐ° ÐºÑÐ±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041552" cy="6669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0381" y="188641"/>
            <a:ext cx="47936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Развертка кубика-кластера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88</TotalTime>
  <Words>140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Кубик – кластер «Мой родной край» Материал для урока осетинского языка</vt:lpstr>
      <vt:lpstr>Пояснительная записка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PCP</dc:creator>
  <cp:lastModifiedBy>Admin</cp:lastModifiedBy>
  <cp:revision>14</cp:revision>
  <dcterms:created xsi:type="dcterms:W3CDTF">2019-07-22T02:46:01Z</dcterms:created>
  <dcterms:modified xsi:type="dcterms:W3CDTF">2022-04-17T13:35:15Z</dcterms:modified>
</cp:coreProperties>
</file>