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57" r:id="rId6"/>
    <p:sldId id="262" r:id="rId7"/>
    <p:sldId id="263" r:id="rId8"/>
    <p:sldId id="266" r:id="rId9"/>
    <p:sldId id="275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593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4923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40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62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2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607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61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73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45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54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733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091CC-1176-452D-8A2C-D84C34275170}" type="datetimeFigureOut">
              <a:rPr lang="ru-RU" smtClean="0"/>
              <a:pPr/>
              <a:t>17.04.2022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CAA81-9994-4708-8A41-93423BE488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06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672" y="0"/>
            <a:ext cx="1230134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71800" y="615636"/>
            <a:ext cx="91236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00B0F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  </a:t>
            </a:r>
            <a:r>
              <a:rPr lang="ru-RU" sz="40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7030A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+mj-cs"/>
              </a:rPr>
              <a:t/>
            </a:r>
            <a:br>
              <a:rPr lang="ru-RU" sz="40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7030A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+mj-cs"/>
              </a:rPr>
            </a:br>
            <a:r>
              <a:rPr lang="ru-RU" sz="4000" b="1" dirty="0" smtClean="0">
                <a:solidFill>
                  <a:srgbClr val="7030A0"/>
                </a:solidFill>
                <a:latin typeface="Century Gothic" panose="020B0502020202020204" pitchFamily="34" charset="0"/>
              </a:rPr>
              <a:t>«</a:t>
            </a:r>
            <a:r>
              <a:rPr lang="ru-RU" sz="40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Образовательная программа дополнительного образования </a:t>
            </a:r>
          </a:p>
          <a:p>
            <a:pPr algn="ctr"/>
            <a:r>
              <a:rPr lang="ru-RU" sz="40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«Остров волшебства</a:t>
            </a:r>
            <a:r>
              <a:rPr lang="ru-RU" sz="4000" b="1" dirty="0" smtClean="0">
                <a:solidFill>
                  <a:srgbClr val="7030A0"/>
                </a:solidFill>
                <a:latin typeface="Century Gothic" panose="020B0502020202020204" pitchFamily="34" charset="0"/>
              </a:rPr>
              <a:t>» </a:t>
            </a:r>
            <a:r>
              <a:rPr lang="ru-RU" sz="2400" b="1" dirty="0" smtClean="0">
                <a:solidFill>
                  <a:srgbClr val="7030A0"/>
                </a:solidFill>
                <a:latin typeface="Century Gothic" panose="020B0502020202020204" pitchFamily="34" charset="0"/>
              </a:rPr>
              <a:t>(</a:t>
            </a:r>
            <a:r>
              <a:rPr lang="ru-RU" sz="2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Из опыта </a:t>
            </a:r>
            <a:r>
              <a:rPr lang="ru-RU" sz="2400" b="1" dirty="0" smtClean="0">
                <a:solidFill>
                  <a:srgbClr val="7030A0"/>
                </a:solidFill>
                <a:latin typeface="Century Gothic" panose="020B0502020202020204" pitchFamily="34" charset="0"/>
              </a:rPr>
              <a:t>работы)</a:t>
            </a:r>
            <a:r>
              <a:rPr lang="ru-RU" sz="24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7030A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+mj-cs"/>
              </a:rPr>
              <a:t/>
            </a:r>
            <a:br>
              <a:rPr lang="ru-RU" sz="24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7030A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anose="020B0502020202020204" pitchFamily="34" charset="0"/>
                <a:ea typeface="+mj-ea"/>
                <a:cs typeface="+mj-cs"/>
              </a:rPr>
            </a:br>
            <a:r>
              <a:rPr lang="ru-RU" sz="4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00206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         </a:t>
            </a:r>
            <a:r>
              <a:rPr lang="ru-RU" sz="40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00206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/>
            </a:r>
            <a:br>
              <a:rPr lang="ru-RU" sz="40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00206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</a:br>
            <a:r>
              <a:rPr lang="ru-RU" sz="4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002060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8181" y="4401288"/>
            <a:ext cx="6527548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Слободскова</a:t>
            </a:r>
            <a:r>
              <a:rPr lang="ru-RU" b="1" dirty="0">
                <a:solidFill>
                  <a:srgbClr val="00206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 Ирина </a:t>
            </a:r>
            <a:r>
              <a:rPr lang="ru-RU" b="1" dirty="0" smtClean="0">
                <a:solidFill>
                  <a:srgbClr val="00206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Викторовна</a:t>
            </a:r>
          </a:p>
          <a:p>
            <a:pPr algn="ctr"/>
            <a:r>
              <a:rPr lang="ru-RU" altLang="ru-RU" b="1" i="1" smtClean="0">
                <a:solidFill>
                  <a:srgbClr val="002060"/>
                </a:solidFill>
                <a:latin typeface="Century Gothic" panose="020B0502020202020204" pitchFamily="34" charset="0"/>
              </a:rPr>
              <a:t>Воспитатель МБДОУ </a:t>
            </a:r>
            <a:r>
              <a:rPr lang="ru-RU" altLang="ru-RU" b="1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«</a:t>
            </a:r>
            <a:r>
              <a:rPr lang="ru-RU" altLang="ru-RU" b="1" i="1" dirty="0">
                <a:solidFill>
                  <a:srgbClr val="002060"/>
                </a:solidFill>
                <a:latin typeface="Century Gothic" panose="020B0502020202020204" pitchFamily="34" charset="0"/>
              </a:rPr>
              <a:t>Д</a:t>
            </a:r>
            <a:r>
              <a:rPr lang="ru-RU" altLang="ru-RU" b="1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етский </a:t>
            </a:r>
            <a:r>
              <a:rPr lang="ru-RU" altLang="ru-RU" b="1" i="1" dirty="0">
                <a:solidFill>
                  <a:srgbClr val="002060"/>
                </a:solidFill>
                <a:latin typeface="Century Gothic" panose="020B0502020202020204" pitchFamily="34" charset="0"/>
              </a:rPr>
              <a:t>сад №</a:t>
            </a:r>
            <a:r>
              <a:rPr lang="ru-RU" altLang="ru-RU" b="1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112 »</a:t>
            </a:r>
            <a:endParaRPr lang="ru-RU" altLang="ru-RU" b="1" i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ru-RU" altLang="ru-RU" b="1" i="1" dirty="0">
                <a:solidFill>
                  <a:srgbClr val="002060"/>
                </a:solidFill>
                <a:latin typeface="Century Gothic" panose="020B0502020202020204" pitchFamily="34" charset="0"/>
              </a:rPr>
              <a:t>г. </a:t>
            </a:r>
            <a:r>
              <a:rPr lang="ru-RU" altLang="ru-RU" b="1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Владимир</a:t>
            </a:r>
          </a:p>
          <a:p>
            <a:pPr algn="ctr"/>
            <a:r>
              <a:rPr lang="ru-RU" altLang="ru-RU" b="1" i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2022 год</a:t>
            </a:r>
            <a:endParaRPr lang="ru-RU" altLang="ru-RU" b="1" i="1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8598" y="-226337"/>
            <a:ext cx="10958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Сухой бассейн с пластмассовыми шариками 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1319134" y="1798821"/>
            <a:ext cx="91739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Игры на снятие агрессивности, тревожности.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Имитация плавания.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Упражнения на релаксацию.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Сеансы психофизической разгрузки.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Профилактика мышечных зажимов.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comp\AppData\Local\Temp\Rar$DIa0.395\IMG_20190912_1522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13" t="11257" r="67" b="18251"/>
          <a:stretch>
            <a:fillRect/>
          </a:stretch>
        </p:blipFill>
        <p:spPr bwMode="auto">
          <a:xfrm>
            <a:off x="0" y="0"/>
            <a:ext cx="1738859" cy="2017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61301951416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59" t="17923" r="33041" b="10383"/>
          <a:stretch>
            <a:fillRect/>
          </a:stretch>
        </p:blipFill>
        <p:spPr>
          <a:xfrm>
            <a:off x="3117953" y="4201392"/>
            <a:ext cx="3147935" cy="2506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4977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 descr="161301921668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93" r="7437"/>
          <a:stretch>
            <a:fillRect/>
          </a:stretch>
        </p:blipFill>
        <p:spPr>
          <a:xfrm rot="5400000">
            <a:off x="8352210" y="1835237"/>
            <a:ext cx="3462731" cy="3187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359764"/>
            <a:ext cx="11677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Пузырьковая колонна:</a:t>
            </a:r>
            <a:endParaRPr lang="ru-RU" sz="60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851" y="1678898"/>
            <a:ext cx="855483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Снижение уровня психоэмоционального напряжения.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Активизация внимания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Релаксация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 образов.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Развитие: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-зрительного восприятия;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-световосприятия;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-тактильного восприятия.</a:t>
            </a:r>
          </a:p>
          <a:p>
            <a:pPr algn="just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192" y="63908"/>
            <a:ext cx="12191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Тактильные (массажные) шарики и дорожки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9804" y="1828800"/>
            <a:ext cx="6505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Активизация мышления и внимания.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Стимуляция тактильных анализаторов. Стимулирующее и расслабляющее воздействие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Развитие: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-познавательных процессов;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-мелкой моторики.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0970" y="5191123"/>
            <a:ext cx="57412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Комплекс массажной гимнастики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61301916897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76" r="3170" b="9508"/>
          <a:stretch>
            <a:fillRect/>
          </a:stretch>
        </p:blipFill>
        <p:spPr>
          <a:xfrm>
            <a:off x="6780552" y="2247608"/>
            <a:ext cx="5231566" cy="3396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18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7494" y="466546"/>
            <a:ext cx="804971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Массаж ног. </a:t>
            </a:r>
          </a:p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Профилактика плоскостопия. 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Развитие: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рецепторов стопы;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координации движений;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кинестетической чувствительности;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мыслительной деятельности;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умения передавать ощущения, эмоции;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 речи;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произвольного внимания.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– путешествия.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на воображение. 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на коррекцию уровня тревожности.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61301973304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5161" y="1780082"/>
            <a:ext cx="4456697" cy="3297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18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64498" y="359764"/>
            <a:ext cx="10583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Кинетический песок:</a:t>
            </a:r>
            <a:endParaRPr lang="ru-RU" sz="60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9685" y="1259174"/>
            <a:ext cx="740701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 Развитие фантазии. 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Тренинг своих отрицательных чувств и эмоций, выражение переживаний, страхов или сомнений. </a:t>
            </a:r>
          </a:p>
          <a:p>
            <a:pPr marL="457200" indent="-457200" algn="just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Гармонизация внутреннего мира и обретение контроля над собой и своими чувствами. </a:t>
            </a:r>
          </a:p>
          <a:p>
            <a:pPr marL="457200" indent="-457200" algn="just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Снятие синдрома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0" indent="-457200" algn="just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навыков рефлексии. </a:t>
            </a:r>
          </a:p>
          <a:p>
            <a:pPr marL="457200" indent="-457200" algn="just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и совершенствование навыков позитивной коммуникации.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6130196100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9698" y="1948721"/>
            <a:ext cx="3687582" cy="2768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18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4872" y="254833"/>
            <a:ext cx="10777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Проектор звездное небо: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509667" y="1693889"/>
            <a:ext cx="76599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Снижение уровня психоэмоционального напряжения.</a:t>
            </a:r>
          </a:p>
          <a:p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Релаксация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Развитие: </a:t>
            </a:r>
          </a:p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  зрительного восприятия; </a:t>
            </a:r>
          </a:p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  световосприятия;</a:t>
            </a:r>
          </a:p>
          <a:p>
            <a:pPr marL="457200" indent="-457200">
              <a:buFontTx/>
              <a:buChar char="-"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воображения;</a:t>
            </a:r>
          </a:p>
          <a:p>
            <a:pPr marL="457200" indent="-457200">
              <a:buFontTx/>
              <a:buChar char="-"/>
            </a:pPr>
            <a:r>
              <a:rPr lang="ru-RU" sz="3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нимания.</a:t>
            </a:r>
          </a:p>
          <a:p>
            <a:pPr marL="457200" indent="-457200">
              <a:buFontTx/>
              <a:buChar char="-"/>
            </a:pPr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210211_07475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4326" y="1693889"/>
            <a:ext cx="2371937" cy="3162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18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1605" y="-162962"/>
            <a:ext cx="115856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Интерактивный стол с сухим песком: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353084" y="1502876"/>
            <a:ext cx="634647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Коррекция нарушений.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со страхами.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Тренинг  чувств и эмоций.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Игротерапия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Развитие: 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мелкой моторики;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восприятия;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памяти;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мышления;</a:t>
            </a:r>
          </a:p>
          <a:p>
            <a:pPr marL="457200" indent="-457200">
              <a:buFontTx/>
              <a:buChar char="-"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ечи;</a:t>
            </a:r>
          </a:p>
          <a:p>
            <a:pPr marL="457200" indent="-457200">
              <a:buFontTx/>
              <a:buChar char="-"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оображения и т.п.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20210211_0749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040" y="2286000"/>
            <a:ext cx="4251960" cy="425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8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427" y="144855"/>
            <a:ext cx="121195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Соляная песочница с  соляным камнем: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524656" y="2233535"/>
            <a:ext cx="70064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Развитие внимания, восприятия, памяти, мышления,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речи, мелкой моторики.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перцептивных ощущений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восприятий.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Снятие напряжения, расслабление, релаксация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16130193844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12" r="7540"/>
          <a:stretch>
            <a:fillRect/>
          </a:stretch>
        </p:blipFill>
        <p:spPr>
          <a:xfrm rot="5400000">
            <a:off x="7682812" y="2450271"/>
            <a:ext cx="3998070" cy="3181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18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1438" y="0"/>
            <a:ext cx="82876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err="1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Арт</a:t>
            </a:r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 - Терапия: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479686" y="1543988"/>
            <a:ext cx="81563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Универсальный вид творчества, при помощи которого можно побороть стресс, внутренние страхи и фобии, развить креативность мышления и раскрыть собственный потенциал.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210211_07484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" t="17268" r="1233" b="16066"/>
          <a:stretch>
            <a:fillRect/>
          </a:stretch>
        </p:blipFill>
        <p:spPr>
          <a:xfrm>
            <a:off x="5263510" y="3429000"/>
            <a:ext cx="3072984" cy="2772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918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2463" y="-172015"/>
            <a:ext cx="92345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Список литературы: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15636"/>
            <a:ext cx="12004895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Шмелева А. В. Организация комплексной деятельности по коррекции и развитию эмоциональной сферы детей старшего дошкольного возраста с использованием оборудования темной сенсорной комнаты / </a:t>
            </a:r>
            <a:r>
              <a:rPr lang="ru-RU" sz="27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РейнтальГ.Н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7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в сенсорной комнате "Мир внутри нас" / Г. Н. </a:t>
            </a:r>
            <a:r>
              <a:rPr lang="ru-RU" sz="2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Рейнталь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</a:t>
            </a:r>
            <a:r>
              <a:rPr lang="ru-RU" sz="2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педагогика. - 2018. - № 3. - С. 51-54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Казаку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В. Использование сенсорной комнаты в решении проблем адаптации к ДОУ младших дошкольников / Казаку Л. В. // Воспитатель ДОУ. - 2012. - № 1. – С. 90-93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7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Титарь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И. Игровые развивающие занятия в сенсорной комнате : </a:t>
            </a:r>
            <a:r>
              <a:rPr lang="ru-RU" sz="2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пособие для ДОУ / А. И. </a:t>
            </a:r>
            <a:r>
              <a:rPr lang="ru-RU" sz="2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Титарь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М. : АРКТИ, 2009. - 86 с. - (Развитие и воспитание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Артпедагогика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арттерапия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специальном образовании» М. – 2001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программа дополнительного образования «арт-терапия в работе с детьми» Соколова А.А. </a:t>
            </a:r>
            <a:endParaRPr lang="ru-RU" sz="2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890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2213" y="715224"/>
            <a:ext cx="79398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 </a:t>
            </a:r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Цель: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366942" y="1823220"/>
            <a:ext cx="74461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008" lvl="0" algn="ctr">
              <a:spcBef>
                <a:spcPct val="20000"/>
              </a:spcBef>
              <a:buClr>
                <a:srgbClr val="FF388C"/>
              </a:buClr>
              <a:buSzPct val="80000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благоприятного психологического климата в ДОУ, направленного на сохранение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физического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психоэмоционального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психосоциального здоровья     воспитанников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comp\AppData\Local\Temp\Rar$DIa0.277\IMG_20190906_1509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016" r="3273" b="7104"/>
          <a:stretch>
            <a:fillRect/>
          </a:stretch>
        </p:blipFill>
        <p:spPr bwMode="auto">
          <a:xfrm>
            <a:off x="8166374" y="380353"/>
            <a:ext cx="3282846" cy="3343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657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045" y="-1"/>
            <a:ext cx="82114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        </a:t>
            </a:r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Задачи</a:t>
            </a:r>
            <a:r>
              <a:rPr lang="ru-RU" sz="60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: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1158844" y="1176950"/>
            <a:ext cx="10347356" cy="5176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8056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благоприятный психологический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климат в ДОУ.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психолого-педагогическое сопровождение 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с особой траекторией развития.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Способствовать реализации эффективной коррекционно-развивающей работы с детьми.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Способствовать реализации профилактических мероприятий для предупреждения возможных нарушений в развитии у воспитанников.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97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120411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       Методы реализации программы: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1656784" y="1702050"/>
            <a:ext cx="9343176" cy="405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сенсорных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психомоторных навыков;</a:t>
            </a:r>
          </a:p>
          <a:p>
            <a:pPr marL="448056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адаптивности;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Релаксакционные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самомассажа;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Беседы;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 2"/>
              <a:buChar char="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Арт- терапия.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1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8230" y="1"/>
            <a:ext cx="113983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        Сенсорная- </a:t>
            </a:r>
            <a:r>
              <a:rPr lang="ru-RU" sz="60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комната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3207" y="1720157"/>
            <a:ext cx="564030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Волшебная комната для релаксации, снятия стресса и расслабления. В этой комнате размещено уникальное оборудование, позволяющее педагогам проводить занятия с воспитанниками.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арт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5672" y="1377013"/>
            <a:ext cx="4107305" cy="47958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477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90527" y="362139"/>
            <a:ext cx="7695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       </a:t>
            </a:r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Оборудование</a:t>
            </a:r>
            <a:r>
              <a:rPr lang="ru-RU" sz="6000" b="1" dirty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  <a:ea typeface="+mj-ea"/>
                <a:cs typeface="+mj-cs"/>
              </a:rPr>
              <a:t>: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1620570" y="1530036"/>
            <a:ext cx="8899557" cy="491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Сухой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бассейн, сухой дождь, сенсорные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дорожки, песочница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стенд для развития мелкой моторики, мягкие модули, тактильные шарики, соляной бассейн с лампой, кинетический песок, интерактивный стол для рисования песком, музыкальное сопровождение.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Здесь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опасных твердых предметов всего того, что может сковывать действия ребенка, навредить, и есть все необходимое для развития и оказания положительного воздействия на психику ребенка.</a:t>
            </a:r>
            <a:endParaRPr lang="ru-RU" sz="2800" b="1" dirty="0">
              <a:solidFill>
                <a:srgbClr val="00206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9245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27976" y="-99588"/>
            <a:ext cx="86370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Структура занятия:</a:t>
            </a:r>
            <a:endParaRPr lang="ru-RU" sz="6000" dirty="0">
              <a:solidFill>
                <a:prstClr val="black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270370"/>
              </p:ext>
            </p:extLst>
          </p:nvPr>
        </p:nvGraphicFramePr>
        <p:xfrm>
          <a:off x="419725" y="931029"/>
          <a:ext cx="11358833" cy="5786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3932">
                  <a:extLst>
                    <a:ext uri="{9D8B030D-6E8A-4147-A177-3AD203B41FA5}">
                      <a16:colId xmlns="" xmlns:a16="http://schemas.microsoft.com/office/drawing/2014/main" val="3587957660"/>
                    </a:ext>
                  </a:extLst>
                </a:gridCol>
                <a:gridCol w="7314901">
                  <a:extLst>
                    <a:ext uri="{9D8B030D-6E8A-4147-A177-3AD203B41FA5}">
                      <a16:colId xmlns="" xmlns:a16="http://schemas.microsoft.com/office/drawing/2014/main" val="2479575617"/>
                    </a:ext>
                  </a:extLst>
                </a:gridCol>
              </a:tblGrid>
              <a:tr h="52260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</a:t>
                      </a:r>
                      <a:r>
                        <a:rPr lang="ru-RU" sz="2800" dirty="0" smtClean="0">
                          <a:latin typeface="Century Gothic" panose="020B0502020202020204" pitchFamily="34" charset="0"/>
                        </a:rPr>
                        <a:t>Этапы работы</a:t>
                      </a:r>
                      <a:endParaRPr lang="ru-RU" sz="2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Содержание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51889490"/>
                  </a:ext>
                </a:extLst>
              </a:tr>
              <a:tr h="64557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Ритуал приветствия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Игра, стихотворение,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направленные на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сплочение детей, создание атмосферы группового доверия и принятия.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40317219"/>
                  </a:ext>
                </a:extLst>
              </a:tr>
              <a:tr h="1475595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Разминка -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воздействие на эмоциональное состояние детей. Уровень их активности.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Песенка, игра,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ыполняющая функцию настройки на продуктивную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групповую деятельность. Проводится не только в начале занятия, но и между отдельными упражнениями. Позволяют активизировать детей, поднять их настроение, либо снять эмоциональное возбуждение.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64473155"/>
                  </a:ext>
                </a:extLst>
              </a:tr>
              <a:tr h="1964555">
                <a:tc>
                  <a:txBody>
                    <a:bodyPr/>
                    <a:lstStyle/>
                    <a:p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занятия- 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совокупность психотехнических упражнений и приемов, направленных на решение задач данного занятия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Сказкотерапия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музыкатерапия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песочная терапия, </a:t>
                      </a:r>
                      <a:r>
                        <a:rPr lang="ru-RU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игротерапия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Эти т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ехники направленны одновременно на развитие познавательных процессов, формирование социальных навыков. Важен порядок упражнений и их количество.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Последовательность предполагает чередование деятельности, смену психофизического состояния ребенка от подвижного к спокойному, от интеллектуальной игры к релаксационной технике.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81029425"/>
                  </a:ext>
                </a:extLst>
              </a:tr>
              <a:tr h="64557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Рефлексия - 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занятия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Две оценки: эмоциональная (понравилось – не понравилось) и смысловая (почему это важно, зачем мы это делали).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8773586"/>
                  </a:ext>
                </a:extLst>
              </a:tr>
              <a:tr h="48569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Ритуал прощания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Игра, стихотворение. По аналогии с ритуалом приветствия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78564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346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 </a:t>
            </a:r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Виды занятий на острове волшебства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185" y="1951247"/>
            <a:ext cx="81538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Развивающие занятия.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Коррекционные занятия.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Коррекционно-развивающие занятия.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Профилактические занятия.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Занятия на снятие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психомышечного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напряжения и релаксации.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6.Занятия в период адаптации детей.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7.Общегрупповые познавательные и художественно-эстетические (творческие) занятия по планам воспитателей.</a:t>
            </a:r>
          </a:p>
        </p:txBody>
      </p:sp>
    </p:spTree>
    <p:extLst>
      <p:ext uri="{BB962C8B-B14F-4D97-AF65-F5344CB8AC3E}">
        <p14:creationId xmlns:p14="http://schemas.microsoft.com/office/powerpoint/2010/main" val="279826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 </a:t>
            </a:r>
            <a:r>
              <a:rPr lang="ru-RU" sz="6000" b="1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entury Gothic"/>
              </a:rPr>
              <a:t>Сухой дождь (набор шелковых разноцветный лент)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314793" y="1588957"/>
            <a:ext cx="728106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Стимуляция тактильных ощущений.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Развитие: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восприятие пространства;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образа тела.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065006"/>
            <a:ext cx="86106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воображение.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превращения.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на сенсорное и тактильное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воображение.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61301914202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109"/>
          <a:stretch>
            <a:fillRect/>
          </a:stretch>
        </p:blipFill>
        <p:spPr>
          <a:xfrm rot="5400000">
            <a:off x="7397161" y="2135720"/>
            <a:ext cx="4923126" cy="3979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4673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989</Words>
  <Application>Microsoft Office PowerPoint</Application>
  <PresentationFormat>Произвольный</PresentationFormat>
  <Paragraphs>137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</dc:creator>
  <cp:lastModifiedBy>Пользователь</cp:lastModifiedBy>
  <cp:revision>83</cp:revision>
  <dcterms:created xsi:type="dcterms:W3CDTF">2021-02-07T14:34:10Z</dcterms:created>
  <dcterms:modified xsi:type="dcterms:W3CDTF">2022-04-17T09:07:17Z</dcterms:modified>
</cp:coreProperties>
</file>