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7" r:id="rId22"/>
    <p:sldId id="276" r:id="rId23"/>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4" d="100"/>
          <a:sy n="74" d="100"/>
        </p:scale>
        <p:origin x="-1266"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8" name="Rounded Rectangle 7"/>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t>15.04.2022</a:t>
            </a:fld>
            <a:endParaRPr lang="ru-RU"/>
          </a:p>
        </p:txBody>
      </p:sp>
      <p:sp>
        <p:nvSpPr>
          <p:cNvPr id="5" name="Footer Placeholder 4"/>
          <p:cNvSpPr>
            <a:spLocks noGrp="1"/>
          </p:cNvSpPr>
          <p:nvPr>
            <p:ph type="ftr" sz="quarter" idx="11"/>
          </p:nvPr>
        </p:nvSpPr>
        <p:spPr/>
        <p:txBody>
          <a:bodyPr/>
          <a:lstStyle/>
          <a:p>
            <a:endParaRPr lang="ru-RU"/>
          </a:p>
        </p:txBody>
      </p:sp>
      <p:sp>
        <p:nvSpPr>
          <p:cNvPr id="9" name="Rectangle 8"/>
          <p:cNvSpPr/>
          <p:nvPr/>
        </p:nvSpPr>
        <p:spPr>
          <a:xfrm>
            <a:off x="345440" y="2942602"/>
            <a:ext cx="7147931" cy="24638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7572652" y="2944634"/>
            <a:ext cx="1190348" cy="2459736"/>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7712714" y="3136658"/>
            <a:ext cx="910224" cy="2075688"/>
          </a:xfrm>
          <a:prstGeom prst="rect">
            <a:avLst/>
          </a:prstGeom>
          <a:solidFill>
            <a:schemeClr val="accent3">
              <a:alpha val="70000"/>
            </a:schemeClr>
          </a:solidFill>
          <a:ln w="635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445483" y="3055621"/>
            <a:ext cx="6947845" cy="2245359"/>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12"/>
          </p:nvPr>
        </p:nvSpPr>
        <p:spPr>
          <a:xfrm>
            <a:off x="7786826" y="4625268"/>
            <a:ext cx="762000" cy="457200"/>
          </a:xfrm>
        </p:spPr>
        <p:txBody>
          <a:bodyPr/>
          <a:lstStyle>
            <a:lvl1pPr algn="ctr">
              <a:defRPr sz="2800">
                <a:solidFill>
                  <a:schemeClr val="accent1">
                    <a:lumMod val="50000"/>
                  </a:schemeClr>
                </a:solidFill>
              </a:defRPr>
            </a:lvl1pPr>
          </a:lstStyle>
          <a:p>
            <a:fld id="{B19B0651-EE4F-4900-A07F-96A6BFA9D0F0}" type="slidenum">
              <a:rPr lang="ru-RU" smtClean="0"/>
              <a:t>‹#›</a:t>
            </a:fld>
            <a:endParaRPr lang="ru-RU"/>
          </a:p>
        </p:txBody>
      </p:sp>
      <p:sp>
        <p:nvSpPr>
          <p:cNvPr id="11" name="Rectangle 10"/>
          <p:cNvSpPr/>
          <p:nvPr/>
        </p:nvSpPr>
        <p:spPr>
          <a:xfrm>
            <a:off x="541822" y="4559276"/>
            <a:ext cx="6755166" cy="664367"/>
          </a:xfrm>
          <a:prstGeom prst="rect">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538971" y="3139440"/>
            <a:ext cx="6760868" cy="2077720"/>
          </a:xfrm>
          <a:prstGeom prst="rect">
            <a:avLst/>
          </a:prstGeom>
          <a:no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642805" y="4648200"/>
            <a:ext cx="6553200" cy="457200"/>
          </a:xfrm>
        </p:spPr>
        <p:txBody>
          <a:bodyPr>
            <a:normAutofit/>
          </a:bodyPr>
          <a:lstStyle>
            <a:lvl1pPr marL="0" indent="0" algn="ctr">
              <a:buNone/>
              <a:defRPr sz="1800" cap="all" spc="300" baseline="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2" name="Title 1"/>
          <p:cNvSpPr>
            <a:spLocks noGrp="1"/>
          </p:cNvSpPr>
          <p:nvPr>
            <p:ph type="ctrTitle"/>
          </p:nvPr>
        </p:nvSpPr>
        <p:spPr>
          <a:xfrm>
            <a:off x="604705" y="3227033"/>
            <a:ext cx="6629400" cy="1219201"/>
          </a:xfrm>
        </p:spPr>
        <p:txBody>
          <a:bodyPr anchor="b" anchorCtr="0">
            <a:noAutofit/>
          </a:bodyPr>
          <a:lstStyle>
            <a:lvl1pPr>
              <a:defRPr sz="4000">
                <a:solidFill>
                  <a:schemeClr val="accent1">
                    <a:lumMod val="50000"/>
                  </a:schemeClr>
                </a:solidFill>
              </a:defRPr>
            </a:lvl1pPr>
          </a:lstStyle>
          <a:p>
            <a:r>
              <a:rPr lang="ru-RU" smtClean="0"/>
              <a:t>Образец заголовка</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t>15.04.2022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7" name="Rectangle 6"/>
          <p:cNvSpPr/>
          <p:nvPr/>
        </p:nvSpPr>
        <p:spPr>
          <a:xfrm>
            <a:off x="6861702" y="228600"/>
            <a:ext cx="1859280" cy="6122634"/>
          </a:xfrm>
          <a:prstGeom prst="rect">
            <a:avLst/>
          </a:prstGeom>
          <a:solidFill>
            <a:srgbClr val="FFFFFF">
              <a:alpha val="8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8" name="Rectangle 7"/>
          <p:cNvSpPr/>
          <p:nvPr/>
        </p:nvSpPr>
        <p:spPr>
          <a:xfrm>
            <a:off x="6955225" y="351409"/>
            <a:ext cx="1672235" cy="5877017"/>
          </a:xfrm>
          <a:prstGeom prst="rect">
            <a:avLst/>
          </a:prstGeom>
          <a:solidFill>
            <a:srgbClr val="FFFFFF"/>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Vertical Title 1"/>
          <p:cNvSpPr>
            <a:spLocks noGrp="1"/>
          </p:cNvSpPr>
          <p:nvPr>
            <p:ph type="title" orient="vert"/>
          </p:nvPr>
        </p:nvSpPr>
        <p:spPr>
          <a:xfrm>
            <a:off x="7048577" y="395427"/>
            <a:ext cx="1485531" cy="5788981"/>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457200" y="380999"/>
            <a:ext cx="6172200" cy="5791201"/>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4C71EC6-210F-42DE-9C53-41977AD35B3D}" type="datetimeFigureOut">
              <a:rPr lang="ru-RU" smtClean="0"/>
              <a:t>15.04.2022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t>15.04.2022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8" name="Rounded Rectangle 7"/>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t>15.04.2022</a:t>
            </a:fld>
            <a:endParaRPr lang="ru-RU"/>
          </a:p>
        </p:txBody>
      </p:sp>
      <p:sp>
        <p:nvSpPr>
          <p:cNvPr id="13" name="Rectangle 12"/>
          <p:cNvSpPr/>
          <p:nvPr/>
        </p:nvSpPr>
        <p:spPr>
          <a:xfrm>
            <a:off x="451976" y="2946400"/>
            <a:ext cx="8265160" cy="24638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a:off x="567656" y="3048000"/>
            <a:ext cx="8033800" cy="2245359"/>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
        <p:nvSpPr>
          <p:cNvPr id="2" name="Title 1"/>
          <p:cNvSpPr>
            <a:spLocks noGrp="1"/>
          </p:cNvSpPr>
          <p:nvPr>
            <p:ph type="title"/>
          </p:nvPr>
        </p:nvSpPr>
        <p:spPr>
          <a:xfrm>
            <a:off x="736456" y="3200399"/>
            <a:ext cx="7696200" cy="1295401"/>
          </a:xfrm>
        </p:spPr>
        <p:txBody>
          <a:bodyPr anchor="b" anchorCtr="0">
            <a:noAutofit/>
          </a:bodyPr>
          <a:lstStyle>
            <a:lvl1pPr algn="ctr" defTabSz="914400" rtl="0" eaLnBrk="1" latinLnBrk="0" hangingPunct="1">
              <a:spcBef>
                <a:spcPct val="0"/>
              </a:spcBef>
              <a:buNone/>
              <a:defRPr lang="en-US" sz="4000" kern="1200" cap="all" baseline="0" dirty="0">
                <a:solidFill>
                  <a:schemeClr val="accent1">
                    <a:lumMod val="50000"/>
                  </a:schemeClr>
                </a:solidFill>
                <a:latin typeface="+mj-lt"/>
                <a:ea typeface="+mj-ea"/>
                <a:cs typeface="+mj-cs"/>
              </a:defRPr>
            </a:lvl1pPr>
          </a:lstStyle>
          <a:p>
            <a:r>
              <a:rPr lang="ru-RU" smtClean="0"/>
              <a:t>Образец заголовка</a:t>
            </a:r>
            <a:endParaRPr lang="en-US" dirty="0"/>
          </a:p>
        </p:txBody>
      </p:sp>
      <p:sp>
        <p:nvSpPr>
          <p:cNvPr id="15" name="Rectangle 14"/>
          <p:cNvSpPr/>
          <p:nvPr/>
        </p:nvSpPr>
        <p:spPr>
          <a:xfrm>
            <a:off x="675496" y="4541520"/>
            <a:ext cx="7818120" cy="664367"/>
          </a:xfrm>
          <a:prstGeom prst="rect">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736456" y="4607510"/>
            <a:ext cx="7696200" cy="523783"/>
          </a:xfrm>
        </p:spPr>
        <p:txBody>
          <a:bodyPr anchor="ctr">
            <a:normAutofit/>
          </a:bodyPr>
          <a:lstStyle>
            <a:lvl1pPr marL="0" indent="0" algn="ctr">
              <a:buNone/>
              <a:defRPr sz="2000" cap="all" spc="250" baseline="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14" name="Rectangle 13"/>
          <p:cNvSpPr/>
          <p:nvPr/>
        </p:nvSpPr>
        <p:spPr>
          <a:xfrm>
            <a:off x="675757" y="3124200"/>
            <a:ext cx="7817599" cy="2077720"/>
          </a:xfrm>
          <a:prstGeom prst="rect">
            <a:avLst/>
          </a:prstGeom>
          <a:no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a:xfrm>
            <a:off x="426128" y="408372"/>
            <a:ext cx="8260672" cy="1039427"/>
          </a:xfrm>
        </p:spPr>
        <p:txBody>
          <a:bodyPr/>
          <a:lstStyle/>
          <a:p>
            <a:r>
              <a:rPr lang="ru-RU" smtClean="0"/>
              <a:t>Образец заголовка</a:t>
            </a:r>
            <a:endParaRPr lang="en-US"/>
          </a:p>
        </p:txBody>
      </p:sp>
      <p:sp>
        <p:nvSpPr>
          <p:cNvPr id="3" name="Content Placeholder 2"/>
          <p:cNvSpPr>
            <a:spLocks noGrp="1"/>
          </p:cNvSpPr>
          <p:nvPr>
            <p:ph sz="half" idx="1"/>
          </p:nvPr>
        </p:nvSpPr>
        <p:spPr>
          <a:xfrm>
            <a:off x="426128" y="1719071"/>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4648200" y="1719071"/>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B4C71EC6-210F-42DE-9C53-41977AD35B3D}" type="datetimeFigureOut">
              <a:rPr lang="ru-RU" smtClean="0"/>
              <a:t>15.04.2022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a:xfrm>
            <a:off x="426128" y="408372"/>
            <a:ext cx="8260672" cy="1039427"/>
          </a:xfrm>
        </p:spPr>
        <p:txBody>
          <a:bodyPr/>
          <a:lstStyle>
            <a:lvl1pPr>
              <a:defRPr/>
            </a:lvl1pPr>
          </a:lstStyle>
          <a:p>
            <a:r>
              <a:rPr lang="ru-RU" smtClean="0"/>
              <a:t>Образец заголовка</a:t>
            </a:r>
            <a:endParaRPr lang="en-US"/>
          </a:p>
        </p:txBody>
      </p:sp>
      <p:sp>
        <p:nvSpPr>
          <p:cNvPr id="3" name="Text Placeholder 2"/>
          <p:cNvSpPr>
            <a:spLocks noGrp="1"/>
          </p:cNvSpPr>
          <p:nvPr>
            <p:ph type="body" idx="1"/>
          </p:nvPr>
        </p:nvSpPr>
        <p:spPr>
          <a:xfrm>
            <a:off x="426128" y="1722438"/>
            <a:ext cx="4040188" cy="639762"/>
          </a:xfrm>
        </p:spPr>
        <p:txBody>
          <a:bodyPr anchor="b">
            <a:noAutofit/>
          </a:bodyPr>
          <a:lstStyle>
            <a:lvl1pPr marL="0" indent="0" algn="ctr">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426128" y="2438400"/>
            <a:ext cx="4040188" cy="36877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645025" y="1722438"/>
            <a:ext cx="4041775" cy="639762"/>
          </a:xfrm>
        </p:spPr>
        <p:txBody>
          <a:bodyPr anchor="b">
            <a:noAutofit/>
          </a:bodyPr>
          <a:lstStyle>
            <a:lvl1pPr marL="0" indent="0" algn="ctr">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645025" y="2438400"/>
            <a:ext cx="4041775" cy="36877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B4C71EC6-210F-42DE-9C53-41977AD35B3D}" type="datetimeFigureOut">
              <a:rPr lang="ru-RU" smtClean="0"/>
              <a:t>15.04.2022</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Date Placeholder 2"/>
          <p:cNvSpPr>
            <a:spLocks noGrp="1"/>
          </p:cNvSpPr>
          <p:nvPr>
            <p:ph type="dt" sz="half" idx="10"/>
          </p:nvPr>
        </p:nvSpPr>
        <p:spPr/>
        <p:txBody>
          <a:bodyPr/>
          <a:lstStyle/>
          <a:p>
            <a:fld id="{B4C71EC6-210F-42DE-9C53-41977AD35B3D}" type="datetimeFigureOut">
              <a:rPr lang="ru-RU" smtClean="0"/>
              <a:t>15.04.2022</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5" name="Rectangle 4"/>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1" name="Rounded Rectangle 10"/>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fld id="{B4C71EC6-210F-42DE-9C53-41977AD35B3D}" type="datetimeFigureOut">
              <a:rPr lang="ru-RU" smtClean="0"/>
              <a:t>15.04.2022</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2" name="Rounded Rectangle 11"/>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3886200" y="685800"/>
            <a:ext cx="4572000" cy="525780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B4C71EC6-210F-42DE-9C53-41977AD35B3D}" type="datetimeFigureOut">
              <a:rPr lang="ru-RU" smtClean="0"/>
              <a:t>15.04.2022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
        <p:nvSpPr>
          <p:cNvPr id="8" name="Rectangle 7"/>
          <p:cNvSpPr/>
          <p:nvPr/>
        </p:nvSpPr>
        <p:spPr>
          <a:xfrm>
            <a:off x="560034" y="1505712"/>
            <a:ext cx="2716566" cy="3523488"/>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676690" y="1642472"/>
            <a:ext cx="2483254" cy="3234328"/>
          </a:xfrm>
          <a:prstGeom prst="rect">
            <a:avLst/>
          </a:prstGeom>
          <a:solidFill>
            <a:srgbClr val="FFFFFF"/>
          </a:solid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p:cNvSpPr>
            <a:spLocks noGrp="1"/>
          </p:cNvSpPr>
          <p:nvPr>
            <p:ph type="body" sz="half" idx="2"/>
          </p:nvPr>
        </p:nvSpPr>
        <p:spPr>
          <a:xfrm>
            <a:off x="769000" y="2971800"/>
            <a:ext cx="2298634" cy="1752600"/>
          </a:xfrm>
        </p:spPr>
        <p:txBody>
          <a:bodyPr/>
          <a:lstStyle>
            <a:lvl1pPr marL="0" indent="0">
              <a:spcBef>
                <a:spcPts val="400"/>
              </a:spcBef>
              <a:buNone/>
              <a:defRPr sz="1400">
                <a:solidFill>
                  <a:schemeClr val="accent1">
                    <a:lumMod val="5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2" name="Title 1"/>
          <p:cNvSpPr>
            <a:spLocks noGrp="1"/>
          </p:cNvSpPr>
          <p:nvPr>
            <p:ph type="title"/>
          </p:nvPr>
        </p:nvSpPr>
        <p:spPr>
          <a:xfrm>
            <a:off x="769000" y="1734312"/>
            <a:ext cx="2298634" cy="1191620"/>
          </a:xfrm>
        </p:spPr>
        <p:txBody>
          <a:bodyPr anchor="b">
            <a:normAutofit/>
          </a:bodyPr>
          <a:lstStyle>
            <a:lvl1pPr algn="l">
              <a:defRPr sz="2000" b="0">
                <a:solidFill>
                  <a:schemeClr val="accent1">
                    <a:lumMod val="75000"/>
                  </a:schemeClr>
                </a:solidFill>
              </a:defRPr>
            </a:lvl1pPr>
          </a:lstStyle>
          <a:p>
            <a:r>
              <a:rPr lang="ru-RU" smtClean="0"/>
              <a:t>Образец заголовка</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9" name="Rounded Rectangle 8"/>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685800" y="621437"/>
            <a:ext cx="7772400" cy="4331564"/>
          </a:xfrm>
          <a:solidFill>
            <a:schemeClr val="bg2"/>
          </a:solidFill>
          <a:ln>
            <a:noFill/>
          </a:ln>
          <a:effectLst>
            <a:softEdge rad="12700"/>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5" name="Date Placeholder 4"/>
          <p:cNvSpPr>
            <a:spLocks noGrp="1"/>
          </p:cNvSpPr>
          <p:nvPr>
            <p:ph type="dt" sz="half" idx="10"/>
          </p:nvPr>
        </p:nvSpPr>
        <p:spPr/>
        <p:txBody>
          <a:bodyPr/>
          <a:lstStyle/>
          <a:p>
            <a:fld id="{B4C71EC6-210F-42DE-9C53-41977AD35B3D}" type="datetimeFigureOut">
              <a:rPr lang="ru-RU" smtClean="0"/>
              <a:t>15.04.2022</a:t>
            </a:fld>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
        <p:nvSpPr>
          <p:cNvPr id="10" name="Rectangle 9"/>
          <p:cNvSpPr/>
          <p:nvPr/>
        </p:nvSpPr>
        <p:spPr>
          <a:xfrm>
            <a:off x="685800" y="4953000"/>
            <a:ext cx="7772400" cy="13716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761999" y="5029200"/>
            <a:ext cx="7600765" cy="1202924"/>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p:txBody>
          <a:bodyPr/>
          <a:lstStyle/>
          <a:p>
            <a:endParaRPr lang="ru-RU"/>
          </a:p>
        </p:txBody>
      </p:sp>
      <p:sp>
        <p:nvSpPr>
          <p:cNvPr id="13" name="Rectangle 12"/>
          <p:cNvSpPr/>
          <p:nvPr/>
        </p:nvSpPr>
        <p:spPr>
          <a:xfrm>
            <a:off x="914400" y="5638800"/>
            <a:ext cx="7328514" cy="451696"/>
          </a:xfrm>
          <a:prstGeom prst="rect">
            <a:avLst/>
          </a:prstGeom>
          <a:solidFill>
            <a:schemeClr val="accent1"/>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605589" y="5074920"/>
            <a:ext cx="7946136" cy="1097280"/>
          </a:xfrm>
          <a:prstGeom prst="rect">
            <a:avLst/>
          </a:prstGeom>
          <a:no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p:cNvSpPr>
            <a:spLocks noGrp="1"/>
          </p:cNvSpPr>
          <p:nvPr>
            <p:ph type="body" sz="half" idx="2"/>
          </p:nvPr>
        </p:nvSpPr>
        <p:spPr>
          <a:xfrm>
            <a:off x="956289" y="5656556"/>
            <a:ext cx="7244736" cy="401715"/>
          </a:xfrm>
        </p:spPr>
        <p:txBody>
          <a:bodyPr anchor="ctr">
            <a:normAutofit/>
          </a:bodyPr>
          <a:lstStyle>
            <a:lvl1pPr marL="0" indent="0" algn="ctr">
              <a:buNone/>
              <a:defRPr sz="1500" cap="all" spc="250" baseline="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2" name="Title 1"/>
          <p:cNvSpPr>
            <a:spLocks noGrp="1"/>
          </p:cNvSpPr>
          <p:nvPr>
            <p:ph type="title"/>
          </p:nvPr>
        </p:nvSpPr>
        <p:spPr>
          <a:xfrm>
            <a:off x="914400" y="5105400"/>
            <a:ext cx="7328514" cy="523043"/>
          </a:xfrm>
        </p:spPr>
        <p:txBody>
          <a:bodyPr anchor="ctr" anchorCtr="0"/>
          <a:lstStyle>
            <a:lvl1pPr algn="ctr">
              <a:defRPr sz="2000" b="0">
                <a:solidFill>
                  <a:schemeClr val="accent1">
                    <a:lumMod val="75000"/>
                  </a:schemeClr>
                </a:solidFill>
              </a:defRPr>
            </a:lvl1pPr>
          </a:lstStyle>
          <a:p>
            <a:r>
              <a:rPr lang="ru-RU" smtClean="0"/>
              <a:t>Образец заголовка</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7" name="Rounded Rectangle 6"/>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457200" y="1752600"/>
            <a:ext cx="8229600" cy="43735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2"/>
                </a:solidFill>
              </a:defRPr>
            </a:lvl1pPr>
          </a:lstStyle>
          <a:p>
            <a:fld id="{B4C71EC6-210F-42DE-9C53-41977AD35B3D}" type="datetimeFigureOut">
              <a:rPr lang="ru-RU" smtClean="0"/>
              <a:t>15.04.2022</a:t>
            </a:fld>
            <a:endParaRPr lang="ru-RU"/>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2"/>
                </a:solidFill>
              </a:defRPr>
            </a:lvl1pPr>
          </a:lstStyle>
          <a:p>
            <a:endParaRPr lang="ru-RU"/>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2"/>
                </a:solidFill>
              </a:defRPr>
            </a:lvl1pPr>
          </a:lstStyle>
          <a:p>
            <a:fld id="{B19B0651-EE4F-4900-A07F-96A6BFA9D0F0}" type="slidenum">
              <a:rPr lang="ru-RU" smtClean="0"/>
              <a:t>‹#›</a:t>
            </a:fld>
            <a:endParaRPr lang="ru-RU"/>
          </a:p>
        </p:txBody>
      </p:sp>
      <p:sp>
        <p:nvSpPr>
          <p:cNvPr id="9" name="Rectangle 8"/>
          <p:cNvSpPr/>
          <p:nvPr/>
        </p:nvSpPr>
        <p:spPr>
          <a:xfrm>
            <a:off x="274320" y="278166"/>
            <a:ext cx="8595360" cy="132588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10" name="Rectangle 9"/>
          <p:cNvSpPr/>
          <p:nvPr/>
        </p:nvSpPr>
        <p:spPr>
          <a:xfrm>
            <a:off x="372863" y="372862"/>
            <a:ext cx="8380520" cy="1118587"/>
          </a:xfrm>
          <a:prstGeom prst="rect">
            <a:avLst/>
          </a:prstGeom>
          <a:solidFill>
            <a:srgbClr val="FFFFFF"/>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426128" y="408372"/>
            <a:ext cx="8260672" cy="1039427"/>
          </a:xfrm>
          <a:prstGeom prst="rect">
            <a:avLst/>
          </a:prstGeom>
        </p:spPr>
        <p:txBody>
          <a:bodyPr vert="horz" lIns="91440" tIns="45720" rIns="91440" bIns="45720" rtlCol="0" anchor="ctr">
            <a:normAutofit/>
          </a:bodyPr>
          <a:lstStyle/>
          <a:p>
            <a:r>
              <a:rPr lang="ru-RU" smtClean="0"/>
              <a:t>Образец заголовка</a:t>
            </a:r>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3500" kern="1200" cap="all" baseline="0">
          <a:solidFill>
            <a:schemeClr val="accent1">
              <a:lumMod val="75000"/>
            </a:schemeClr>
          </a:solidFill>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400" kern="1200">
          <a:solidFill>
            <a:schemeClr val="tx2"/>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2"/>
          </a:solidFill>
          <a:latin typeface="+mn-lt"/>
          <a:ea typeface="+mn-ea"/>
          <a:cs typeface="+mn-cs"/>
        </a:defRPr>
      </a:lvl2pPr>
      <a:lvl3pPr marL="914400" indent="-228600" algn="l" defTabSz="914400" rtl="0" eaLnBrk="1" latinLnBrk="0" hangingPunct="1">
        <a:spcBef>
          <a:spcPct val="20000"/>
        </a:spcBef>
        <a:buClr>
          <a:schemeClr val="accent3"/>
        </a:buClr>
        <a:buFont typeface="Arial" pitchFamily="34" charset="0"/>
        <a:buChar char="•"/>
        <a:defRPr sz="1800" kern="1200">
          <a:solidFill>
            <a:schemeClr val="tx2"/>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2"/>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600" kern="1200" baseline="0">
          <a:solidFill>
            <a:schemeClr val="tx2"/>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6pPr>
      <a:lvl7pPr marL="2011680" indent="-182880" algn="l" defTabSz="914400" rtl="0" eaLnBrk="1" latinLnBrk="0" hangingPunct="1">
        <a:spcBef>
          <a:spcPct val="20000"/>
        </a:spcBef>
        <a:buClr>
          <a:schemeClr val="accent2"/>
        </a:buClr>
        <a:buFont typeface="Arial" pitchFamily="34" charset="0"/>
        <a:buChar char="•"/>
        <a:defRPr sz="1400" kern="1200">
          <a:solidFill>
            <a:schemeClr val="tx2"/>
          </a:solidFill>
          <a:latin typeface="+mn-lt"/>
          <a:ea typeface="+mn-ea"/>
          <a:cs typeface="+mn-cs"/>
        </a:defRPr>
      </a:lvl7pPr>
      <a:lvl8pPr marL="2194560" indent="-182880" algn="l" defTabSz="914400" rtl="0" eaLnBrk="1" latinLnBrk="0" hangingPunct="1">
        <a:spcBef>
          <a:spcPct val="20000"/>
        </a:spcBef>
        <a:buClr>
          <a:schemeClr val="accent3"/>
        </a:buClr>
        <a:buFont typeface="Arial" pitchFamily="34" charset="0"/>
        <a:buChar char="•"/>
        <a:defRPr sz="1400" kern="1200">
          <a:solidFill>
            <a:schemeClr val="tx2"/>
          </a:solidFill>
          <a:latin typeface="+mn-lt"/>
          <a:ea typeface="+mn-ea"/>
          <a:cs typeface="+mn-cs"/>
        </a:defRPr>
      </a:lvl8pPr>
      <a:lvl9pPr marL="2377440" indent="-182880" algn="l" defTabSz="914400" rtl="0" eaLnBrk="1" latinLnBrk="0" hangingPunct="1">
        <a:spcBef>
          <a:spcPct val="20000"/>
        </a:spcBef>
        <a:buClr>
          <a:schemeClr val="accent4"/>
        </a:buClr>
        <a:buFont typeface="Arial" pitchFamily="34" charset="0"/>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xml"/><Relationship Id="rId5" Type="http://schemas.microsoft.com/office/2007/relationships/hdphoto" Target="../media/hdphoto1.wdp"/><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8" Type="http://schemas.openxmlformats.org/officeDocument/2006/relationships/hyperlink" Target="https://www.kino-teatr.ru/blog/y2015/7-22/681/?fbclid=IwAR3zQSMkzVM9Go_id4gtQ7n76rAPR6-i5DojIQvSM0oa95_gCPgzNzfYka4" TargetMode="External"/><Relationship Id="rId13" Type="http://schemas.openxmlformats.org/officeDocument/2006/relationships/hyperlink" Target="https://ds7ruz.schoolrm.ru/edu-process/directions/442022/razvivashka33.ru/index/glagol/0-5" TargetMode="External"/><Relationship Id="rId3" Type="http://schemas.openxmlformats.org/officeDocument/2006/relationships/hyperlink" Target="http://andersen.com.ua/" TargetMode="External"/><Relationship Id="rId7" Type="http://schemas.openxmlformats.org/officeDocument/2006/relationships/hyperlink" Target="http://www.barbariki.ru/" TargetMode="External"/><Relationship Id="rId12" Type="http://schemas.openxmlformats.org/officeDocument/2006/relationships/hyperlink" Target="https://uchi.ru/matematika/doshkolniki/4-goda" TargetMode="External"/><Relationship Id="rId2" Type="http://schemas.openxmlformats.org/officeDocument/2006/relationships/hyperlink" Target="http://potomy.ru/" TargetMode="External"/><Relationship Id="rId1" Type="http://schemas.openxmlformats.org/officeDocument/2006/relationships/slideLayout" Target="../slideLayouts/slideLayout2.xml"/><Relationship Id="rId6" Type="http://schemas.openxmlformats.org/officeDocument/2006/relationships/hyperlink" Target="https://risuemdoma.com/video/flowers" TargetMode="External"/><Relationship Id="rId11" Type="http://schemas.openxmlformats.org/officeDocument/2006/relationships/hyperlink" Target="https://www.igraemsa.ru/igry-dlja-detej/poznavatelnye-igry" TargetMode="External"/><Relationship Id="rId5" Type="http://schemas.openxmlformats.org/officeDocument/2006/relationships/hyperlink" Target="https://solnet.ee/" TargetMode="External"/><Relationship Id="rId10" Type="http://schemas.openxmlformats.org/officeDocument/2006/relationships/hyperlink" Target="http://www.babylessons.ru/" TargetMode="External"/><Relationship Id="rId4" Type="http://schemas.openxmlformats.org/officeDocument/2006/relationships/hyperlink" Target="http://www.kindereducation.com/" TargetMode="External"/><Relationship Id="rId9" Type="http://schemas.openxmlformats.org/officeDocument/2006/relationships/hyperlink" Target="https://jablogo.com/teaching-children-at-home/12-prakticheskix-razvivayushhix-zanyatij-na-temu-kosmos.html" TargetMode="External"/><Relationship Id="rId14" Type="http://schemas.openxmlformats.org/officeDocument/2006/relationships/hyperlink" Target="https://vk.com/video-102446075_171391283"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p:txBody>
          <a:bodyPr/>
          <a:lstStyle/>
          <a:p>
            <a:r>
              <a:rPr lang="ru-RU" dirty="0" smtClean="0"/>
              <a:t>Степанова Юлия Александровна</a:t>
            </a:r>
            <a:endParaRPr lang="ru-RU" dirty="0"/>
          </a:p>
        </p:txBody>
      </p:sp>
      <p:sp>
        <p:nvSpPr>
          <p:cNvPr id="2" name="Заголовок 1"/>
          <p:cNvSpPr>
            <a:spLocks noGrp="1"/>
          </p:cNvSpPr>
          <p:nvPr>
            <p:ph type="ctrTitle"/>
          </p:nvPr>
        </p:nvSpPr>
        <p:spPr>
          <a:xfrm>
            <a:off x="323528" y="2996952"/>
            <a:ext cx="7128792" cy="1656184"/>
          </a:xfrm>
        </p:spPr>
        <p:txBody>
          <a:bodyPr/>
          <a:lstStyle/>
          <a:p>
            <a:r>
              <a:rPr lang="ru-RU" sz="1800" b="1" dirty="0" smtClean="0">
                <a:solidFill>
                  <a:srgbClr val="C00000"/>
                </a:solidFill>
              </a:rPr>
              <a:t/>
            </a:r>
            <a:br>
              <a:rPr lang="ru-RU" sz="1800" b="1" dirty="0" smtClean="0">
                <a:solidFill>
                  <a:srgbClr val="C00000"/>
                </a:solidFill>
              </a:rPr>
            </a:br>
            <a:r>
              <a:rPr lang="ru-RU" sz="1800" b="1" dirty="0">
                <a:solidFill>
                  <a:srgbClr val="C00000"/>
                </a:solidFill>
              </a:rPr>
              <a:t/>
            </a:r>
            <a:br>
              <a:rPr lang="ru-RU" sz="1800" b="1" dirty="0">
                <a:solidFill>
                  <a:srgbClr val="C00000"/>
                </a:solidFill>
              </a:rPr>
            </a:br>
            <a:r>
              <a:rPr lang="ru-RU" sz="1800" b="1" dirty="0" smtClean="0">
                <a:solidFill>
                  <a:srgbClr val="C00000"/>
                </a:solidFill>
              </a:rPr>
              <a:t/>
            </a:r>
            <a:br>
              <a:rPr lang="ru-RU" sz="1800" b="1" dirty="0" smtClean="0">
                <a:solidFill>
                  <a:srgbClr val="C00000"/>
                </a:solidFill>
              </a:rPr>
            </a:br>
            <a:r>
              <a:rPr lang="ru-RU" sz="1900" b="1" dirty="0" smtClean="0">
                <a:solidFill>
                  <a:srgbClr val="C00000"/>
                </a:solidFill>
              </a:rPr>
              <a:t>Семинар</a:t>
            </a:r>
            <a:br>
              <a:rPr lang="ru-RU" sz="1900" b="1" dirty="0" smtClean="0">
                <a:solidFill>
                  <a:srgbClr val="C00000"/>
                </a:solidFill>
              </a:rPr>
            </a:br>
            <a:r>
              <a:rPr lang="ru-RU" sz="1900" b="1" dirty="0" smtClean="0">
                <a:solidFill>
                  <a:srgbClr val="C00000"/>
                </a:solidFill>
              </a:rPr>
              <a:t> «Использование дистанционных технологий в детском саду – взгляд воспитателя. Обзор образовательных </a:t>
            </a:r>
            <a:r>
              <a:rPr lang="ru-RU" sz="1900" b="1" dirty="0" err="1" smtClean="0">
                <a:solidFill>
                  <a:srgbClr val="C00000"/>
                </a:solidFill>
              </a:rPr>
              <a:t>контентов</a:t>
            </a:r>
            <a:r>
              <a:rPr lang="ru-RU" sz="1900" b="1" dirty="0" smtClean="0">
                <a:solidFill>
                  <a:srgbClr val="C00000"/>
                </a:solidFill>
              </a:rPr>
              <a:t>»</a:t>
            </a:r>
            <a:endParaRPr lang="ru-RU" sz="1900" b="1" dirty="0">
              <a:solidFill>
                <a:srgbClr val="C00000"/>
              </a:solidFill>
            </a:endParaRPr>
          </a:p>
        </p:txBody>
      </p:sp>
      <p:sp>
        <p:nvSpPr>
          <p:cNvPr id="4" name="TextBox 3"/>
          <p:cNvSpPr txBox="1"/>
          <p:nvPr/>
        </p:nvSpPr>
        <p:spPr>
          <a:xfrm>
            <a:off x="1187624" y="476672"/>
            <a:ext cx="5976664" cy="369332"/>
          </a:xfrm>
          <a:prstGeom prst="rect">
            <a:avLst/>
          </a:prstGeom>
          <a:noFill/>
        </p:spPr>
        <p:txBody>
          <a:bodyPr wrap="square" rtlCol="0">
            <a:spAutoFit/>
          </a:bodyPr>
          <a:lstStyle/>
          <a:p>
            <a:endParaRPr lang="ru-RU" dirty="0"/>
          </a:p>
        </p:txBody>
      </p:sp>
      <p:sp>
        <p:nvSpPr>
          <p:cNvPr id="5" name="Прямоугольник 4"/>
          <p:cNvSpPr/>
          <p:nvPr/>
        </p:nvSpPr>
        <p:spPr>
          <a:xfrm>
            <a:off x="323528" y="260648"/>
            <a:ext cx="8496944" cy="1169551"/>
          </a:xfrm>
          <a:prstGeom prst="rect">
            <a:avLst/>
          </a:prstGeom>
        </p:spPr>
        <p:txBody>
          <a:bodyPr wrap="square">
            <a:spAutoFit/>
          </a:bodyPr>
          <a:lstStyle/>
          <a:p>
            <a:pPr algn="ctr">
              <a:spcBef>
                <a:spcPct val="0"/>
              </a:spcBef>
              <a:buClrTx/>
              <a:buFontTx/>
              <a:buNone/>
            </a:pPr>
            <a:r>
              <a:rPr lang="ru-RU" altLang="ru-RU" sz="1400" dirty="0">
                <a:solidFill>
                  <a:srgbClr val="002060"/>
                </a:solidFill>
                <a:latin typeface="Times New Roman" pitchFamily="18" charset="0"/>
                <a:ea typeface="Calibri" pitchFamily="34" charset="0"/>
                <a:cs typeface="Times New Roman" pitchFamily="18" charset="0"/>
              </a:rPr>
              <a:t>РОССИЙСКАЯ ФЕДЕРАЦИЯ</a:t>
            </a:r>
            <a:r>
              <a:rPr lang="ru-RU" altLang="ru-RU" sz="1400" dirty="0">
                <a:solidFill>
                  <a:srgbClr val="002060"/>
                </a:solidFill>
                <a:latin typeface="Calibri" pitchFamily="34" charset="0"/>
                <a:ea typeface="Calibri" pitchFamily="34" charset="0"/>
                <a:cs typeface="Times New Roman" pitchFamily="18" charset="0"/>
              </a:rPr>
              <a:t/>
            </a:r>
            <a:br>
              <a:rPr lang="ru-RU" altLang="ru-RU" sz="1400" dirty="0">
                <a:solidFill>
                  <a:srgbClr val="002060"/>
                </a:solidFill>
                <a:latin typeface="Calibri" pitchFamily="34" charset="0"/>
                <a:ea typeface="Calibri" pitchFamily="34" charset="0"/>
                <a:cs typeface="Times New Roman" pitchFamily="18" charset="0"/>
              </a:rPr>
            </a:br>
            <a:r>
              <a:rPr lang="ru-RU" altLang="ru-RU" sz="1400" dirty="0">
                <a:solidFill>
                  <a:srgbClr val="002060"/>
                </a:solidFill>
                <a:latin typeface="Times New Roman" pitchFamily="18" charset="0"/>
                <a:ea typeface="Calibri" pitchFamily="34" charset="0"/>
                <a:cs typeface="Times New Roman" pitchFamily="18" charset="0"/>
              </a:rPr>
              <a:t>Комитет по образованию администрации городского округа</a:t>
            </a:r>
            <a:r>
              <a:rPr lang="ru-RU" altLang="ru-RU" sz="1400" dirty="0">
                <a:solidFill>
                  <a:srgbClr val="002060"/>
                </a:solidFill>
                <a:latin typeface="Calibri" pitchFamily="34" charset="0"/>
                <a:ea typeface="Calibri" pitchFamily="34" charset="0"/>
                <a:cs typeface="Times New Roman" pitchFamily="18" charset="0"/>
              </a:rPr>
              <a:t/>
            </a:r>
            <a:br>
              <a:rPr lang="ru-RU" altLang="ru-RU" sz="1400" dirty="0">
                <a:solidFill>
                  <a:srgbClr val="002060"/>
                </a:solidFill>
                <a:latin typeface="Calibri" pitchFamily="34" charset="0"/>
                <a:ea typeface="Calibri" pitchFamily="34" charset="0"/>
                <a:cs typeface="Times New Roman" pitchFamily="18" charset="0"/>
              </a:rPr>
            </a:br>
            <a:r>
              <a:rPr lang="ru-RU" altLang="ru-RU" sz="1400" dirty="0">
                <a:solidFill>
                  <a:srgbClr val="002060"/>
                </a:solidFill>
                <a:latin typeface="Times New Roman" pitchFamily="18" charset="0"/>
                <a:ea typeface="Calibri" pitchFamily="34" charset="0"/>
                <a:cs typeface="Times New Roman" pitchFamily="18" charset="0"/>
              </a:rPr>
              <a:t> «Город Калининград» </a:t>
            </a:r>
            <a:r>
              <a:rPr lang="ru-RU" altLang="ru-RU" sz="1400" dirty="0">
                <a:solidFill>
                  <a:srgbClr val="002060"/>
                </a:solidFill>
                <a:latin typeface="Calibri" pitchFamily="34" charset="0"/>
                <a:ea typeface="Calibri" pitchFamily="34" charset="0"/>
                <a:cs typeface="Times New Roman" pitchFamily="18" charset="0"/>
              </a:rPr>
              <a:t/>
            </a:r>
            <a:br>
              <a:rPr lang="ru-RU" altLang="ru-RU" sz="1400" dirty="0">
                <a:solidFill>
                  <a:srgbClr val="002060"/>
                </a:solidFill>
                <a:latin typeface="Calibri" pitchFamily="34" charset="0"/>
                <a:ea typeface="Calibri" pitchFamily="34" charset="0"/>
                <a:cs typeface="Times New Roman" pitchFamily="18" charset="0"/>
              </a:rPr>
            </a:br>
            <a:r>
              <a:rPr lang="ru-RU" altLang="ru-RU" sz="1400" dirty="0">
                <a:solidFill>
                  <a:srgbClr val="002060"/>
                </a:solidFill>
                <a:latin typeface="Times New Roman" pitchFamily="18" charset="0"/>
                <a:ea typeface="Calibri" pitchFamily="34" charset="0"/>
                <a:cs typeface="Times New Roman" pitchFamily="18" charset="0"/>
              </a:rPr>
              <a:t>МУНИЦИПАЛЬНОЕ АВТОНОМНОЕ ДОШКОЛЬНОЕ ОБРАЗОВАТЕЛЬНОЕ УЧРЕЖДЕНИЕ ГОРОДА КАЛИНИНГРАДА ЦЕНТР РАЗВИТИЯ РЕБЁНКА - ДЕТСКИЙ САД № 87</a:t>
            </a:r>
            <a:endParaRPr lang="ru-RU" altLang="ru-RU" sz="1400" dirty="0">
              <a:ea typeface="Calibri" pitchFamily="34" charset="0"/>
              <a:cs typeface="Times New Roman" pitchFamily="18" charset="0"/>
            </a:endParaRPr>
          </a:p>
        </p:txBody>
      </p:sp>
      <p:pic>
        <p:nvPicPr>
          <p:cNvPr id="7" name="Рисунок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691680" y="1556792"/>
            <a:ext cx="2118453" cy="1191630"/>
          </a:xfrm>
          <a:prstGeom prst="rect">
            <a:avLst/>
          </a:prstGeom>
        </p:spPr>
      </p:pic>
      <p:pic>
        <p:nvPicPr>
          <p:cNvPr id="8" name="Рисунок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275856" y="5445224"/>
            <a:ext cx="2118453" cy="1191630"/>
          </a:xfrm>
          <a:prstGeom prst="rect">
            <a:avLst/>
          </a:prstGeom>
        </p:spPr>
      </p:pic>
      <p:pic>
        <p:nvPicPr>
          <p:cNvPr id="9" name="Picture 4" descr="Стоит ли покупать компьютер ребенку? - MegaObzor"/>
          <p:cNvPicPr>
            <a:picLocks noChangeAspect="1" noChangeArrowheads="1"/>
          </p:cNvPicPr>
          <p:nvPr/>
        </p:nvPicPr>
        <p:blipFill>
          <a:blip r:embed="rId4" cstate="print">
            <a:extLst>
              <a:ext uri="{BEBA8EAE-BF5A-486C-A8C5-ECC9F3942E4B}">
                <a14:imgProps xmlns:a14="http://schemas.microsoft.com/office/drawing/2010/main">
                  <a14:imgLayer r:embed="rId5">
                    <a14:imgEffect>
                      <a14:backgroundRemoval t="0" b="100000" l="0" r="100000">
                        <a14:foregroundMark x1="2875" y1="64000" x2="2875" y2="64000"/>
                        <a14:foregroundMark x1="5750" y1="86167" x2="5750" y2="86167"/>
                        <a14:foregroundMark x1="14125" y1="86167" x2="14125" y2="86167"/>
                        <a14:foregroundMark x1="11125" y1="82333" x2="11125" y2="82333"/>
                        <a14:foregroundMark x1="5750" y1="81667" x2="5750" y2="81667"/>
                        <a14:foregroundMark x1="18250" y1="81667" x2="18250" y2="81667"/>
                        <a14:foregroundMark x1="24125" y1="89000" x2="24125" y2="89000"/>
                        <a14:foregroundMark x1="32875" y1="83333" x2="32875" y2="83333"/>
                        <a14:foregroundMark x1="46250" y1="7167" x2="46250" y2="7167"/>
                        <a14:foregroundMark x1="37875" y1="95000" x2="37875" y2="95000"/>
                        <a14:foregroundMark x1="82500" y1="96667" x2="82500" y2="96667"/>
                        <a14:backgroundMark x1="16625" y1="18333" x2="16625" y2="18333"/>
                        <a14:backgroundMark x1="10375" y1="36167" x2="10375" y2="36167"/>
                        <a14:backgroundMark x1="67500" y1="23333" x2="67500" y2="23333"/>
                        <a14:backgroundMark x1="12875" y1="74000" x2="12875" y2="74000"/>
                      </a14:backgroundRemoval>
                    </a14:imgEffect>
                  </a14:imgLayer>
                </a14:imgProps>
              </a:ext>
              <a:ext uri="{28A0092B-C50C-407E-A947-70E740481C1C}">
                <a14:useLocalDpi xmlns:a14="http://schemas.microsoft.com/office/drawing/2010/main" val="0"/>
              </a:ext>
            </a:extLst>
          </a:blip>
          <a:srcRect/>
          <a:stretch>
            <a:fillRect/>
          </a:stretch>
        </p:blipFill>
        <p:spPr bwMode="auto">
          <a:xfrm>
            <a:off x="5868144" y="1601112"/>
            <a:ext cx="1529747" cy="114731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3225225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2800" dirty="0"/>
              <a:t>При организации деятельности ДОО в режиме консультирования запрещается:</a:t>
            </a:r>
          </a:p>
        </p:txBody>
      </p:sp>
      <p:sp>
        <p:nvSpPr>
          <p:cNvPr id="4" name="Объект 2"/>
          <p:cNvSpPr>
            <a:spLocks noGrp="1"/>
          </p:cNvSpPr>
          <p:nvPr>
            <p:ph idx="1"/>
          </p:nvPr>
        </p:nvSpPr>
        <p:spPr/>
        <p:txBody>
          <a:bodyPr>
            <a:normAutofit/>
          </a:bodyPr>
          <a:lstStyle/>
          <a:p>
            <a:r>
              <a:rPr lang="ru-RU" dirty="0" smtClean="0"/>
              <a:t>Требовать </a:t>
            </a:r>
            <a:r>
              <a:rPr lang="ru-RU" dirty="0"/>
              <a:t>от родителей отчетов о выполнении с ребенком в полном объеме всех рекомендованных активностей. </a:t>
            </a:r>
            <a:endParaRPr lang="ru-RU" dirty="0" smtClean="0"/>
          </a:p>
          <a:p>
            <a:pPr marL="114300" indent="0">
              <a:buNone/>
            </a:pPr>
            <a:endParaRPr lang="ru-RU" dirty="0" smtClean="0"/>
          </a:p>
          <a:p>
            <a:r>
              <a:rPr lang="ru-RU" dirty="0" smtClean="0"/>
              <a:t> </a:t>
            </a:r>
            <a:r>
              <a:rPr lang="ru-RU" dirty="0"/>
              <a:t>Размещать на странице Сайта и в специальных группах в социальных сетях информацию, содержащую персональные данные участников образовательного процесса.</a:t>
            </a:r>
          </a:p>
        </p:txBody>
      </p:sp>
    </p:spTree>
    <p:extLst>
      <p:ext uri="{BB962C8B-B14F-4D97-AF65-F5344CB8AC3E}">
        <p14:creationId xmlns:p14="http://schemas.microsoft.com/office/powerpoint/2010/main" val="301847275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2400" b="1" dirty="0"/>
              <a:t>Принципы построения дистанционного обучения дошкольников:</a:t>
            </a:r>
            <a:r>
              <a:rPr lang="ru-RU" sz="2400" dirty="0"/>
              <a:t/>
            </a:r>
            <a:br>
              <a:rPr lang="ru-RU" sz="2400" dirty="0"/>
            </a:br>
            <a:endParaRPr lang="ru-RU" sz="2400" dirty="0"/>
          </a:p>
        </p:txBody>
      </p:sp>
      <p:sp>
        <p:nvSpPr>
          <p:cNvPr id="3" name="Объект 2"/>
          <p:cNvSpPr>
            <a:spLocks noGrp="1"/>
          </p:cNvSpPr>
          <p:nvPr>
            <p:ph idx="1"/>
          </p:nvPr>
        </p:nvSpPr>
        <p:spPr/>
        <p:txBody>
          <a:bodyPr>
            <a:noAutofit/>
          </a:bodyPr>
          <a:lstStyle/>
          <a:p>
            <a:r>
              <a:rPr lang="ru-RU" sz="1400" b="1" dirty="0" smtClean="0"/>
              <a:t>В </a:t>
            </a:r>
            <a:r>
              <a:rPr lang="ru-RU" sz="1400" b="1" dirty="0"/>
              <a:t>центре – </a:t>
            </a:r>
            <a:r>
              <a:rPr lang="ru-RU" sz="1400" b="1" dirty="0" smtClean="0"/>
              <a:t>ребенок;  Взрослый </a:t>
            </a:r>
            <a:r>
              <a:rPr lang="ru-RU" sz="1400" b="1" dirty="0"/>
              <a:t>– </a:t>
            </a:r>
            <a:r>
              <a:rPr lang="ru-RU" sz="1400" b="1" dirty="0" err="1"/>
              <a:t>тьютор</a:t>
            </a:r>
            <a:r>
              <a:rPr lang="ru-RU" sz="1400" b="1" dirty="0" smtClean="0"/>
              <a:t>.</a:t>
            </a:r>
          </a:p>
          <a:p>
            <a:pPr marL="114300" indent="0">
              <a:buNone/>
            </a:pPr>
            <a:endParaRPr lang="ru-RU" sz="1400" dirty="0"/>
          </a:p>
          <a:p>
            <a:r>
              <a:rPr lang="ru-RU" sz="1400" dirty="0"/>
              <a:t>Дистанционные образовательные технологии позволят родителям, при помощи педагогов, </a:t>
            </a:r>
            <a:r>
              <a:rPr lang="ru-RU" sz="1400" b="1" dirty="0"/>
              <a:t>эффективно и грамотно организовать деятельность детей дома</a:t>
            </a:r>
            <a:r>
              <a:rPr lang="ru-RU" sz="1400" dirty="0"/>
              <a:t>, общение детей и родителей будет более интересным и насыщенным. Это позволит детям не скучать и провести с пользой время дома, получить больше внимания, любви и общения со стороны самых близких ему людей, а родителям это поможет лучше узнать своих детей: их интересы, потребности, желания и способности</a:t>
            </a:r>
            <a:r>
              <a:rPr lang="ru-RU" sz="1400" dirty="0" smtClean="0"/>
              <a:t>.</a:t>
            </a:r>
          </a:p>
          <a:p>
            <a:endParaRPr lang="ru-RU" sz="1400" dirty="0"/>
          </a:p>
          <a:p>
            <a:r>
              <a:rPr lang="ru-RU" sz="1400" dirty="0"/>
              <a:t>Внедряя дистанционные образовательные технологии в образовательную деятельность дошкольников педагоги тем самым параллельно </a:t>
            </a:r>
            <a:r>
              <a:rPr lang="ru-RU" sz="1400" b="1" dirty="0"/>
              <a:t>повышают и уровень педагогической компетентности родителей</a:t>
            </a:r>
            <a:r>
              <a:rPr lang="ru-RU" sz="1400" dirty="0"/>
              <a:t>. Родители выступают равноправными участниками образовательных отношений, примеряют на себя роль педагога, наставника. </a:t>
            </a:r>
            <a:endParaRPr lang="ru-RU" sz="1400" dirty="0" smtClean="0"/>
          </a:p>
          <a:p>
            <a:pPr marL="114300" indent="0">
              <a:buNone/>
            </a:pPr>
            <a:r>
              <a:rPr lang="ru-RU" sz="1400" dirty="0"/>
              <a:t> </a:t>
            </a:r>
            <a:r>
              <a:rPr lang="ru-RU" sz="1400" dirty="0" smtClean="0"/>
              <a:t>    А </a:t>
            </a:r>
            <a:r>
              <a:rPr lang="ru-RU" sz="1400" dirty="0"/>
              <a:t>это в свою очередь способствует:</a:t>
            </a:r>
          </a:p>
          <a:p>
            <a:pPr marL="114300" indent="0">
              <a:buNone/>
            </a:pPr>
            <a:r>
              <a:rPr lang="ru-RU" sz="1400" dirty="0"/>
              <a:t>- индивидуализации образовательной деятельности (родители вместе с детьми сами выбирают темп и порядок выполнения тех или иных заданий);</a:t>
            </a:r>
          </a:p>
          <a:p>
            <a:pPr marL="114300" indent="0">
              <a:buNone/>
            </a:pPr>
            <a:r>
              <a:rPr lang="ru-RU" sz="1400" dirty="0"/>
              <a:t>- повышению информационной культуры (родители и дети воспринимают компьютер, не как игрушку, а средство для получения знаний);</a:t>
            </a:r>
          </a:p>
          <a:p>
            <a:pPr marL="114300" indent="0">
              <a:buNone/>
            </a:pPr>
            <a:r>
              <a:rPr lang="ru-RU" sz="1400" dirty="0"/>
              <a:t>- поддержка очного обучения (дети, которые находятся на самоизоляции, не оторваны от образовательных отношений, а могут обучаться в домашних условиях).</a:t>
            </a:r>
          </a:p>
          <a:p>
            <a:endParaRPr lang="ru-RU" sz="1400" dirty="0"/>
          </a:p>
        </p:txBody>
      </p:sp>
    </p:spTree>
    <p:extLst>
      <p:ext uri="{BB962C8B-B14F-4D97-AF65-F5344CB8AC3E}">
        <p14:creationId xmlns:p14="http://schemas.microsoft.com/office/powerpoint/2010/main" val="281644101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Содержание деятельности</a:t>
            </a:r>
            <a:endParaRPr lang="ru-RU" dirty="0"/>
          </a:p>
        </p:txBody>
      </p:sp>
      <p:sp>
        <p:nvSpPr>
          <p:cNvPr id="3" name="Объект 2"/>
          <p:cNvSpPr>
            <a:spLocks noGrp="1"/>
          </p:cNvSpPr>
          <p:nvPr>
            <p:ph idx="1"/>
          </p:nvPr>
        </p:nvSpPr>
        <p:spPr/>
        <p:txBody>
          <a:bodyPr/>
          <a:lstStyle/>
          <a:p>
            <a:pPr marL="114300" indent="0">
              <a:buNone/>
            </a:pPr>
            <a:r>
              <a:rPr lang="ru-RU" dirty="0" smtClean="0"/>
              <a:t>В образовательных </a:t>
            </a:r>
            <a:r>
              <a:rPr lang="ru-RU" dirty="0"/>
              <a:t>организациях применяются разные модели обучения: </a:t>
            </a:r>
            <a:endParaRPr lang="ru-RU" dirty="0" smtClean="0"/>
          </a:p>
          <a:p>
            <a:pPr>
              <a:buFontTx/>
              <a:buChar char="-"/>
            </a:pPr>
            <a:r>
              <a:rPr lang="ru-RU" dirty="0" smtClean="0"/>
              <a:t>обучение </a:t>
            </a:r>
            <a:r>
              <a:rPr lang="ru-RU" dirty="0"/>
              <a:t>в режиме онлайн (электронное обучение); </a:t>
            </a:r>
            <a:endParaRPr lang="ru-RU" dirty="0" smtClean="0"/>
          </a:p>
          <a:p>
            <a:pPr>
              <a:buFontTx/>
              <a:buChar char="-"/>
            </a:pPr>
            <a:r>
              <a:rPr lang="ru-RU" dirty="0" smtClean="0"/>
              <a:t>дистанционное </a:t>
            </a:r>
            <a:r>
              <a:rPr lang="ru-RU" dirty="0"/>
              <a:t>обучение через интерактивные учебные материалы</a:t>
            </a:r>
            <a:r>
              <a:rPr lang="ru-RU" dirty="0" smtClean="0"/>
              <a:t>;</a:t>
            </a:r>
          </a:p>
          <a:p>
            <a:pPr>
              <a:buFontTx/>
              <a:buChar char="-"/>
            </a:pPr>
            <a:r>
              <a:rPr lang="ru-RU" dirty="0" smtClean="0"/>
              <a:t> </a:t>
            </a:r>
            <a:r>
              <a:rPr lang="ru-RU" dirty="0"/>
              <a:t>самостоятельная работа родителей с детьми на основе обратной связи через сайт, электронную почту, интернет-мессенджеры, социальные сети. </a:t>
            </a:r>
          </a:p>
        </p:txBody>
      </p:sp>
    </p:spTree>
    <p:extLst>
      <p:ext uri="{BB962C8B-B14F-4D97-AF65-F5344CB8AC3E}">
        <p14:creationId xmlns:p14="http://schemas.microsoft.com/office/powerpoint/2010/main" val="367993460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2400" dirty="0"/>
              <a:t>На информационных ресурсах рекомендуется размещать следующие материалы: </a:t>
            </a:r>
          </a:p>
        </p:txBody>
      </p:sp>
      <p:sp>
        <p:nvSpPr>
          <p:cNvPr id="3" name="Объект 2"/>
          <p:cNvSpPr>
            <a:spLocks noGrp="1"/>
          </p:cNvSpPr>
          <p:nvPr>
            <p:ph idx="1"/>
          </p:nvPr>
        </p:nvSpPr>
        <p:spPr>
          <a:xfrm>
            <a:off x="395536" y="1628800"/>
            <a:ext cx="3898776" cy="4824536"/>
          </a:xfrm>
          <a:solidFill>
            <a:srgbClr val="92D050"/>
          </a:solidFill>
        </p:spPr>
        <p:txBody>
          <a:bodyPr>
            <a:normAutofit/>
          </a:bodyPr>
          <a:lstStyle/>
          <a:p>
            <a:pPr marL="114300" indent="0" algn="ctr">
              <a:buNone/>
            </a:pPr>
            <a:r>
              <a:rPr lang="ru-RU" sz="1800" u="sng" dirty="0"/>
              <a:t>Для родителей </a:t>
            </a:r>
            <a:endParaRPr lang="ru-RU" sz="1800" u="sng" dirty="0" smtClean="0"/>
          </a:p>
          <a:p>
            <a:r>
              <a:rPr lang="ru-RU" sz="1400" dirty="0" smtClean="0"/>
              <a:t>Рекомендации </a:t>
            </a:r>
            <a:r>
              <a:rPr lang="ru-RU" sz="1400" dirty="0"/>
              <a:t>о создании в домашних условиях среды, способствующей развитию ребенка, укреплению его здоровья. </a:t>
            </a:r>
            <a:endParaRPr lang="ru-RU" sz="1400" dirty="0" smtClean="0"/>
          </a:p>
          <a:p>
            <a:r>
              <a:rPr lang="ru-RU" sz="1400" dirty="0" smtClean="0"/>
              <a:t>Советы </a:t>
            </a:r>
            <a:r>
              <a:rPr lang="ru-RU" sz="1400" dirty="0"/>
              <a:t>специалистов по воспитанию и обучению детей в условиях семьи по актуальным темам</a:t>
            </a:r>
            <a:r>
              <a:rPr lang="ru-RU" sz="1400" dirty="0" smtClean="0"/>
              <a:t>.</a:t>
            </a:r>
          </a:p>
          <a:p>
            <a:r>
              <a:rPr lang="ru-RU" sz="1400" dirty="0" smtClean="0"/>
              <a:t> </a:t>
            </a:r>
            <a:r>
              <a:rPr lang="ru-RU" sz="1400" dirty="0"/>
              <a:t>Ссылки на полезные ресурсы в сети Интернет</a:t>
            </a:r>
            <a:r>
              <a:rPr lang="ru-RU" sz="1400" dirty="0" smtClean="0"/>
              <a:t>.</a:t>
            </a:r>
          </a:p>
          <a:p>
            <a:r>
              <a:rPr lang="ru-RU" sz="1400" dirty="0" smtClean="0"/>
              <a:t> </a:t>
            </a:r>
            <a:r>
              <a:rPr lang="ru-RU" sz="1400" dirty="0"/>
              <a:t>Информация о изучаемом содержании дошкольного образования. </a:t>
            </a:r>
            <a:endParaRPr lang="ru-RU" sz="1400" dirty="0" smtClean="0"/>
          </a:p>
          <a:p>
            <a:r>
              <a:rPr lang="ru-RU" sz="1400" dirty="0" smtClean="0"/>
              <a:t>Новости </a:t>
            </a:r>
            <a:r>
              <a:rPr lang="ru-RU" sz="1400" dirty="0"/>
              <a:t>и анонсы предстоящих видео- семинаров для родителей, архивные материалы прошедших мероприятий. </a:t>
            </a:r>
          </a:p>
        </p:txBody>
      </p:sp>
      <p:sp>
        <p:nvSpPr>
          <p:cNvPr id="4" name="Прямоугольник 3"/>
          <p:cNvSpPr/>
          <p:nvPr/>
        </p:nvSpPr>
        <p:spPr>
          <a:xfrm>
            <a:off x="4571506" y="1484784"/>
            <a:ext cx="4320480" cy="5170646"/>
          </a:xfrm>
          <a:prstGeom prst="rect">
            <a:avLst/>
          </a:prstGeom>
          <a:solidFill>
            <a:srgbClr val="FFFF00"/>
          </a:solidFill>
        </p:spPr>
        <p:txBody>
          <a:bodyPr wrap="square">
            <a:spAutoFit/>
          </a:bodyPr>
          <a:lstStyle/>
          <a:p>
            <a:pPr algn="ctr"/>
            <a:r>
              <a:rPr lang="ru-RU" u="sng" dirty="0"/>
              <a:t>Для детей  </a:t>
            </a:r>
          </a:p>
          <a:p>
            <a:pPr marL="171450" indent="-171450">
              <a:buFontTx/>
              <a:buChar char="-"/>
            </a:pPr>
            <a:r>
              <a:rPr lang="ru-RU" sz="1200" dirty="0" smtClean="0"/>
              <a:t>Содержательные </a:t>
            </a:r>
            <a:r>
              <a:rPr lang="ru-RU" sz="1200" dirty="0"/>
              <a:t>подборки различных детско-взрослых активностей по темам недели, по направлениям детского развития (тексты художественных произведений для чтения детям, презентации, электронные игры, головоломки, раскраски, карты и схемы изготовления поделок и построек, рекомендации по организации и проведению подвижных игр, утренней гимнастики и </a:t>
            </a:r>
            <a:r>
              <a:rPr lang="ru-RU" sz="1200" dirty="0" err="1"/>
              <a:t>др</a:t>
            </a:r>
            <a:r>
              <a:rPr lang="ru-RU" sz="1200" dirty="0"/>
              <a:t>).  </a:t>
            </a:r>
            <a:endParaRPr lang="ru-RU" sz="1200" dirty="0" smtClean="0"/>
          </a:p>
          <a:p>
            <a:pPr marL="171450" indent="-171450">
              <a:buFontTx/>
              <a:buChar char="-"/>
            </a:pPr>
            <a:endParaRPr lang="ru-RU" sz="1200" dirty="0"/>
          </a:p>
          <a:p>
            <a:pPr marL="171450" indent="-171450">
              <a:buFontTx/>
              <a:buChar char="-"/>
            </a:pPr>
            <a:r>
              <a:rPr lang="ru-RU" sz="1200" dirty="0" smtClean="0"/>
              <a:t>Информация </a:t>
            </a:r>
            <a:r>
              <a:rPr lang="ru-RU" sz="1200" dirty="0"/>
              <a:t>о проводимых конкурсах, образовательных акциях и материалы по результатам их проведения. Например, родителям можно предложить прочитать детям русские народные сказки и записать аудиофайл. Затем, на информационной странице можно создать тематическую библиотеку аудиофайлов «Читаем сказки всей семьей».  </a:t>
            </a:r>
            <a:endParaRPr lang="ru-RU" sz="1200" dirty="0" smtClean="0"/>
          </a:p>
          <a:p>
            <a:pPr marL="171450" indent="-171450">
              <a:buFontTx/>
              <a:buChar char="-"/>
            </a:pPr>
            <a:endParaRPr lang="ru-RU" sz="1200" dirty="0"/>
          </a:p>
          <a:p>
            <a:pPr marL="171450" indent="-171450">
              <a:buFontTx/>
              <a:buChar char="-"/>
            </a:pPr>
            <a:r>
              <a:rPr lang="ru-RU" sz="1200" dirty="0" smtClean="0"/>
              <a:t>Выставки </a:t>
            </a:r>
            <a:r>
              <a:rPr lang="ru-RU" sz="1200" dirty="0"/>
              <a:t>детских творческих работ. Например, предложить родителям вместе с детьми понаблюдать процесс весеннего пробуждения природы, сделать зарисовки. Затем можно оформить выставку детских рисунков «К нам весна шагает». </a:t>
            </a:r>
            <a:endParaRPr lang="ru-RU" sz="1200" dirty="0" smtClean="0"/>
          </a:p>
          <a:p>
            <a:pPr marL="171450" indent="-171450">
              <a:buFontTx/>
              <a:buChar char="-"/>
            </a:pPr>
            <a:endParaRPr lang="ru-RU" sz="1200" dirty="0"/>
          </a:p>
        </p:txBody>
      </p:sp>
    </p:spTree>
    <p:extLst>
      <p:ext uri="{BB962C8B-B14F-4D97-AF65-F5344CB8AC3E}">
        <p14:creationId xmlns:p14="http://schemas.microsoft.com/office/powerpoint/2010/main" val="50965293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2000" dirty="0"/>
              <a:t>Информация о изучаемом содержании дошкольного образования на ресурсе может быть структурирована по-разному:</a:t>
            </a:r>
          </a:p>
        </p:txBody>
      </p:sp>
      <p:sp>
        <p:nvSpPr>
          <p:cNvPr id="4" name="Прямоугольник 3"/>
          <p:cNvSpPr/>
          <p:nvPr/>
        </p:nvSpPr>
        <p:spPr>
          <a:xfrm>
            <a:off x="323528" y="1676494"/>
            <a:ext cx="4572000" cy="1754326"/>
          </a:xfrm>
          <a:prstGeom prst="rect">
            <a:avLst/>
          </a:prstGeom>
          <a:solidFill>
            <a:srgbClr val="FFFF00"/>
          </a:solidFill>
        </p:spPr>
        <p:txBody>
          <a:bodyPr>
            <a:spAutoFit/>
          </a:bodyPr>
          <a:lstStyle/>
          <a:p>
            <a:pPr>
              <a:buFontTx/>
              <a:buChar char="-"/>
            </a:pPr>
            <a:r>
              <a:rPr lang="ru-RU" dirty="0"/>
              <a:t>По принципу адресного соответствия возрасту, когда педагоги каждой возрастной группы на своей станице выкладывают информацию, актуальную для изучения детьми данной группы;</a:t>
            </a:r>
          </a:p>
        </p:txBody>
      </p:sp>
      <p:sp>
        <p:nvSpPr>
          <p:cNvPr id="5" name="Прямоугольник 4"/>
          <p:cNvSpPr/>
          <p:nvPr/>
        </p:nvSpPr>
        <p:spPr>
          <a:xfrm>
            <a:off x="2771800" y="3573016"/>
            <a:ext cx="4572000" cy="1754326"/>
          </a:xfrm>
          <a:prstGeom prst="rect">
            <a:avLst/>
          </a:prstGeom>
          <a:solidFill>
            <a:srgbClr val="FFC000"/>
          </a:solidFill>
        </p:spPr>
        <p:txBody>
          <a:bodyPr>
            <a:spAutoFit/>
          </a:bodyPr>
          <a:lstStyle/>
          <a:p>
            <a:pPr>
              <a:buFontTx/>
              <a:buChar char="-"/>
            </a:pPr>
            <a:r>
              <a:rPr lang="ru-RU" dirty="0"/>
              <a:t>По основным направлениям развития ребенка или видам деятельности, когда содержание ООП дошкольного образования модульно делится между всеми педагогами детского сада; </a:t>
            </a:r>
          </a:p>
        </p:txBody>
      </p:sp>
      <p:sp>
        <p:nvSpPr>
          <p:cNvPr id="6" name="Прямоугольник 5"/>
          <p:cNvSpPr/>
          <p:nvPr/>
        </p:nvSpPr>
        <p:spPr>
          <a:xfrm>
            <a:off x="4427984" y="5733256"/>
            <a:ext cx="4572000" cy="923330"/>
          </a:xfrm>
          <a:prstGeom prst="rect">
            <a:avLst/>
          </a:prstGeom>
          <a:solidFill>
            <a:srgbClr val="92D050"/>
          </a:solidFill>
        </p:spPr>
        <p:txBody>
          <a:bodyPr>
            <a:spAutoFit/>
          </a:bodyPr>
          <a:lstStyle/>
          <a:p>
            <a:pPr>
              <a:buFontTx/>
              <a:buChar char="-"/>
            </a:pPr>
            <a:r>
              <a:rPr lang="ru-RU" dirty="0"/>
              <a:t>Блоками, в соответствии с традиционными для всего детского сада событиями. </a:t>
            </a:r>
          </a:p>
        </p:txBody>
      </p:sp>
    </p:spTree>
    <p:extLst>
      <p:ext uri="{BB962C8B-B14F-4D97-AF65-F5344CB8AC3E}">
        <p14:creationId xmlns:p14="http://schemas.microsoft.com/office/powerpoint/2010/main" val="44037895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режимы </a:t>
            </a:r>
            <a:r>
              <a:rPr lang="ru-RU" dirty="0"/>
              <a:t>взаимодействия педагога и </a:t>
            </a:r>
            <a:r>
              <a:rPr lang="ru-RU" dirty="0" smtClean="0"/>
              <a:t>обучающегося </a:t>
            </a:r>
            <a:endParaRPr lang="ru-RU" dirty="0"/>
          </a:p>
        </p:txBody>
      </p:sp>
      <p:sp>
        <p:nvSpPr>
          <p:cNvPr id="3" name="Объект 2"/>
          <p:cNvSpPr>
            <a:spLocks noGrp="1"/>
          </p:cNvSpPr>
          <p:nvPr>
            <p:ph idx="1"/>
          </p:nvPr>
        </p:nvSpPr>
        <p:spPr>
          <a:xfrm>
            <a:off x="363753" y="2604025"/>
            <a:ext cx="4042792" cy="1244352"/>
          </a:xfrm>
        </p:spPr>
        <p:txBody>
          <a:bodyPr>
            <a:normAutofit fontScale="85000" lnSpcReduction="20000"/>
          </a:bodyPr>
          <a:lstStyle/>
          <a:p>
            <a:pPr marL="114300" indent="0" algn="just">
              <a:buNone/>
            </a:pPr>
            <a:r>
              <a:rPr lang="ru-RU" sz="2000" dirty="0" err="1">
                <a:ln>
                  <a:solidFill>
                    <a:srgbClr val="FF0000"/>
                  </a:solidFill>
                </a:ln>
                <a:solidFill>
                  <a:srgbClr val="FF0000"/>
                </a:solidFill>
              </a:rPr>
              <a:t>Offline</a:t>
            </a:r>
            <a:r>
              <a:rPr lang="ru-RU" sz="2000" dirty="0">
                <a:ln>
                  <a:solidFill>
                    <a:srgbClr val="FF0000"/>
                  </a:solidFill>
                </a:ln>
                <a:solidFill>
                  <a:srgbClr val="FF0000"/>
                </a:solidFill>
              </a:rPr>
              <a:t> </a:t>
            </a:r>
            <a:r>
              <a:rPr lang="ru-RU" sz="2000" dirty="0"/>
              <a:t>- местонахождение и время не является существенным, так как все взаимодействие организовывается в отложенном режиме; </a:t>
            </a:r>
          </a:p>
        </p:txBody>
      </p:sp>
      <p:sp>
        <p:nvSpPr>
          <p:cNvPr id="4" name="Прямоугольник 3"/>
          <p:cNvSpPr/>
          <p:nvPr/>
        </p:nvSpPr>
        <p:spPr>
          <a:xfrm>
            <a:off x="4932040" y="2492896"/>
            <a:ext cx="3960440" cy="1323439"/>
          </a:xfrm>
          <a:prstGeom prst="rect">
            <a:avLst/>
          </a:prstGeom>
        </p:spPr>
        <p:txBody>
          <a:bodyPr wrap="square">
            <a:spAutoFit/>
          </a:bodyPr>
          <a:lstStyle/>
          <a:p>
            <a:pPr algn="just"/>
            <a:r>
              <a:rPr lang="ru-RU" sz="1600" dirty="0" err="1">
                <a:ln>
                  <a:solidFill>
                    <a:srgbClr val="FF0000"/>
                  </a:solidFill>
                </a:ln>
              </a:rPr>
              <a:t>Online</a:t>
            </a:r>
            <a:r>
              <a:rPr lang="ru-RU" sz="1600" dirty="0">
                <a:ln>
                  <a:solidFill>
                    <a:srgbClr val="FF0000"/>
                  </a:solidFill>
                </a:ln>
              </a:rPr>
              <a:t> </a:t>
            </a:r>
            <a:r>
              <a:rPr lang="ru-RU" sz="1600" dirty="0"/>
              <a:t>– обучающийся с родителем (законным представителем) и педагог находится у автоматизированного рабочего места. </a:t>
            </a:r>
          </a:p>
        </p:txBody>
      </p:sp>
      <p:sp>
        <p:nvSpPr>
          <p:cNvPr id="5" name="Прямоугольник 4"/>
          <p:cNvSpPr/>
          <p:nvPr/>
        </p:nvSpPr>
        <p:spPr>
          <a:xfrm>
            <a:off x="369135" y="4653136"/>
            <a:ext cx="4085669" cy="2062103"/>
          </a:xfrm>
          <a:prstGeom prst="rect">
            <a:avLst/>
          </a:prstGeom>
        </p:spPr>
        <p:txBody>
          <a:bodyPr wrap="square">
            <a:spAutoFit/>
          </a:bodyPr>
          <a:lstStyle/>
          <a:p>
            <a:pPr algn="just"/>
            <a:r>
              <a:rPr lang="ru-RU" sz="1600" dirty="0"/>
              <a:t>Дистанционное занятие в режиме </a:t>
            </a:r>
            <a:r>
              <a:rPr lang="ru-RU" sz="1600" dirty="0" err="1"/>
              <a:t>offline</a:t>
            </a:r>
            <a:r>
              <a:rPr lang="ru-RU" sz="1600" dirty="0"/>
              <a:t> выкладывается в методическую копилку Виртуального детского сада (электронный ресурс) и заказчик (родитель (законный представитель) обучающегося) может воспользоваться им в любое удобное для себя время самостоятельно. </a:t>
            </a:r>
          </a:p>
        </p:txBody>
      </p:sp>
      <p:sp>
        <p:nvSpPr>
          <p:cNvPr id="6" name="Прямоугольник 5"/>
          <p:cNvSpPr/>
          <p:nvPr/>
        </p:nvSpPr>
        <p:spPr>
          <a:xfrm>
            <a:off x="4932040" y="4797152"/>
            <a:ext cx="3960440" cy="1077218"/>
          </a:xfrm>
          <a:prstGeom prst="rect">
            <a:avLst/>
          </a:prstGeom>
        </p:spPr>
        <p:txBody>
          <a:bodyPr wrap="square">
            <a:spAutoFit/>
          </a:bodyPr>
          <a:lstStyle/>
          <a:p>
            <a:pPr algn="just"/>
            <a:r>
              <a:rPr lang="ru-RU" sz="1600" dirty="0"/>
              <a:t>Дистанционное занятие в режиме </a:t>
            </a:r>
            <a:r>
              <a:rPr lang="ru-RU" sz="1600" dirty="0" err="1"/>
              <a:t>online</a:t>
            </a:r>
            <a:r>
              <a:rPr lang="ru-RU" sz="1600" dirty="0"/>
              <a:t> проводится по заранее составленному расписанию, согласованному с заказчиком. </a:t>
            </a:r>
          </a:p>
        </p:txBody>
      </p:sp>
      <p:sp>
        <p:nvSpPr>
          <p:cNvPr id="7" name="Стрелка вниз 6"/>
          <p:cNvSpPr/>
          <p:nvPr/>
        </p:nvSpPr>
        <p:spPr>
          <a:xfrm>
            <a:off x="2307651" y="1466868"/>
            <a:ext cx="288241" cy="100811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8" name="Стрелка вниз 7"/>
          <p:cNvSpPr/>
          <p:nvPr/>
        </p:nvSpPr>
        <p:spPr>
          <a:xfrm>
            <a:off x="6872643" y="1484784"/>
            <a:ext cx="288241" cy="100811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9" name="Стрелка вниз 8"/>
          <p:cNvSpPr/>
          <p:nvPr/>
        </p:nvSpPr>
        <p:spPr>
          <a:xfrm>
            <a:off x="2267848" y="3645024"/>
            <a:ext cx="288241" cy="100811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0" name="Стрелка вниз 9"/>
          <p:cNvSpPr/>
          <p:nvPr/>
        </p:nvSpPr>
        <p:spPr>
          <a:xfrm>
            <a:off x="6872642" y="3645024"/>
            <a:ext cx="288241" cy="100811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val="264078812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a:t>Содержанием занятий </a:t>
            </a:r>
            <a:r>
              <a:rPr lang="ru-RU" dirty="0" smtClean="0"/>
              <a:t/>
            </a:r>
            <a:br>
              <a:rPr lang="ru-RU" dirty="0" smtClean="0"/>
            </a:br>
            <a:r>
              <a:rPr lang="ru-RU" dirty="0" smtClean="0"/>
              <a:t>может </a:t>
            </a:r>
            <a:r>
              <a:rPr lang="ru-RU" dirty="0"/>
              <a:t>быть: </a:t>
            </a:r>
          </a:p>
        </p:txBody>
      </p:sp>
      <p:sp>
        <p:nvSpPr>
          <p:cNvPr id="4" name="Прямоугольник 3"/>
          <p:cNvSpPr/>
          <p:nvPr/>
        </p:nvSpPr>
        <p:spPr>
          <a:xfrm>
            <a:off x="395536" y="1700808"/>
            <a:ext cx="3600400" cy="4770537"/>
          </a:xfrm>
          <a:prstGeom prst="rect">
            <a:avLst/>
          </a:prstGeom>
          <a:solidFill>
            <a:srgbClr val="FFFF00"/>
          </a:solidFill>
        </p:spPr>
        <p:txBody>
          <a:bodyPr wrap="square">
            <a:spAutoFit/>
          </a:bodyPr>
          <a:lstStyle/>
          <a:p>
            <a:pPr algn="just"/>
            <a:r>
              <a:rPr lang="ru-RU" sz="1600" b="1" u="sng" dirty="0"/>
              <a:t>Двигательная активность: </a:t>
            </a:r>
            <a:r>
              <a:rPr lang="ru-RU" sz="1600" dirty="0"/>
              <a:t>ограничена размерами комнаты, не предполагает активные игры с бегом, метанием, прыжками. Это могут быть: -спортивные разминки, -</a:t>
            </a:r>
            <a:r>
              <a:rPr lang="ru-RU" sz="1600" dirty="0" err="1"/>
              <a:t>физминутки</a:t>
            </a:r>
            <a:r>
              <a:rPr lang="ru-RU" sz="1600" dirty="0"/>
              <a:t> с описанием движений и текста, -игры малой подвижности (с участием от 2-х человек) -пальчиковые игры, опять же с текстом и описанием действий. -игры со спортивным оборудованием, но не активные. (н-р упражнения со скакалкой, ходьба по скакалке (канату), прокатывание мяча и т.п.) Все это моет быть оформлено ссылками на интернет ресурс или текстом с картинками. </a:t>
            </a:r>
          </a:p>
        </p:txBody>
      </p:sp>
      <p:sp>
        <p:nvSpPr>
          <p:cNvPr id="5" name="Прямоугольник 4"/>
          <p:cNvSpPr/>
          <p:nvPr/>
        </p:nvSpPr>
        <p:spPr>
          <a:xfrm>
            <a:off x="4608363" y="1745507"/>
            <a:ext cx="4067944" cy="4770537"/>
          </a:xfrm>
          <a:prstGeom prst="rect">
            <a:avLst/>
          </a:prstGeom>
          <a:solidFill>
            <a:srgbClr val="FFC000"/>
          </a:solidFill>
        </p:spPr>
        <p:txBody>
          <a:bodyPr wrap="square">
            <a:spAutoFit/>
          </a:bodyPr>
          <a:lstStyle/>
          <a:p>
            <a:pPr algn="ctr"/>
            <a:r>
              <a:rPr lang="ru-RU" sz="1600" b="1" u="sng" dirty="0"/>
              <a:t>Познавательная деятельность. </a:t>
            </a:r>
          </a:p>
          <a:p>
            <a:pPr algn="just"/>
            <a:r>
              <a:rPr lang="ru-RU" sz="1600" dirty="0"/>
              <a:t>Беседы о событиях: необходим перечень вопросов, уточнение для родителей, на что обратить внимание, ссылка или сам текст рассказа взрослого, ссылка на видеофайл, презентация, картинки. Самое главное коротко, что должен ребёнок усвоить в результате беседы, какой объем знаний он должен получить. Каким образом это проконтролировать. Н-р: отгадать кроссворд (который вы придумаете), сделать книжку-малышку или лист-презентацию, коллаж по теме, схематическое изображение (пищевая цепочка, схема развития, роста животного, цветка, человека) и т.д. </a:t>
            </a:r>
          </a:p>
        </p:txBody>
      </p:sp>
    </p:spTree>
    <p:extLst>
      <p:ext uri="{BB962C8B-B14F-4D97-AF65-F5344CB8AC3E}">
        <p14:creationId xmlns:p14="http://schemas.microsoft.com/office/powerpoint/2010/main" val="111723494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a:t>Содержанием занятий </a:t>
            </a:r>
            <a:br>
              <a:rPr lang="ru-RU" dirty="0"/>
            </a:br>
            <a:r>
              <a:rPr lang="ru-RU" dirty="0"/>
              <a:t>может быть: </a:t>
            </a:r>
          </a:p>
        </p:txBody>
      </p:sp>
      <p:sp>
        <p:nvSpPr>
          <p:cNvPr id="4" name="Прямоугольник 3"/>
          <p:cNvSpPr/>
          <p:nvPr/>
        </p:nvSpPr>
        <p:spPr>
          <a:xfrm>
            <a:off x="323528" y="1720840"/>
            <a:ext cx="3600400" cy="3539430"/>
          </a:xfrm>
          <a:prstGeom prst="rect">
            <a:avLst/>
          </a:prstGeom>
          <a:solidFill>
            <a:srgbClr val="92D050"/>
          </a:solidFill>
        </p:spPr>
        <p:txBody>
          <a:bodyPr wrap="square">
            <a:spAutoFit/>
          </a:bodyPr>
          <a:lstStyle/>
          <a:p>
            <a:pPr algn="ctr"/>
            <a:r>
              <a:rPr lang="ru-RU" sz="1600" b="1" u="sng" dirty="0"/>
              <a:t>Эксперименты, опыты. </a:t>
            </a:r>
            <a:endParaRPr lang="ru-RU" sz="1600" b="1" u="sng" dirty="0" smtClean="0"/>
          </a:p>
          <a:p>
            <a:pPr algn="just"/>
            <a:r>
              <a:rPr lang="ru-RU" sz="1600" dirty="0" smtClean="0"/>
              <a:t>Необходимо </a:t>
            </a:r>
            <a:r>
              <a:rPr lang="ru-RU" sz="1600" dirty="0"/>
              <a:t>написать для какой цели вы это проводите, что должен узнать ребёнок в результате проведенных действий. Для родителей: алгоритм выполнения опыта (эксперимента), необходимое оборудование, результат. Продумать форму отчета: рисунок, фото, рассказ и т.д. В описание задания можно добавить (даже нужно) картинки, видео файлы. </a:t>
            </a:r>
          </a:p>
        </p:txBody>
      </p:sp>
      <p:sp>
        <p:nvSpPr>
          <p:cNvPr id="5" name="Прямоугольник 4"/>
          <p:cNvSpPr/>
          <p:nvPr/>
        </p:nvSpPr>
        <p:spPr>
          <a:xfrm>
            <a:off x="4139952" y="1720840"/>
            <a:ext cx="4692905" cy="3108543"/>
          </a:xfrm>
          <a:prstGeom prst="rect">
            <a:avLst/>
          </a:prstGeom>
          <a:solidFill>
            <a:srgbClr val="00B0F0"/>
          </a:solidFill>
        </p:spPr>
        <p:txBody>
          <a:bodyPr wrap="square">
            <a:spAutoFit/>
          </a:bodyPr>
          <a:lstStyle/>
          <a:p>
            <a:pPr algn="ctr"/>
            <a:r>
              <a:rPr lang="ru-RU" sz="1600" b="1" u="sng" dirty="0"/>
              <a:t>Математика. </a:t>
            </a:r>
            <a:endParaRPr lang="ru-RU" sz="1600" b="1" u="sng" dirty="0" smtClean="0"/>
          </a:p>
          <a:p>
            <a:pPr algn="just"/>
            <a:r>
              <a:rPr lang="ru-RU" sz="1600" dirty="0" smtClean="0"/>
              <a:t>Логические </a:t>
            </a:r>
            <a:r>
              <a:rPr lang="ru-RU" sz="1600" dirty="0"/>
              <a:t>задания, игры, упражнения. Все с подробным описанием, картинками, результатом. Родители должны понимать чему они научат ребенка. Пересчитать дома кастрюли (количественный счет), найти спрятанную игрушку (ориентация в пространстве), разобрать игрушки по видам (классификация), нарисовать план комнаты (пространственное мышление) и т.д</a:t>
            </a:r>
            <a:r>
              <a:rPr lang="ru-RU" dirty="0"/>
              <a:t>. </a:t>
            </a:r>
          </a:p>
        </p:txBody>
      </p:sp>
      <p:sp>
        <p:nvSpPr>
          <p:cNvPr id="6" name="Прямоугольник 5"/>
          <p:cNvSpPr/>
          <p:nvPr/>
        </p:nvSpPr>
        <p:spPr>
          <a:xfrm>
            <a:off x="323527" y="5445224"/>
            <a:ext cx="8509329" cy="830997"/>
          </a:xfrm>
          <a:prstGeom prst="rect">
            <a:avLst/>
          </a:prstGeom>
          <a:solidFill>
            <a:srgbClr val="0070C0"/>
          </a:solidFill>
        </p:spPr>
        <p:txBody>
          <a:bodyPr wrap="square">
            <a:spAutoFit/>
          </a:bodyPr>
          <a:lstStyle/>
          <a:p>
            <a:pPr algn="ctr"/>
            <a:r>
              <a:rPr lang="ru-RU" sz="1600" b="1" u="sng" dirty="0"/>
              <a:t>Графические диктанты. </a:t>
            </a:r>
            <a:endParaRPr lang="ru-RU" sz="1600" b="1" u="sng" dirty="0" smtClean="0"/>
          </a:p>
          <a:p>
            <a:r>
              <a:rPr lang="ru-RU" sz="1600" dirty="0" smtClean="0"/>
              <a:t>Подробная </a:t>
            </a:r>
            <a:r>
              <a:rPr lang="ru-RU" sz="1600" dirty="0"/>
              <a:t>инструкция с чего начать, как диктовать, в какой руке карандаш, как лежит листок, где родитель в это время. Рисунок того, что должно получиться. </a:t>
            </a:r>
          </a:p>
        </p:txBody>
      </p:sp>
    </p:spTree>
    <p:extLst>
      <p:ext uri="{BB962C8B-B14F-4D97-AF65-F5344CB8AC3E}">
        <p14:creationId xmlns:p14="http://schemas.microsoft.com/office/powerpoint/2010/main" val="302102677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a:t>Содержанием занятий </a:t>
            </a:r>
            <a:br>
              <a:rPr lang="ru-RU" dirty="0"/>
            </a:br>
            <a:r>
              <a:rPr lang="ru-RU" dirty="0"/>
              <a:t>может быть: </a:t>
            </a:r>
          </a:p>
        </p:txBody>
      </p:sp>
      <p:sp>
        <p:nvSpPr>
          <p:cNvPr id="4" name="Прямоугольник 3"/>
          <p:cNvSpPr/>
          <p:nvPr/>
        </p:nvSpPr>
        <p:spPr>
          <a:xfrm>
            <a:off x="323528" y="1556792"/>
            <a:ext cx="8496944" cy="5016758"/>
          </a:xfrm>
          <a:prstGeom prst="rect">
            <a:avLst/>
          </a:prstGeom>
          <a:solidFill>
            <a:schemeClr val="accent5">
              <a:lumMod val="60000"/>
              <a:lumOff val="40000"/>
            </a:schemeClr>
          </a:solidFill>
        </p:spPr>
        <p:txBody>
          <a:bodyPr wrap="square">
            <a:spAutoFit/>
          </a:bodyPr>
          <a:lstStyle/>
          <a:p>
            <a:pPr algn="ctr"/>
            <a:r>
              <a:rPr lang="ru-RU" sz="1600" b="1" u="sng" dirty="0"/>
              <a:t>Продуктивная деятельность (</a:t>
            </a:r>
            <a:r>
              <a:rPr lang="ru-RU" sz="1600" b="1" u="sng" dirty="0" smtClean="0"/>
              <a:t>художественно-эстетическая).</a:t>
            </a:r>
          </a:p>
          <a:p>
            <a:pPr algn="just"/>
            <a:r>
              <a:rPr lang="ru-RU" sz="1600" dirty="0" smtClean="0"/>
              <a:t> </a:t>
            </a:r>
            <a:r>
              <a:rPr lang="ru-RU" sz="1600" dirty="0">
                <a:ln>
                  <a:solidFill>
                    <a:srgbClr val="FF0000"/>
                  </a:solidFill>
                </a:ln>
              </a:rPr>
              <a:t>Рисование.</a:t>
            </a:r>
            <a:r>
              <a:rPr lang="ru-RU" sz="1600" dirty="0"/>
              <a:t> Указываем тему и то, чему должен научиться ребенок. Для родителей поэтапное выполнение работы или описание техники выполнения. Лучше все это сопровождать картинками или видеофайлами</a:t>
            </a:r>
            <a:r>
              <a:rPr lang="ru-RU" sz="1600" dirty="0" smtClean="0"/>
              <a:t>.</a:t>
            </a:r>
          </a:p>
          <a:p>
            <a:pPr algn="just"/>
            <a:endParaRPr lang="ru-RU" sz="1600" dirty="0" smtClean="0"/>
          </a:p>
          <a:p>
            <a:pPr algn="just"/>
            <a:r>
              <a:rPr lang="ru-RU" sz="1600" dirty="0" smtClean="0"/>
              <a:t> </a:t>
            </a:r>
            <a:r>
              <a:rPr lang="ru-RU" sz="1600" dirty="0">
                <a:ln>
                  <a:solidFill>
                    <a:srgbClr val="FF0000"/>
                  </a:solidFill>
                </a:ln>
              </a:rPr>
              <a:t>Лепка.</a:t>
            </a:r>
            <a:r>
              <a:rPr lang="ru-RU" sz="1600" dirty="0"/>
              <a:t> Все тоже, что и в рисовании. Но можно добавить лепку из теста (мука у всех есть дома). Сначала слепим, потом разрисуем или испечем. Опять же: дать рекомендации по приготовлению теста для лепки или выпечки. </a:t>
            </a:r>
            <a:endParaRPr lang="ru-RU" sz="1600" dirty="0" smtClean="0"/>
          </a:p>
          <a:p>
            <a:pPr algn="just"/>
            <a:endParaRPr lang="ru-RU" sz="1600" dirty="0" smtClean="0"/>
          </a:p>
          <a:p>
            <a:pPr algn="just"/>
            <a:r>
              <a:rPr lang="ru-RU" sz="1600" dirty="0" smtClean="0">
                <a:ln>
                  <a:solidFill>
                    <a:srgbClr val="FF0000"/>
                  </a:solidFill>
                </a:ln>
              </a:rPr>
              <a:t>Аппликация</a:t>
            </a:r>
            <a:r>
              <a:rPr lang="ru-RU" sz="1600" dirty="0">
                <a:ln>
                  <a:solidFill>
                    <a:srgbClr val="FF0000"/>
                  </a:solidFill>
                </a:ln>
              </a:rPr>
              <a:t>.</a:t>
            </a:r>
            <a:r>
              <a:rPr lang="ru-RU" sz="1600" dirty="0"/>
              <a:t> Тоже что и для предыдущих видов деятельности. Но не у всех дома есть цветная бумага. Зато есть рекламные буклеты, салфетки. Придумайте аппликацию с рекламными буклетами (вырезать из буклета картинки и наклеить по отделам продуктового магазина, собрать подарок другу, приклеить картинки на определённый звук и т.п.) Из салфеток выполнить объёмную аппликацию</a:t>
            </a:r>
            <a:r>
              <a:rPr lang="ru-RU" sz="1600" dirty="0" smtClean="0"/>
              <a:t>.</a:t>
            </a:r>
          </a:p>
          <a:p>
            <a:pPr algn="just"/>
            <a:endParaRPr lang="ru-RU" sz="1600" dirty="0"/>
          </a:p>
          <a:p>
            <a:pPr algn="just"/>
            <a:r>
              <a:rPr lang="ru-RU" sz="1600" dirty="0" smtClean="0">
                <a:ln>
                  <a:solidFill>
                    <a:srgbClr val="FF0000"/>
                  </a:solidFill>
                </a:ln>
              </a:rPr>
              <a:t> </a:t>
            </a:r>
            <a:r>
              <a:rPr lang="ru-RU" sz="1600" dirty="0">
                <a:ln>
                  <a:solidFill>
                    <a:srgbClr val="FF0000"/>
                  </a:solidFill>
                </a:ln>
              </a:rPr>
              <a:t>Конструирование</a:t>
            </a:r>
            <a:r>
              <a:rPr lang="ru-RU" sz="1600" dirty="0"/>
              <a:t>. Можно дать общую тему, без опоры на вид конструктора. Например: дом для бегемота, зоопарк, дом мечты и т.п. Пусть сделают его из любого вида конструктора или даже из стульев и покрывал, коробок, из того что у них есть. Фантазия у детей богатая, а родители способны на творчество. </a:t>
            </a:r>
          </a:p>
        </p:txBody>
      </p:sp>
    </p:spTree>
    <p:extLst>
      <p:ext uri="{BB962C8B-B14F-4D97-AF65-F5344CB8AC3E}">
        <p14:creationId xmlns:p14="http://schemas.microsoft.com/office/powerpoint/2010/main" val="122819977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a:t>Содержанием занятий </a:t>
            </a:r>
            <a:br>
              <a:rPr lang="ru-RU" dirty="0"/>
            </a:br>
            <a:r>
              <a:rPr lang="ru-RU" dirty="0"/>
              <a:t>может быть: </a:t>
            </a:r>
          </a:p>
        </p:txBody>
      </p:sp>
      <p:sp>
        <p:nvSpPr>
          <p:cNvPr id="4" name="Прямоугольник 3"/>
          <p:cNvSpPr/>
          <p:nvPr/>
        </p:nvSpPr>
        <p:spPr>
          <a:xfrm>
            <a:off x="251520" y="1762039"/>
            <a:ext cx="8568952" cy="738664"/>
          </a:xfrm>
          <a:prstGeom prst="rect">
            <a:avLst/>
          </a:prstGeom>
          <a:solidFill>
            <a:schemeClr val="accent3">
              <a:lumMod val="60000"/>
              <a:lumOff val="40000"/>
            </a:schemeClr>
          </a:solidFill>
        </p:spPr>
        <p:txBody>
          <a:bodyPr wrap="square">
            <a:spAutoFit/>
          </a:bodyPr>
          <a:lstStyle/>
          <a:p>
            <a:pPr algn="ctr"/>
            <a:r>
              <a:rPr lang="ru-RU" sz="1400" b="1" u="sng" dirty="0"/>
              <a:t>Развитие речи. </a:t>
            </a:r>
          </a:p>
          <a:p>
            <a:r>
              <a:rPr lang="ru-RU" sz="1400" dirty="0"/>
              <a:t>Артикуляционные гимнастики. Объясните родителям для чего это нужно, как это важно. Необходимо или нет зеркало. Подробное описание гимнастики или ссылка на видеоролик. </a:t>
            </a:r>
          </a:p>
        </p:txBody>
      </p:sp>
      <p:sp>
        <p:nvSpPr>
          <p:cNvPr id="5" name="Прямоугольник 4"/>
          <p:cNvSpPr/>
          <p:nvPr/>
        </p:nvSpPr>
        <p:spPr>
          <a:xfrm>
            <a:off x="5436096" y="2626370"/>
            <a:ext cx="3384376" cy="3970318"/>
          </a:xfrm>
          <a:prstGeom prst="rect">
            <a:avLst/>
          </a:prstGeom>
          <a:solidFill>
            <a:schemeClr val="accent2">
              <a:lumMod val="40000"/>
              <a:lumOff val="60000"/>
            </a:schemeClr>
          </a:solidFill>
        </p:spPr>
        <p:txBody>
          <a:bodyPr wrap="square">
            <a:spAutoFit/>
          </a:bodyPr>
          <a:lstStyle/>
          <a:p>
            <a:pPr algn="ctr"/>
            <a:r>
              <a:rPr lang="ru-RU" sz="1400" b="1" u="sng" dirty="0"/>
              <a:t>Грамота. </a:t>
            </a:r>
            <a:endParaRPr lang="ru-RU" sz="1400" b="1" u="sng" dirty="0" smtClean="0"/>
          </a:p>
          <a:p>
            <a:pPr algn="just"/>
            <a:r>
              <a:rPr lang="ru-RU" sz="1400" dirty="0" smtClean="0"/>
              <a:t>В </a:t>
            </a:r>
            <a:r>
              <a:rPr lang="ru-RU" sz="1400" dirty="0"/>
              <a:t>какие игры поиграть, цель игры, последовательность действий. Рекомендации по определению звука в слове (уверяю Вас, родители уже забыли, как определять твердый и мягкий звук, делить слово на слоги, как выделить первый звук или определить ударный слог). Можно предложить совместные речевые игры типа «города» (кто больше назовет слов на определённый звук), а потом выявить лидера в группе. Игры на словообразование, придумывание тематических кроссвордов, </a:t>
            </a:r>
            <a:r>
              <a:rPr lang="ru-RU" sz="1400" dirty="0" err="1"/>
              <a:t>мнемотаблиц</a:t>
            </a:r>
            <a:r>
              <a:rPr lang="ru-RU" sz="1400" dirty="0"/>
              <a:t>, ребусов. </a:t>
            </a:r>
          </a:p>
        </p:txBody>
      </p:sp>
      <p:sp>
        <p:nvSpPr>
          <p:cNvPr id="6" name="Прямоугольник 5"/>
          <p:cNvSpPr/>
          <p:nvPr/>
        </p:nvSpPr>
        <p:spPr>
          <a:xfrm>
            <a:off x="256522" y="2555607"/>
            <a:ext cx="4891542" cy="4185761"/>
          </a:xfrm>
          <a:prstGeom prst="rect">
            <a:avLst/>
          </a:prstGeom>
          <a:solidFill>
            <a:schemeClr val="accent5">
              <a:lumMod val="40000"/>
              <a:lumOff val="60000"/>
            </a:schemeClr>
          </a:solidFill>
        </p:spPr>
        <p:txBody>
          <a:bodyPr wrap="square">
            <a:spAutoFit/>
          </a:bodyPr>
          <a:lstStyle/>
          <a:p>
            <a:pPr algn="ctr"/>
            <a:r>
              <a:rPr lang="ru-RU" sz="1400" b="1" u="sng" dirty="0"/>
              <a:t>Чтение литературы. </a:t>
            </a:r>
            <a:endParaRPr lang="ru-RU" sz="1400" b="1" u="sng" dirty="0" smtClean="0"/>
          </a:p>
          <a:p>
            <a:pPr algn="just"/>
            <a:r>
              <a:rPr lang="ru-RU" sz="1400" dirty="0" smtClean="0"/>
              <a:t>Чтение</a:t>
            </a:r>
            <a:r>
              <a:rPr lang="ru-RU" sz="1400" dirty="0"/>
              <a:t>. </a:t>
            </a:r>
            <a:r>
              <a:rPr lang="ru-RU" sz="1400" dirty="0" smtClean="0"/>
              <a:t>Предлагая </a:t>
            </a:r>
            <a:r>
              <a:rPr lang="ru-RU" sz="1400" dirty="0"/>
              <a:t>родителям, прочитать какое либо произведение, определите для чего это надо. Прикрепите текст произведения, чтобы родители его не искали, можно сделать ссылку на аудио файл. Напишите,  какая работа должна быть после прочтения текста. Что вы хотите взамен: рисунок, придуманное продолжение или что то еще</a:t>
            </a:r>
            <a:r>
              <a:rPr lang="ru-RU" sz="1400" dirty="0" smtClean="0"/>
              <a:t>.</a:t>
            </a:r>
          </a:p>
          <a:p>
            <a:pPr algn="just"/>
            <a:r>
              <a:rPr lang="ru-RU" sz="1400" dirty="0" smtClean="0"/>
              <a:t> </a:t>
            </a:r>
            <a:r>
              <a:rPr lang="ru-RU" sz="1400" dirty="0"/>
              <a:t>Заучивание стихотворения. Обязательно само стихотворение, можно опорную таблицу для заучивания. Предложите </a:t>
            </a:r>
            <a:r>
              <a:rPr lang="ru-RU" sz="1400" dirty="0" err="1"/>
              <a:t>флешмоб</a:t>
            </a:r>
            <a:r>
              <a:rPr lang="ru-RU" sz="1400" dirty="0"/>
              <a:t> по результатам заучивания. Драматизация сказок. Предложите разыграть спектакль по знакомому произведению или вновь прочитанному. Опишите технологию изготовления театра: теневой, плоскостной, на втулке от туалетной бумаги и т.д.  Можно предложить драматизацию, где у каждого члена семьи своя роль. Родители и дети изготавливают костюмы, декорации. </a:t>
            </a:r>
          </a:p>
        </p:txBody>
      </p:sp>
    </p:spTree>
    <p:extLst>
      <p:ext uri="{BB962C8B-B14F-4D97-AF65-F5344CB8AC3E}">
        <p14:creationId xmlns:p14="http://schemas.microsoft.com/office/powerpoint/2010/main" val="190050938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Актуальность</a:t>
            </a:r>
            <a:endParaRPr lang="ru-RU" dirty="0"/>
          </a:p>
        </p:txBody>
      </p:sp>
      <p:sp>
        <p:nvSpPr>
          <p:cNvPr id="3" name="Объект 2"/>
          <p:cNvSpPr>
            <a:spLocks noGrp="1"/>
          </p:cNvSpPr>
          <p:nvPr>
            <p:ph idx="1"/>
          </p:nvPr>
        </p:nvSpPr>
        <p:spPr/>
        <p:txBody>
          <a:bodyPr>
            <a:normAutofit fontScale="85000" lnSpcReduction="10000"/>
          </a:bodyPr>
          <a:lstStyle/>
          <a:p>
            <a:pPr marL="114300" indent="0" algn="just">
              <a:buNone/>
            </a:pPr>
            <a:r>
              <a:rPr lang="ru-RU" dirty="0"/>
              <a:t>Дистанционное обучение на данный момент является одной из самых актуальных тем, обсуждаемых в ряду инноваций в системе образования, так как это новая, современная технология, позволяющая сделать обучение более доступным, благодаря использованию компьютера (как инструмента обучения), сети Интернет (как образовательной среды) и помощи педагога. </a:t>
            </a:r>
            <a:endParaRPr lang="ru-RU" dirty="0" smtClean="0"/>
          </a:p>
          <a:p>
            <a:pPr marL="114300" indent="0" algn="just">
              <a:buNone/>
            </a:pPr>
            <a:r>
              <a:rPr lang="ru-RU" dirty="0" smtClean="0"/>
              <a:t>Современный </a:t>
            </a:r>
            <a:r>
              <a:rPr lang="ru-RU" dirty="0"/>
              <a:t>педагог сегодня – это не только традиционный, очный воспитатель, но и человек, знающий образовательный сегмент сети Интернет, ориентирующийся в педагогических сетевых сообществах, имеющий навыки проведения образовательного процесса с помощью информационно-коммуникационных технологий, знающий педагогические технологии дистанционного обучения.</a:t>
            </a:r>
          </a:p>
        </p:txBody>
      </p:sp>
    </p:spTree>
    <p:extLst>
      <p:ext uri="{BB962C8B-B14F-4D97-AF65-F5344CB8AC3E}">
        <p14:creationId xmlns:p14="http://schemas.microsoft.com/office/powerpoint/2010/main" val="267987369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a:t>Содержанием занятий </a:t>
            </a:r>
            <a:br>
              <a:rPr lang="ru-RU" dirty="0"/>
            </a:br>
            <a:r>
              <a:rPr lang="ru-RU" dirty="0"/>
              <a:t>может быть: </a:t>
            </a:r>
          </a:p>
        </p:txBody>
      </p:sp>
      <p:sp>
        <p:nvSpPr>
          <p:cNvPr id="4" name="Прямоугольник 3"/>
          <p:cNvSpPr/>
          <p:nvPr/>
        </p:nvSpPr>
        <p:spPr>
          <a:xfrm>
            <a:off x="467544" y="1988840"/>
            <a:ext cx="8280920" cy="3139321"/>
          </a:xfrm>
          <a:prstGeom prst="rect">
            <a:avLst/>
          </a:prstGeom>
          <a:solidFill>
            <a:schemeClr val="accent6">
              <a:lumMod val="60000"/>
              <a:lumOff val="40000"/>
            </a:schemeClr>
          </a:solidFill>
        </p:spPr>
        <p:txBody>
          <a:bodyPr wrap="square">
            <a:spAutoFit/>
          </a:bodyPr>
          <a:lstStyle/>
          <a:p>
            <a:pPr algn="ctr"/>
            <a:r>
              <a:rPr lang="ru-RU" b="1" u="sng" dirty="0"/>
              <a:t>Музыка. </a:t>
            </a:r>
            <a:endParaRPr lang="ru-RU" b="1" u="sng" dirty="0" smtClean="0"/>
          </a:p>
          <a:p>
            <a:pPr algn="just"/>
            <a:r>
              <a:rPr lang="ru-RU" dirty="0" smtClean="0"/>
              <a:t>Прослушивание </a:t>
            </a:r>
            <a:r>
              <a:rPr lang="ru-RU" dirty="0"/>
              <a:t>музыкальных произведений. Напишите, почему Вы предлагаете прослушать именно это произведение, в исполнении кого оно должно звучать. О чем говорить с ребёнком после прослушивания. Прикрепите файл с произведением или сделайте ссылку. Исполнение песен. Предложите разучить какую песню всей семьёй, возможно, обыграть её. Устроить концерт для родителей или бабушки, запустите </a:t>
            </a:r>
            <a:r>
              <a:rPr lang="ru-RU" dirty="0" err="1"/>
              <a:t>флешмоб</a:t>
            </a:r>
            <a:r>
              <a:rPr lang="ru-RU" dirty="0"/>
              <a:t> с исполнением песни. Сделайте ссылку на музыкальный файл. Игра на музыкальных инструментах. Можно предложить устроить домашний оркестр на ложках, шумовой оркестр и т.п. </a:t>
            </a:r>
          </a:p>
        </p:txBody>
      </p:sp>
    </p:spTree>
    <p:extLst>
      <p:ext uri="{BB962C8B-B14F-4D97-AF65-F5344CB8AC3E}">
        <p14:creationId xmlns:p14="http://schemas.microsoft.com/office/powerpoint/2010/main" val="322500576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2400" dirty="0"/>
              <a:t>Примеры различных форм дистанционной работы воспитателя:</a:t>
            </a:r>
            <a:br>
              <a:rPr lang="ru-RU" sz="2400" dirty="0"/>
            </a:br>
            <a:endParaRPr lang="ru-RU" sz="2400" dirty="0"/>
          </a:p>
        </p:txBody>
      </p:sp>
      <p:sp>
        <p:nvSpPr>
          <p:cNvPr id="3" name="Овал 2"/>
          <p:cNvSpPr/>
          <p:nvPr/>
        </p:nvSpPr>
        <p:spPr>
          <a:xfrm>
            <a:off x="3131840" y="1772816"/>
            <a:ext cx="2880320" cy="1656184"/>
          </a:xfrm>
          <a:prstGeom prst="ellipse">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ru-RU" sz="1400" dirty="0"/>
              <a:t>Создание «группы» на платформе </a:t>
            </a:r>
            <a:r>
              <a:rPr lang="en-US" sz="1400" dirty="0"/>
              <a:t>Zoom </a:t>
            </a:r>
            <a:r>
              <a:rPr lang="ru-RU" sz="1400" dirty="0"/>
              <a:t>(проведение онлайн-занятий 2-3 раза в неделю по 15-20 минут)</a:t>
            </a:r>
            <a:endParaRPr lang="ru-RU" sz="1400" dirty="0"/>
          </a:p>
        </p:txBody>
      </p:sp>
      <p:sp>
        <p:nvSpPr>
          <p:cNvPr id="5" name="Овал 4"/>
          <p:cNvSpPr/>
          <p:nvPr/>
        </p:nvSpPr>
        <p:spPr>
          <a:xfrm>
            <a:off x="5759838" y="1632637"/>
            <a:ext cx="3219265" cy="2448272"/>
          </a:xfrm>
          <a:prstGeom prst="ellipse">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ru-RU" sz="1100" dirty="0"/>
              <a:t>Аудиозапись «Сказки воспитателя» </a:t>
            </a:r>
            <a:endParaRPr lang="ru-RU" sz="1100" dirty="0" smtClean="0"/>
          </a:p>
          <a:p>
            <a:pPr lvl="0" algn="ctr"/>
            <a:r>
              <a:rPr lang="ru-RU" sz="1100" dirty="0" smtClean="0"/>
              <a:t>- </a:t>
            </a:r>
            <a:r>
              <a:rPr lang="ru-RU" sz="1100" dirty="0"/>
              <a:t>воспитатель записывает и пересылает родителям аудиозапись сказки детям, как обычно делается перед дневным сном в детском саду, что оказывает благоприятное психологическое воздействие на ребенка</a:t>
            </a:r>
            <a:endParaRPr lang="ru-RU" sz="1100" dirty="0"/>
          </a:p>
        </p:txBody>
      </p:sp>
      <p:sp>
        <p:nvSpPr>
          <p:cNvPr id="7" name="Овал 6"/>
          <p:cNvSpPr/>
          <p:nvPr/>
        </p:nvSpPr>
        <p:spPr>
          <a:xfrm>
            <a:off x="5796136" y="4151582"/>
            <a:ext cx="3182967" cy="2376264"/>
          </a:xfrm>
          <a:prstGeom prst="ellipse">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ru-RU" sz="1200" dirty="0"/>
              <a:t>Запись воспитателем видео мастер-классов по определенной теме с пошаговой инструкцией для самостоятельных занятий ребенком дома «</a:t>
            </a:r>
            <a:r>
              <a:rPr lang="ru-RU" sz="1200" dirty="0" err="1"/>
              <a:t>Пластилинография</a:t>
            </a:r>
            <a:r>
              <a:rPr lang="ru-RU" sz="1200" dirty="0"/>
              <a:t>», «ИЗО», «Проведение опытов»</a:t>
            </a:r>
            <a:endParaRPr lang="ru-RU" sz="1200" dirty="0"/>
          </a:p>
        </p:txBody>
      </p:sp>
      <p:sp>
        <p:nvSpPr>
          <p:cNvPr id="9" name="Овал 8"/>
          <p:cNvSpPr/>
          <p:nvPr/>
        </p:nvSpPr>
        <p:spPr>
          <a:xfrm>
            <a:off x="178431" y="4151582"/>
            <a:ext cx="3456384" cy="2468898"/>
          </a:xfrm>
          <a:prstGeom prst="ellipse">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ru-RU" sz="1100" dirty="0"/>
              <a:t>Работа воспитателя с детьми над проектами (составление рекомендаций для родителей) по темам «Мой огород на окне», «Перелетные птицы» в течении недели или двух. По результатам присланных родителями детских рисунков, фотографий, видео составление коллажей и небольших видеороликов</a:t>
            </a:r>
            <a:endParaRPr lang="ru-RU" sz="1100" dirty="0"/>
          </a:p>
        </p:txBody>
      </p:sp>
      <p:sp>
        <p:nvSpPr>
          <p:cNvPr id="6" name="Овал 5"/>
          <p:cNvSpPr/>
          <p:nvPr/>
        </p:nvSpPr>
        <p:spPr>
          <a:xfrm>
            <a:off x="3131839" y="4005064"/>
            <a:ext cx="3114541" cy="2118907"/>
          </a:xfrm>
          <a:prstGeom prst="ellipse">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ru-RU" sz="1200" dirty="0"/>
              <a:t>Подбор для детей и родителей мероприятий посредством </a:t>
            </a:r>
            <a:r>
              <a:rPr lang="ru-RU" sz="1200" dirty="0" err="1"/>
              <a:t>интернет-ресурсов</a:t>
            </a:r>
            <a:r>
              <a:rPr lang="ru-RU" sz="1200" dirty="0"/>
              <a:t> (интерактивные экскурсии по музеям города, детские онлайн-спектакли и т.п.)</a:t>
            </a:r>
            <a:endParaRPr lang="ru-RU" sz="1200" dirty="0"/>
          </a:p>
        </p:txBody>
      </p:sp>
      <p:sp>
        <p:nvSpPr>
          <p:cNvPr id="8" name="Овал 7"/>
          <p:cNvSpPr/>
          <p:nvPr/>
        </p:nvSpPr>
        <p:spPr>
          <a:xfrm>
            <a:off x="245537" y="1794105"/>
            <a:ext cx="3096344" cy="2127704"/>
          </a:xfrm>
          <a:prstGeom prst="ellipse">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ru-RU" sz="1200" dirty="0"/>
              <a:t>Создание </a:t>
            </a:r>
            <a:r>
              <a:rPr lang="ru-RU" sz="1200" dirty="0" err="1"/>
              <a:t>аудиозанятия</a:t>
            </a:r>
            <a:r>
              <a:rPr lang="ru-RU" sz="1200" dirty="0"/>
              <a:t> </a:t>
            </a:r>
            <a:endParaRPr lang="ru-RU" sz="1200" dirty="0" smtClean="0"/>
          </a:p>
          <a:p>
            <a:pPr lvl="0" algn="ctr"/>
            <a:r>
              <a:rPr lang="ru-RU" sz="1200" dirty="0" smtClean="0"/>
              <a:t>в </a:t>
            </a:r>
            <a:r>
              <a:rPr lang="ru-RU" sz="1200" dirty="0"/>
              <a:t>формате презентации или ролика с закадровым голосом воспитателя, который рассказывает детям о теме занятия, проводит физкультминутку, играет и дает задания</a:t>
            </a:r>
            <a:endParaRPr lang="ru-RU" sz="1200" dirty="0"/>
          </a:p>
        </p:txBody>
      </p:sp>
    </p:spTree>
    <p:extLst>
      <p:ext uri="{BB962C8B-B14F-4D97-AF65-F5344CB8AC3E}">
        <p14:creationId xmlns:p14="http://schemas.microsoft.com/office/powerpoint/2010/main" val="426065091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Обзор образовательных </a:t>
            </a:r>
            <a:r>
              <a:rPr lang="ru-RU" dirty="0" err="1" smtClean="0"/>
              <a:t>контентов</a:t>
            </a:r>
            <a:endParaRPr lang="ru-RU" dirty="0"/>
          </a:p>
        </p:txBody>
      </p:sp>
      <p:sp>
        <p:nvSpPr>
          <p:cNvPr id="4" name="Прямоугольник 3"/>
          <p:cNvSpPr/>
          <p:nvPr/>
        </p:nvSpPr>
        <p:spPr>
          <a:xfrm>
            <a:off x="179512" y="1742590"/>
            <a:ext cx="4536504" cy="1384995"/>
          </a:xfrm>
          <a:prstGeom prst="rect">
            <a:avLst/>
          </a:prstGeom>
        </p:spPr>
        <p:txBody>
          <a:bodyPr wrap="square">
            <a:spAutoFit/>
          </a:bodyPr>
          <a:lstStyle/>
          <a:p>
            <a:r>
              <a:rPr lang="ru-RU" sz="1400" b="1" dirty="0"/>
              <a:t>Р</a:t>
            </a:r>
            <a:r>
              <a:rPr lang="ru-RU" sz="1400" b="1" dirty="0" smtClean="0"/>
              <a:t>есурсы </a:t>
            </a:r>
            <a:r>
              <a:rPr lang="ru-RU" sz="1400" b="1" dirty="0"/>
              <a:t>для дистанционного обучения:</a:t>
            </a:r>
            <a:endParaRPr lang="ru-RU" sz="1400" dirty="0"/>
          </a:p>
          <a:p>
            <a:r>
              <a:rPr lang="ru-RU" sz="1400" dirty="0"/>
              <a:t>1.Образовариум;</a:t>
            </a:r>
          </a:p>
          <a:p>
            <a:r>
              <a:rPr lang="ru-RU" sz="1400" dirty="0"/>
              <a:t>2.Интернет-школа </a:t>
            </a:r>
            <a:r>
              <a:rPr lang="ru-RU" sz="1400" dirty="0" err="1"/>
              <a:t>Фоксфорд</a:t>
            </a:r>
            <a:r>
              <a:rPr lang="ru-RU" sz="1400" dirty="0"/>
              <a:t>;</a:t>
            </a:r>
          </a:p>
          <a:p>
            <a:r>
              <a:rPr lang="ru-RU" sz="1400" dirty="0"/>
              <a:t>3.InternetUrok.ru;</a:t>
            </a:r>
          </a:p>
          <a:p>
            <a:r>
              <a:rPr lang="ru-RU" sz="1400" dirty="0"/>
              <a:t>4.Видеоуроки на </a:t>
            </a:r>
            <a:r>
              <a:rPr lang="ru-RU" sz="1400" dirty="0" err="1"/>
              <a:t>видеохостинге</a:t>
            </a:r>
            <a:r>
              <a:rPr lang="ru-RU" sz="1400" dirty="0"/>
              <a:t> youtube.com</a:t>
            </a:r>
            <a:r>
              <a:rPr lang="ru-RU" sz="1400" dirty="0" smtClean="0"/>
              <a:t>.</a:t>
            </a:r>
          </a:p>
          <a:p>
            <a:r>
              <a:rPr lang="ru-RU" sz="1400" dirty="0" smtClean="0"/>
              <a:t>5.Видеоуроки на </a:t>
            </a:r>
            <a:r>
              <a:rPr lang="ru-RU" sz="1400" dirty="0" err="1" smtClean="0"/>
              <a:t>видеохостинге</a:t>
            </a:r>
            <a:r>
              <a:rPr lang="ru-RU" sz="1400" dirty="0" smtClean="0"/>
              <a:t> </a:t>
            </a:r>
            <a:r>
              <a:rPr lang="en-US" sz="1400" dirty="0" smtClean="0"/>
              <a:t>rutube.ru</a:t>
            </a:r>
            <a:endParaRPr lang="ru-RU" sz="1400" dirty="0"/>
          </a:p>
        </p:txBody>
      </p:sp>
      <p:sp>
        <p:nvSpPr>
          <p:cNvPr id="5" name="Прямоугольник 4"/>
          <p:cNvSpPr/>
          <p:nvPr/>
        </p:nvSpPr>
        <p:spPr>
          <a:xfrm>
            <a:off x="399664" y="3127585"/>
            <a:ext cx="4572000" cy="3600986"/>
          </a:xfrm>
          <a:prstGeom prst="rect">
            <a:avLst/>
          </a:prstGeom>
        </p:spPr>
        <p:txBody>
          <a:bodyPr>
            <a:spAutoFit/>
          </a:bodyPr>
          <a:lstStyle/>
          <a:p>
            <a:r>
              <a:rPr lang="ru-RU" sz="1200" dirty="0"/>
              <a:t>Ссылки на внешние ресурсы</a:t>
            </a:r>
          </a:p>
          <a:p>
            <a:r>
              <a:rPr lang="ru-RU" sz="1200" u="sng" dirty="0">
                <a:hlinkClick r:id="rId2"/>
              </a:rPr>
              <a:t>http://potomy.ru</a:t>
            </a:r>
            <a:endParaRPr lang="ru-RU" sz="1200" dirty="0"/>
          </a:p>
          <a:p>
            <a:r>
              <a:rPr lang="ru-RU" sz="1200" dirty="0"/>
              <a:t>«</a:t>
            </a:r>
            <a:r>
              <a:rPr lang="ru-RU" sz="1200" dirty="0" err="1"/>
              <a:t>Потому.ру</a:t>
            </a:r>
            <a:r>
              <a:rPr lang="ru-RU" sz="1200" dirty="0"/>
              <a:t> – Детская энциклопедия. Вместе </a:t>
            </a:r>
            <a:r>
              <a:rPr lang="ru-RU" sz="1200" dirty="0" err="1"/>
              <a:t>познаѐм</a:t>
            </a:r>
            <a:r>
              <a:rPr lang="ru-RU" sz="1200" dirty="0"/>
              <a:t> мир».</a:t>
            </a:r>
          </a:p>
          <a:p>
            <a:r>
              <a:rPr lang="ru-RU" sz="1200" dirty="0"/>
              <a:t> </a:t>
            </a:r>
            <a:r>
              <a:rPr lang="ru-RU" sz="1200" u="sng" dirty="0" smtClean="0">
                <a:hlinkClick r:id="rId3"/>
              </a:rPr>
              <a:t>http</a:t>
            </a:r>
            <a:r>
              <a:rPr lang="ru-RU" sz="1200" u="sng" dirty="0">
                <a:hlinkClick r:id="rId3"/>
              </a:rPr>
              <a:t>://andersen.com.ua</a:t>
            </a:r>
            <a:endParaRPr lang="ru-RU" sz="1200" dirty="0"/>
          </a:p>
          <a:p>
            <a:r>
              <a:rPr lang="ru-RU" sz="1200" dirty="0"/>
              <a:t>Все сказки Андерсена</a:t>
            </a:r>
          </a:p>
          <a:p>
            <a:r>
              <a:rPr lang="ru-RU" sz="1200" dirty="0"/>
              <a:t> </a:t>
            </a:r>
            <a:r>
              <a:rPr lang="ru-RU" sz="1200" u="sng" dirty="0" smtClean="0">
                <a:hlinkClick r:id="rId4"/>
              </a:rPr>
              <a:t>http</a:t>
            </a:r>
            <a:r>
              <a:rPr lang="ru-RU" sz="1200" u="sng" dirty="0">
                <a:hlinkClick r:id="rId4"/>
              </a:rPr>
              <a:t>://www.kindereducation.com</a:t>
            </a:r>
            <a:endParaRPr lang="ru-RU" sz="1200" dirty="0"/>
          </a:p>
          <a:p>
            <a:r>
              <a:rPr lang="ru-RU" sz="1200" dirty="0"/>
              <a:t>Журнал для умных деток и их родителей. Обучение и развлечение дошколят. Развитие речи, забавная математика, детская психология, уроки изобразительного искусства, игры и конкурсы, (от 4-х лет).</a:t>
            </a:r>
          </a:p>
          <a:p>
            <a:r>
              <a:rPr lang="ru-RU" sz="1200" dirty="0"/>
              <a:t> </a:t>
            </a:r>
            <a:r>
              <a:rPr lang="ru-RU" sz="1200" u="sng" dirty="0" smtClean="0">
                <a:hlinkClick r:id="rId5"/>
              </a:rPr>
              <a:t>https</a:t>
            </a:r>
            <a:r>
              <a:rPr lang="ru-RU" sz="1200" u="sng" dirty="0">
                <a:hlinkClick r:id="rId5"/>
              </a:rPr>
              <a:t>://solnet.ee/</a:t>
            </a:r>
            <a:endParaRPr lang="ru-RU" sz="1200" dirty="0"/>
          </a:p>
          <a:p>
            <a:r>
              <a:rPr lang="ru-RU" sz="1200" dirty="0"/>
              <a:t>Данный портал могут использовать родители и дети для развития, развлечения, обучения</a:t>
            </a:r>
            <a:r>
              <a:rPr lang="ru-RU" sz="1200" dirty="0" smtClean="0"/>
              <a:t>.</a:t>
            </a:r>
            <a:endParaRPr lang="en-US" sz="1200" dirty="0" smtClean="0"/>
          </a:p>
          <a:p>
            <a:r>
              <a:rPr lang="ru-RU" sz="1200" u="sng" dirty="0">
                <a:hlinkClick r:id="rId6"/>
              </a:rPr>
              <a:t>https://risuemdoma.com/video/flowers</a:t>
            </a:r>
            <a:endParaRPr lang="ru-RU" sz="1200" dirty="0"/>
          </a:p>
          <a:p>
            <a:r>
              <a:rPr lang="ru-RU" sz="1200" dirty="0" err="1"/>
              <a:t>Видеоуроки</a:t>
            </a:r>
            <a:r>
              <a:rPr lang="ru-RU" sz="1200" dirty="0"/>
              <a:t> для детей : рисуем цветы.</a:t>
            </a:r>
          </a:p>
          <a:p>
            <a:r>
              <a:rPr lang="ru-RU" sz="1200" dirty="0"/>
              <a:t> </a:t>
            </a:r>
            <a:r>
              <a:rPr lang="ru-RU" sz="1200" u="sng" dirty="0">
                <a:hlinkClick r:id="rId7"/>
              </a:rPr>
              <a:t>http://www.barbariki.ru/</a:t>
            </a:r>
            <a:endParaRPr lang="ru-RU" sz="1200" dirty="0"/>
          </a:p>
          <a:p>
            <a:r>
              <a:rPr lang="ru-RU" sz="1200" dirty="0"/>
              <a:t>Развивающий сайт для </a:t>
            </a:r>
            <a:r>
              <a:rPr lang="ru-RU" sz="1200" dirty="0" smtClean="0"/>
              <a:t>детей</a:t>
            </a:r>
            <a:endParaRPr lang="ru-RU" sz="1200" dirty="0"/>
          </a:p>
        </p:txBody>
      </p:sp>
      <p:sp>
        <p:nvSpPr>
          <p:cNvPr id="6" name="Прямоугольник 5"/>
          <p:cNvSpPr/>
          <p:nvPr/>
        </p:nvSpPr>
        <p:spPr>
          <a:xfrm>
            <a:off x="4942496" y="1742590"/>
            <a:ext cx="3992824" cy="4893647"/>
          </a:xfrm>
          <a:prstGeom prst="rect">
            <a:avLst/>
          </a:prstGeom>
        </p:spPr>
        <p:txBody>
          <a:bodyPr wrap="square">
            <a:spAutoFit/>
          </a:bodyPr>
          <a:lstStyle/>
          <a:p>
            <a:r>
              <a:rPr lang="ru-RU" sz="1200" u="sng" dirty="0">
                <a:hlinkClick r:id="rId8"/>
              </a:rPr>
              <a:t>https://www.kino-teatr.ru/blog/y2015/7-22/681/?fbclid=IwAR3zQSMkzVM9Go_id4gtQ7n76rAPR6-i5DojIQvSM0oa95_gCPgzNzfYka4</a:t>
            </a:r>
            <a:endParaRPr lang="ru-RU" sz="1200" dirty="0"/>
          </a:p>
          <a:p>
            <a:r>
              <a:rPr lang="ru-RU" sz="1200" dirty="0"/>
              <a:t>На данном сайте вы можете найти на свой вкус старинные, любимые сказки</a:t>
            </a:r>
          </a:p>
          <a:p>
            <a:r>
              <a:rPr lang="ru-RU" sz="1200" u="sng" dirty="0">
                <a:hlinkClick r:id="rId9"/>
              </a:rPr>
              <a:t>https://jablogo.com/teaching-children-at-home/12-prakticheskix-razvivayushhix-zanyatij-na-temu-kosmos.html</a:t>
            </a:r>
            <a:endParaRPr lang="ru-RU" sz="1200" dirty="0"/>
          </a:p>
          <a:p>
            <a:r>
              <a:rPr lang="ru-RU" sz="1200" dirty="0"/>
              <a:t>12 практических развивающих занятий на тему Космос</a:t>
            </a:r>
          </a:p>
          <a:p>
            <a:r>
              <a:rPr lang="ru-RU" sz="1200" dirty="0"/>
              <a:t> </a:t>
            </a:r>
            <a:r>
              <a:rPr lang="ru-RU" sz="1200" u="sng" dirty="0">
                <a:hlinkClick r:id="rId10"/>
              </a:rPr>
              <a:t>http://www.babylessons.ru/</a:t>
            </a:r>
            <a:endParaRPr lang="ru-RU" sz="1200" dirty="0"/>
          </a:p>
          <a:p>
            <a:r>
              <a:rPr lang="ru-RU" sz="1200" dirty="0"/>
              <a:t>Развивающий сайт для детей</a:t>
            </a:r>
          </a:p>
          <a:p>
            <a:r>
              <a:rPr lang="ru-RU" sz="1200" dirty="0"/>
              <a:t> </a:t>
            </a:r>
            <a:r>
              <a:rPr lang="ru-RU" sz="1200" u="sng" dirty="0" smtClean="0">
                <a:hlinkClick r:id="rId11"/>
              </a:rPr>
              <a:t>https</a:t>
            </a:r>
            <a:r>
              <a:rPr lang="ru-RU" sz="1200" u="sng" dirty="0">
                <a:hlinkClick r:id="rId11"/>
              </a:rPr>
              <a:t>://www.igraemsa.ru/igry-dlja-detej/poznavatelnye-igry</a:t>
            </a:r>
            <a:endParaRPr lang="ru-RU" sz="1200" dirty="0"/>
          </a:p>
          <a:p>
            <a:r>
              <a:rPr lang="ru-RU" sz="1200" dirty="0"/>
              <a:t>Детский развивающий сайт</a:t>
            </a:r>
          </a:p>
          <a:p>
            <a:r>
              <a:rPr lang="ru-RU" sz="1200" dirty="0"/>
              <a:t> </a:t>
            </a:r>
            <a:r>
              <a:rPr lang="ru-RU" sz="1200" u="sng" dirty="0">
                <a:hlinkClick r:id="rId12"/>
              </a:rPr>
              <a:t>https://uchi.ru/matematika/doshkolniki/4-goda</a:t>
            </a:r>
            <a:endParaRPr lang="ru-RU" sz="1200" dirty="0"/>
          </a:p>
          <a:p>
            <a:r>
              <a:rPr lang="ru-RU" sz="1200" dirty="0"/>
              <a:t>Математика для детей 4 лет</a:t>
            </a:r>
          </a:p>
          <a:p>
            <a:r>
              <a:rPr lang="ru-RU" sz="1200" dirty="0"/>
              <a:t> </a:t>
            </a:r>
            <a:r>
              <a:rPr lang="ru-RU" sz="1200" u="sng" dirty="0">
                <a:hlinkClick r:id="rId13"/>
              </a:rPr>
              <a:t>https://ds7ruz.schoolrm.ru/edu-process/directions/442022/razvivashka33.ru/index/glagol/0-5</a:t>
            </a:r>
            <a:endParaRPr lang="ru-RU" sz="1200" dirty="0"/>
          </a:p>
          <a:p>
            <a:r>
              <a:rPr lang="ru-RU" sz="1200" dirty="0"/>
              <a:t>Развивающий сайт для детей (стихи, сказки, загадки и т.д.)</a:t>
            </a:r>
          </a:p>
          <a:p>
            <a:r>
              <a:rPr lang="ru-RU" sz="1200" dirty="0"/>
              <a:t> </a:t>
            </a:r>
            <a:r>
              <a:rPr lang="ru-RU" sz="1200" u="sng" dirty="0">
                <a:hlinkClick r:id="rId14"/>
              </a:rPr>
              <a:t>https://vk.com/video-102446075_171391283</a:t>
            </a:r>
            <a:endParaRPr lang="ru-RU" sz="1200" dirty="0"/>
          </a:p>
          <a:p>
            <a:r>
              <a:rPr lang="ru-RU" sz="1200" dirty="0"/>
              <a:t>Космос и Звездное небо - видео энциклопедия для малышей от Дошколят</a:t>
            </a:r>
          </a:p>
          <a:p>
            <a:r>
              <a:rPr lang="ru-RU" sz="1200" dirty="0"/>
              <a:t> </a:t>
            </a:r>
            <a:endParaRPr lang="ru-RU" sz="1200" dirty="0"/>
          </a:p>
        </p:txBody>
      </p:sp>
    </p:spTree>
    <p:extLst>
      <p:ext uri="{BB962C8B-B14F-4D97-AF65-F5344CB8AC3E}">
        <p14:creationId xmlns:p14="http://schemas.microsoft.com/office/powerpoint/2010/main" val="88847751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Основные понятия</a:t>
            </a:r>
            <a:endParaRPr lang="ru-RU" dirty="0"/>
          </a:p>
        </p:txBody>
      </p:sp>
      <p:sp>
        <p:nvSpPr>
          <p:cNvPr id="3" name="Объект 2"/>
          <p:cNvSpPr>
            <a:spLocks noGrp="1"/>
          </p:cNvSpPr>
          <p:nvPr>
            <p:ph idx="1"/>
          </p:nvPr>
        </p:nvSpPr>
        <p:spPr>
          <a:xfrm>
            <a:off x="457200" y="1752600"/>
            <a:ext cx="8229600" cy="4772744"/>
          </a:xfrm>
        </p:spPr>
        <p:txBody>
          <a:bodyPr>
            <a:normAutofit fontScale="85000" lnSpcReduction="10000"/>
          </a:bodyPr>
          <a:lstStyle/>
          <a:p>
            <a:pPr marL="114300" indent="0" algn="just">
              <a:buNone/>
            </a:pPr>
            <a:r>
              <a:rPr lang="ru-RU" b="1" dirty="0"/>
              <a:t>Дистанционное образование детей </a:t>
            </a:r>
            <a:r>
              <a:rPr lang="ru-RU" dirty="0"/>
              <a:t>- образование на расстоянии, без непосредственного контакта с педагогом и другими детьми, посредством информационно- коммуникативных технологий, которое дает возможность самостоятельной работы родителей и их детей по усвоению образовательных программ, и реализуемое специфичными средствами Интернет-технологий или другими средствами, предусматривающими интерактивность. </a:t>
            </a:r>
            <a:endParaRPr lang="ru-RU" dirty="0" smtClean="0"/>
          </a:p>
          <a:p>
            <a:pPr marL="114300" indent="0">
              <a:buNone/>
            </a:pPr>
            <a:endParaRPr lang="ru-RU" dirty="0" smtClean="0"/>
          </a:p>
          <a:p>
            <a:pPr marL="114300" indent="0" algn="just">
              <a:buNone/>
            </a:pPr>
            <a:r>
              <a:rPr lang="ru-RU" dirty="0" smtClean="0"/>
              <a:t>Дистанционное </a:t>
            </a:r>
            <a:r>
              <a:rPr lang="ru-RU" dirty="0"/>
              <a:t>образование дошкольника заключается в том, что детям и родителям в доступной форме предлагается учебный материал, и, находясь дома, они вместе изучают и выполняют задания педагогов. Основная цель заданий - освоение и закрепление пройденного материала в процессе выполнения творческого задания.</a:t>
            </a:r>
          </a:p>
        </p:txBody>
      </p:sp>
    </p:spTree>
    <p:extLst>
      <p:ext uri="{BB962C8B-B14F-4D97-AF65-F5344CB8AC3E}">
        <p14:creationId xmlns:p14="http://schemas.microsoft.com/office/powerpoint/2010/main" val="234248670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Основные понятия</a:t>
            </a:r>
            <a:endParaRPr lang="ru-RU" dirty="0"/>
          </a:p>
        </p:txBody>
      </p:sp>
      <p:sp>
        <p:nvSpPr>
          <p:cNvPr id="3" name="Объект 2"/>
          <p:cNvSpPr>
            <a:spLocks noGrp="1"/>
          </p:cNvSpPr>
          <p:nvPr>
            <p:ph idx="1"/>
          </p:nvPr>
        </p:nvSpPr>
        <p:spPr>
          <a:xfrm>
            <a:off x="457200" y="1752600"/>
            <a:ext cx="8229600" cy="4844752"/>
          </a:xfrm>
        </p:spPr>
        <p:txBody>
          <a:bodyPr>
            <a:noAutofit/>
          </a:bodyPr>
          <a:lstStyle/>
          <a:p>
            <a:pPr marL="114300" indent="0" algn="just">
              <a:buNone/>
            </a:pPr>
            <a:r>
              <a:rPr lang="ru-RU" sz="1600" b="1" dirty="0"/>
              <a:t>Ц</a:t>
            </a:r>
            <a:r>
              <a:rPr lang="ru-RU" sz="1600" b="1" dirty="0" smtClean="0"/>
              <a:t>ель </a:t>
            </a:r>
            <a:r>
              <a:rPr lang="ru-RU" sz="1600" b="1" dirty="0"/>
              <a:t>дистанционного обучения </a:t>
            </a:r>
            <a:r>
              <a:rPr lang="ru-RU" sz="1600" dirty="0"/>
              <a:t>- предоставить ребенку возможности получить образование на дому, оказать педагогическую поддержку и консультативную помощь родителям обучающихся.</a:t>
            </a:r>
          </a:p>
          <a:p>
            <a:pPr marL="114300" indent="0" algn="just">
              <a:buNone/>
            </a:pPr>
            <a:endParaRPr lang="ru-RU" sz="1600" dirty="0" smtClean="0"/>
          </a:p>
          <a:p>
            <a:pPr marL="114300" indent="0" algn="just">
              <a:buNone/>
            </a:pPr>
            <a:r>
              <a:rPr lang="ru-RU" sz="1600" b="1" dirty="0" smtClean="0"/>
              <a:t>Задачи</a:t>
            </a:r>
            <a:r>
              <a:rPr lang="ru-RU" sz="1600" b="1" dirty="0"/>
              <a:t>:</a:t>
            </a:r>
          </a:p>
          <a:p>
            <a:pPr marL="114300" indent="0" algn="just">
              <a:buNone/>
            </a:pPr>
            <a:r>
              <a:rPr lang="ru-RU" sz="1600" dirty="0"/>
              <a:t>• Удовлетворение потребностей родителей и детей в получении образования</a:t>
            </a:r>
          </a:p>
          <a:p>
            <a:pPr marL="114300" indent="0" algn="just">
              <a:buNone/>
            </a:pPr>
            <a:r>
              <a:rPr lang="ru-RU" sz="1600" dirty="0" smtClean="0"/>
              <a:t>•Повышение </a:t>
            </a:r>
            <a:r>
              <a:rPr lang="ru-RU" sz="1600" dirty="0"/>
              <a:t>качества и эффективности образования путем внедрения дистанционных технологий</a:t>
            </a:r>
          </a:p>
          <a:p>
            <a:pPr marL="114300" indent="0" algn="just">
              <a:buNone/>
            </a:pPr>
            <a:r>
              <a:rPr lang="ru-RU" sz="1600" dirty="0"/>
              <a:t>• Предоставление воспитанникам возможности освоения образовательных программ непосредственно по месту их жительства или временного пребывания</a:t>
            </a:r>
          </a:p>
          <a:p>
            <a:pPr marL="114300" indent="0" algn="just">
              <a:buNone/>
            </a:pPr>
            <a:r>
              <a:rPr lang="ru-RU" sz="1600" dirty="0"/>
              <a:t>• Усиление личностной направленности образовательного процесса</a:t>
            </a:r>
          </a:p>
          <a:p>
            <a:pPr marL="114300" indent="0" algn="just">
              <a:buNone/>
            </a:pPr>
            <a:r>
              <a:rPr lang="ru-RU" sz="1600" dirty="0"/>
              <a:t>• Обеспечение нацеленности на распространение знаний среди родителей, повышение уровня их компетенции</a:t>
            </a:r>
          </a:p>
          <a:p>
            <a:endParaRPr lang="ru-RU" sz="1400" dirty="0" smtClean="0"/>
          </a:p>
          <a:p>
            <a:pPr indent="-342900" algn="just">
              <a:buFont typeface="+mj-lt"/>
              <a:buAutoNum type="arabicPeriod"/>
            </a:pPr>
            <a:endParaRPr lang="ru-RU" sz="1400" b="1" dirty="0">
              <a:solidFill>
                <a:srgbClr val="00206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89145717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Основные принципы</a:t>
            </a:r>
            <a:endParaRPr lang="ru-RU" dirty="0"/>
          </a:p>
        </p:txBody>
      </p:sp>
      <p:sp>
        <p:nvSpPr>
          <p:cNvPr id="3" name="Объект 2"/>
          <p:cNvSpPr>
            <a:spLocks noGrp="1"/>
          </p:cNvSpPr>
          <p:nvPr>
            <p:ph idx="1"/>
          </p:nvPr>
        </p:nvSpPr>
        <p:spPr/>
        <p:txBody>
          <a:bodyPr>
            <a:normAutofit fontScale="85000" lnSpcReduction="20000"/>
          </a:bodyPr>
          <a:lstStyle/>
          <a:p>
            <a:r>
              <a:rPr lang="ru-RU" b="1" dirty="0" smtClean="0"/>
              <a:t>Принцип </a:t>
            </a:r>
            <a:r>
              <a:rPr lang="ru-RU" b="1" dirty="0"/>
              <a:t>доступности</a:t>
            </a:r>
            <a:r>
              <a:rPr lang="ru-RU" dirty="0"/>
              <a:t>, выражающийся в предоставлении всем участникам образовательного процесса возможности получения качественной и своевременной информации непосредственно по месту жительства;</a:t>
            </a:r>
          </a:p>
          <a:p>
            <a:r>
              <a:rPr lang="ru-RU" b="1" dirty="0"/>
              <a:t>Принцип персонализации</a:t>
            </a:r>
            <a:r>
              <a:rPr lang="ru-RU" dirty="0"/>
              <a:t>, выражающийся в создании условий (педагогических, организационных и технических) для реализации индивидуальной образовательной траектории обучающегося;</a:t>
            </a:r>
          </a:p>
          <a:p>
            <a:r>
              <a:rPr lang="ru-RU" b="1" dirty="0"/>
              <a:t>Принцип интерактивности</a:t>
            </a:r>
            <a:r>
              <a:rPr lang="ru-RU" dirty="0"/>
              <a:t>, выражающийся в возможности постоянных контактов всех участников образовательного процесса с помощью информационно- образовательной среды;</a:t>
            </a:r>
          </a:p>
          <a:p>
            <a:r>
              <a:rPr lang="ru-RU" b="1" dirty="0"/>
              <a:t>Принцип гибкости</a:t>
            </a:r>
            <a:r>
              <a:rPr lang="ru-RU" dirty="0"/>
              <a:t>, дающий возможность участникам образовательного процесса работать в необходимом для них темпе и в удобное для себя время.</a:t>
            </a:r>
          </a:p>
        </p:txBody>
      </p:sp>
    </p:spTree>
    <p:extLst>
      <p:ext uri="{BB962C8B-B14F-4D97-AF65-F5344CB8AC3E}">
        <p14:creationId xmlns:p14="http://schemas.microsoft.com/office/powerpoint/2010/main" val="302980812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Особенности </a:t>
            </a:r>
            <a:endParaRPr lang="ru-RU" dirty="0"/>
          </a:p>
        </p:txBody>
      </p:sp>
      <p:sp>
        <p:nvSpPr>
          <p:cNvPr id="3" name="Объект 2"/>
          <p:cNvSpPr>
            <a:spLocks noGrp="1"/>
          </p:cNvSpPr>
          <p:nvPr>
            <p:ph idx="1"/>
          </p:nvPr>
        </p:nvSpPr>
        <p:spPr/>
        <p:txBody>
          <a:bodyPr>
            <a:normAutofit fontScale="85000" lnSpcReduction="20000"/>
          </a:bodyPr>
          <a:lstStyle/>
          <a:p>
            <a:r>
              <a:rPr lang="ru-RU" b="1" dirty="0" smtClean="0"/>
              <a:t>Мотивация</a:t>
            </a:r>
            <a:r>
              <a:rPr lang="ru-RU" b="1" dirty="0"/>
              <a:t>.</a:t>
            </a:r>
            <a:r>
              <a:rPr lang="ru-RU" dirty="0"/>
              <a:t> Дистанционное обучение предполагает от родителей и ребенка наличие мотивации к получению знаний и навыков. Роль взрослого - создать условия для обучения, заинтересовать ребенка в получении знаний;</a:t>
            </a:r>
          </a:p>
          <a:p>
            <a:r>
              <a:rPr lang="ru-RU" b="1" dirty="0"/>
              <a:t>Ответственность родителей</a:t>
            </a:r>
            <a:r>
              <a:rPr lang="ru-RU" dirty="0"/>
              <a:t>. Ребенок не имеет необходимых навыков самостоятельности, самоорганизации и усидчивости. Дистанционное обучение предполагает, что большую часть учебного материала в процессе обучения ребенок осваивает совместно с родителями, что не исключает самостоятельного выполнения части заданий</a:t>
            </a:r>
            <a:r>
              <a:rPr lang="ru-RU" dirty="0" smtClean="0"/>
              <a:t>.</a:t>
            </a:r>
          </a:p>
          <a:p>
            <a:r>
              <a:rPr lang="ru-RU" b="1" dirty="0"/>
              <a:t>Способность к самообразованию</a:t>
            </a:r>
            <a:r>
              <a:rPr lang="ru-RU" dirty="0"/>
              <a:t>. Дистанционное обучение предполагает, что большую часть учебного материала в процессе обучения ребенок осваивает самостоятельно (это для ребенка сложно). Роль взрослого – сформировать данный навык.</a:t>
            </a:r>
          </a:p>
          <a:p>
            <a:endParaRPr lang="ru-RU" dirty="0"/>
          </a:p>
        </p:txBody>
      </p:sp>
    </p:spTree>
    <p:extLst>
      <p:ext uri="{BB962C8B-B14F-4D97-AF65-F5344CB8AC3E}">
        <p14:creationId xmlns:p14="http://schemas.microsoft.com/office/powerpoint/2010/main" val="242630766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Преимущества</a:t>
            </a:r>
            <a:endParaRPr lang="ru-RU" dirty="0"/>
          </a:p>
        </p:txBody>
      </p:sp>
      <p:sp>
        <p:nvSpPr>
          <p:cNvPr id="3" name="Объект 2"/>
          <p:cNvSpPr>
            <a:spLocks noGrp="1"/>
          </p:cNvSpPr>
          <p:nvPr>
            <p:ph idx="1"/>
          </p:nvPr>
        </p:nvSpPr>
        <p:spPr/>
        <p:txBody>
          <a:bodyPr>
            <a:normAutofit fontScale="85000" lnSpcReduction="10000"/>
          </a:bodyPr>
          <a:lstStyle/>
          <a:p>
            <a:pPr algn="just"/>
            <a:r>
              <a:rPr lang="ru-RU" dirty="0" smtClean="0"/>
              <a:t> </a:t>
            </a:r>
            <a:r>
              <a:rPr lang="ru-RU" dirty="0"/>
              <a:t>Возможность установления оптимального режима обучения, с учетом особенностей ребенка.</a:t>
            </a:r>
          </a:p>
          <a:p>
            <a:pPr algn="just"/>
            <a:r>
              <a:rPr lang="ru-RU" dirty="0" smtClean="0"/>
              <a:t> </a:t>
            </a:r>
            <a:r>
              <a:rPr lang="ru-RU" dirty="0"/>
              <a:t>Родители сами определяют, в какое время ребенку удобнее занимается, какой промежуток дня наиболее продуктивен для занятий.</a:t>
            </a:r>
          </a:p>
          <a:p>
            <a:pPr algn="just"/>
            <a:r>
              <a:rPr lang="ru-RU" dirty="0" smtClean="0"/>
              <a:t> </a:t>
            </a:r>
            <a:r>
              <a:rPr lang="ru-RU" dirty="0"/>
              <a:t>Возможность контролировать круг общения ребенка.</a:t>
            </a:r>
          </a:p>
          <a:p>
            <a:pPr algn="just"/>
            <a:r>
              <a:rPr lang="ru-RU" dirty="0" smtClean="0"/>
              <a:t> </a:t>
            </a:r>
            <a:r>
              <a:rPr lang="ru-RU" dirty="0"/>
              <a:t>Индивидуальный подход к ребенку, учет его особенностей как психических, так и физических.</a:t>
            </a:r>
          </a:p>
          <a:p>
            <a:pPr algn="just"/>
            <a:r>
              <a:rPr lang="ru-RU" dirty="0" smtClean="0"/>
              <a:t> </a:t>
            </a:r>
            <a:r>
              <a:rPr lang="ru-RU" dirty="0"/>
              <a:t>Ребенок не «привязан» к определенному месту, он может свободно обучаться в любой точке мира. Основное условие – наличие ПК и доступа к интернету.</a:t>
            </a:r>
          </a:p>
          <a:p>
            <a:pPr algn="just"/>
            <a:r>
              <a:rPr lang="ru-RU" dirty="0" smtClean="0"/>
              <a:t> </a:t>
            </a:r>
            <a:r>
              <a:rPr lang="ru-RU" dirty="0"/>
              <a:t>Дистанционное обучение имеет под собой хороший методический фундамент – видео- и аудио-лекции, тесты, задания и т.д.</a:t>
            </a:r>
          </a:p>
          <a:p>
            <a:endParaRPr lang="ru-RU" dirty="0"/>
          </a:p>
        </p:txBody>
      </p:sp>
    </p:spTree>
    <p:extLst>
      <p:ext uri="{BB962C8B-B14F-4D97-AF65-F5344CB8AC3E}">
        <p14:creationId xmlns:p14="http://schemas.microsoft.com/office/powerpoint/2010/main" val="34402281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Недостатки</a:t>
            </a:r>
            <a:endParaRPr lang="ru-RU" dirty="0"/>
          </a:p>
        </p:txBody>
      </p:sp>
      <p:sp>
        <p:nvSpPr>
          <p:cNvPr id="3" name="Объект 2"/>
          <p:cNvSpPr>
            <a:spLocks noGrp="1"/>
          </p:cNvSpPr>
          <p:nvPr>
            <p:ph idx="1"/>
          </p:nvPr>
        </p:nvSpPr>
        <p:spPr>
          <a:xfrm>
            <a:off x="457200" y="1628800"/>
            <a:ext cx="8229600" cy="4968552"/>
          </a:xfrm>
        </p:spPr>
        <p:txBody>
          <a:bodyPr>
            <a:noAutofit/>
          </a:bodyPr>
          <a:lstStyle/>
          <a:p>
            <a:pPr algn="just"/>
            <a:r>
              <a:rPr lang="ru-RU" sz="1600" dirty="0" smtClean="0"/>
              <a:t> </a:t>
            </a:r>
            <a:r>
              <a:rPr lang="ru-RU" sz="1600" dirty="0"/>
              <a:t>Максимальное участие родителей. В том случае, если родители не имеют возможность посвящать процессу обучения ребенка достаточного времени, то уровень усвоения им знаний будет крайне низкий. Сам ребенок зачастую не имеет необходимых навыков самоорганизации и усидчивости. Не исключены моменты затруднений, где необходима помощь взрослого.</a:t>
            </a:r>
          </a:p>
          <a:p>
            <a:pPr algn="just"/>
            <a:r>
              <a:rPr lang="ru-RU" sz="1600" dirty="0" smtClean="0"/>
              <a:t> </a:t>
            </a:r>
            <a:r>
              <a:rPr lang="ru-RU" sz="1600" dirty="0"/>
              <a:t>Нет авторитета воспитателя. Многие дети воспринимают предмет именно так, как его воспринимает и преподносит воспитатель. К тому же воспитатель не только дает знания, но и формирует отношение к окружающим людям и миру.</a:t>
            </a:r>
          </a:p>
          <a:p>
            <a:pPr algn="just"/>
            <a:r>
              <a:rPr lang="ru-RU" sz="1600" dirty="0" smtClean="0"/>
              <a:t> </a:t>
            </a:r>
            <a:r>
              <a:rPr lang="ru-RU" sz="1600" dirty="0"/>
              <a:t>Не все имеют возможность получения дистанционного обучения, в силу сложных материальных условий, так как необходимо дорогостоящее оборудование (компьютер или ноутбук, интернет).</a:t>
            </a:r>
          </a:p>
          <a:p>
            <a:pPr algn="just"/>
            <a:r>
              <a:rPr lang="ru-RU" sz="1600" dirty="0" smtClean="0"/>
              <a:t> </a:t>
            </a:r>
            <a:r>
              <a:rPr lang="ru-RU" sz="1600" dirty="0"/>
              <a:t>Отсутствие общения со сверстниками. Дети не имеют возможности получить необходимые навыки коммуникации в обществе, а также они не социализируются в обществе. В последующем им сложнее выстраивать отношения в коллективе, заводить новые знакомства, у них нет друзей.</a:t>
            </a:r>
          </a:p>
          <a:p>
            <a:pPr algn="just"/>
            <a:r>
              <a:rPr lang="ru-RU" sz="1600" dirty="0" smtClean="0"/>
              <a:t> </a:t>
            </a:r>
            <a:r>
              <a:rPr lang="ru-RU" sz="1600" dirty="0"/>
              <a:t>В виду особенностей дистанционного обучения, детям приходится много времени проводить за компьютером.</a:t>
            </a:r>
          </a:p>
          <a:p>
            <a:endParaRPr lang="ru-RU" sz="1600" dirty="0"/>
          </a:p>
        </p:txBody>
      </p:sp>
    </p:spTree>
    <p:extLst>
      <p:ext uri="{BB962C8B-B14F-4D97-AF65-F5344CB8AC3E}">
        <p14:creationId xmlns:p14="http://schemas.microsoft.com/office/powerpoint/2010/main" val="60124411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373349"/>
            <a:ext cx="8260672" cy="1039427"/>
          </a:xfrm>
        </p:spPr>
        <p:txBody>
          <a:bodyPr>
            <a:normAutofit fontScale="90000"/>
          </a:bodyPr>
          <a:lstStyle/>
          <a:p>
            <a:r>
              <a:rPr lang="ru-RU" sz="2400" dirty="0" smtClean="0"/>
              <a:t>Три направления деятельности ДОО с использованием дистанционных технологий</a:t>
            </a:r>
            <a:endParaRPr lang="ru-RU" sz="2400" dirty="0"/>
          </a:p>
        </p:txBody>
      </p:sp>
      <p:sp>
        <p:nvSpPr>
          <p:cNvPr id="4" name="Стрелка вниз 3"/>
          <p:cNvSpPr/>
          <p:nvPr/>
        </p:nvSpPr>
        <p:spPr>
          <a:xfrm>
            <a:off x="1043608" y="1412776"/>
            <a:ext cx="432048" cy="108012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 name="Стрелка вниз 4"/>
          <p:cNvSpPr/>
          <p:nvPr/>
        </p:nvSpPr>
        <p:spPr>
          <a:xfrm>
            <a:off x="3923928" y="1412776"/>
            <a:ext cx="432048" cy="108012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 name="Стрелка вниз 5"/>
          <p:cNvSpPr/>
          <p:nvPr/>
        </p:nvSpPr>
        <p:spPr>
          <a:xfrm>
            <a:off x="7092280" y="1412776"/>
            <a:ext cx="432048" cy="108012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Прямоугольник 6"/>
          <p:cNvSpPr/>
          <p:nvPr/>
        </p:nvSpPr>
        <p:spPr>
          <a:xfrm>
            <a:off x="611560" y="2492896"/>
            <a:ext cx="2088232" cy="4062651"/>
          </a:xfrm>
          <a:prstGeom prst="rect">
            <a:avLst/>
          </a:prstGeom>
        </p:spPr>
        <p:txBody>
          <a:bodyPr wrap="square">
            <a:spAutoFit/>
          </a:bodyPr>
          <a:lstStyle/>
          <a:p>
            <a:r>
              <a:rPr lang="ru-RU" dirty="0"/>
              <a:t> </a:t>
            </a:r>
            <a:r>
              <a:rPr lang="ru-RU" sz="1600" b="1" dirty="0"/>
              <a:t>Психолого-педагогическое просвещение родителей (законных представителей) </a:t>
            </a:r>
            <a:r>
              <a:rPr lang="ru-RU" sz="1600" dirty="0"/>
              <a:t>с целью повышение уровня их педагогической компетентности в вопросах воспитания, развития и образования детей.</a:t>
            </a:r>
          </a:p>
        </p:txBody>
      </p:sp>
      <p:sp>
        <p:nvSpPr>
          <p:cNvPr id="8" name="Прямоугольник 7"/>
          <p:cNvSpPr/>
          <p:nvPr/>
        </p:nvSpPr>
        <p:spPr>
          <a:xfrm>
            <a:off x="3131840" y="2620776"/>
            <a:ext cx="2699792" cy="3693319"/>
          </a:xfrm>
          <a:prstGeom prst="rect">
            <a:avLst/>
          </a:prstGeom>
        </p:spPr>
        <p:txBody>
          <a:bodyPr wrap="square">
            <a:spAutoFit/>
          </a:bodyPr>
          <a:lstStyle/>
          <a:p>
            <a:r>
              <a:rPr lang="ru-RU" dirty="0"/>
              <a:t> </a:t>
            </a:r>
            <a:r>
              <a:rPr lang="ru-RU" b="1" dirty="0"/>
              <a:t>Практические рекомендации по содержательному наполнению и организации процесса освоения воспитанниками ДОО содержания основной образовательной программы дошкольного образования.</a:t>
            </a:r>
          </a:p>
        </p:txBody>
      </p:sp>
      <p:sp>
        <p:nvSpPr>
          <p:cNvPr id="9" name="Прямоугольник 8"/>
          <p:cNvSpPr/>
          <p:nvPr/>
        </p:nvSpPr>
        <p:spPr>
          <a:xfrm>
            <a:off x="6300192" y="2703733"/>
            <a:ext cx="2520280" cy="2862322"/>
          </a:xfrm>
          <a:prstGeom prst="rect">
            <a:avLst/>
          </a:prstGeom>
        </p:spPr>
        <p:txBody>
          <a:bodyPr wrap="square">
            <a:spAutoFit/>
          </a:bodyPr>
          <a:lstStyle/>
          <a:p>
            <a:r>
              <a:rPr lang="ru-RU" b="1" dirty="0"/>
              <a:t>Оказание необходимой помощи родителям (законным представителям) в области реализации мероприятий коррекционной направленности.</a:t>
            </a:r>
          </a:p>
        </p:txBody>
      </p:sp>
      <p:sp>
        <p:nvSpPr>
          <p:cNvPr id="10" name="Объект 9"/>
          <p:cNvSpPr>
            <a:spLocks noGrp="1"/>
          </p:cNvSpPr>
          <p:nvPr>
            <p:ph idx="1"/>
          </p:nvPr>
        </p:nvSpPr>
        <p:spPr/>
        <p:txBody>
          <a:bodyPr/>
          <a:lstStyle/>
          <a:p>
            <a:endParaRPr lang="ru-RU"/>
          </a:p>
        </p:txBody>
      </p:sp>
    </p:spTree>
    <p:extLst>
      <p:ext uri="{BB962C8B-B14F-4D97-AF65-F5344CB8AC3E}">
        <p14:creationId xmlns:p14="http://schemas.microsoft.com/office/powerpoint/2010/main" val="1597997535"/>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Аптека">
  <a:themeElements>
    <a:clrScheme name="Аптека">
      <a:dk1>
        <a:sysClr val="windowText" lastClr="000000"/>
      </a:dk1>
      <a:lt1>
        <a:sysClr val="window" lastClr="FFFFFF"/>
      </a:lt1>
      <a:dk2>
        <a:srgbClr val="564B3C"/>
      </a:dk2>
      <a:lt2>
        <a:srgbClr val="ECEDD1"/>
      </a:lt2>
      <a:accent1>
        <a:srgbClr val="93A299"/>
      </a:accent1>
      <a:accent2>
        <a:srgbClr val="CF543F"/>
      </a:accent2>
      <a:accent3>
        <a:srgbClr val="B5AE53"/>
      </a:accent3>
      <a:accent4>
        <a:srgbClr val="848058"/>
      </a:accent4>
      <a:accent5>
        <a:srgbClr val="E8B54D"/>
      </a:accent5>
      <a:accent6>
        <a:srgbClr val="786C71"/>
      </a:accent6>
      <a:hlink>
        <a:srgbClr val="CCCC00"/>
      </a:hlink>
      <a:folHlink>
        <a:srgbClr val="B2B2B2"/>
      </a:folHlink>
    </a:clrScheme>
    <a:fontScheme name="Аптека">
      <a:majorFont>
        <a:latin typeface="Book Antiqua"/>
        <a:ea typeface=""/>
        <a:cs typeface=""/>
        <a:font script="Jpan" typeface="HGS明朝B"/>
        <a:font script="Hang" typeface="HY견명조"/>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a:ea typeface=""/>
        <a:cs typeface=""/>
        <a:font script="Jpan" typeface="ＭＳ ゴシック"/>
        <a:font script="Hang" typeface="HY견명조"/>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Аптека">
      <a:fillStyleLst>
        <a:solidFill>
          <a:schemeClr val="phClr"/>
        </a:solidFill>
        <a:gradFill rotWithShape="1">
          <a:gsLst>
            <a:gs pos="0">
              <a:schemeClr val="phClr">
                <a:tint val="1000"/>
                <a:satMod val="100000"/>
              </a:schemeClr>
            </a:gs>
            <a:gs pos="68000">
              <a:schemeClr val="phClr">
                <a:tint val="77000"/>
                <a:satMod val="100000"/>
              </a:schemeClr>
            </a:gs>
            <a:gs pos="81000">
              <a:schemeClr val="phClr">
                <a:tint val="79000"/>
                <a:satMod val="100000"/>
              </a:schemeClr>
            </a:gs>
            <a:gs pos="86000">
              <a:schemeClr val="phClr">
                <a:tint val="73000"/>
                <a:satMod val="100000"/>
              </a:schemeClr>
            </a:gs>
            <a:gs pos="100000">
              <a:schemeClr val="phClr">
                <a:tint val="35000"/>
                <a:satMod val="100000"/>
              </a:schemeClr>
            </a:gs>
          </a:gsLst>
          <a:lin ang="5400000" scaled="0"/>
        </a:gradFill>
        <a:gradFill rotWithShape="1">
          <a:gsLst>
            <a:gs pos="0">
              <a:schemeClr val="phClr">
                <a:tint val="73000"/>
                <a:shade val="100000"/>
                <a:satMod val="150000"/>
              </a:schemeClr>
            </a:gs>
            <a:gs pos="25000">
              <a:schemeClr val="phClr">
                <a:tint val="96000"/>
                <a:shade val="80000"/>
                <a:satMod val="105000"/>
              </a:schemeClr>
            </a:gs>
            <a:gs pos="38000">
              <a:schemeClr val="phClr">
                <a:tint val="96000"/>
                <a:shade val="59000"/>
                <a:satMod val="120000"/>
              </a:schemeClr>
            </a:gs>
            <a:gs pos="55000">
              <a:schemeClr val="phClr">
                <a:tint val="100000"/>
                <a:shade val="57000"/>
                <a:satMod val="120000"/>
              </a:schemeClr>
            </a:gs>
            <a:gs pos="80000">
              <a:schemeClr val="phClr">
                <a:tint val="100000"/>
                <a:shade val="56000"/>
                <a:satMod val="145000"/>
              </a:schemeClr>
            </a:gs>
            <a:gs pos="88000">
              <a:schemeClr val="phClr">
                <a:tint val="100000"/>
                <a:shade val="63000"/>
                <a:satMod val="160000"/>
              </a:schemeClr>
            </a:gs>
            <a:gs pos="100000">
              <a:schemeClr val="phClr">
                <a:tint val="99000"/>
                <a:shade val="100000"/>
                <a:satMod val="155000"/>
              </a:schemeClr>
            </a:gs>
          </a:gsLst>
          <a:lin ang="54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scene3d>
            <a:camera prst="orthographicFront">
              <a:rot lat="0" lon="0" rev="0"/>
            </a:camera>
            <a:lightRig rig="glow" dir="tl">
              <a:rot lat="0" lon="0" rev="1800000"/>
            </a:lightRig>
          </a:scene3d>
          <a:sp3d contourW="10160" prstMaterial="dkEdge">
            <a:bevelT w="0" h="0" prst="angle"/>
            <a:contourClr>
              <a:schemeClr val="phClr">
                <a:shade val="30000"/>
                <a:satMod val="150000"/>
              </a:schemeClr>
            </a:contourClr>
          </a:sp3d>
        </a:effectStyle>
        <a:effectStyle>
          <a:effectLst>
            <a:glow rad="50800">
              <a:schemeClr val="phClr">
                <a:tint val="68000"/>
                <a:shade val="93000"/>
                <a:alpha val="37000"/>
                <a:satMod val="250000"/>
              </a:schemeClr>
            </a:glow>
          </a:effectLst>
          <a:scene3d>
            <a:camera prst="orthographicFront">
              <a:rot lat="0" lon="0" rev="0"/>
            </a:camera>
            <a:lightRig rig="glow" dir="t">
              <a:rot lat="0" lon="0" rev="1800000"/>
            </a:lightRig>
          </a:scene3d>
          <a:sp3d contourW="10160" prstMaterial="dkEdge">
            <a:bevelT w="20320" h="19050" prst="angle"/>
            <a:contourClr>
              <a:schemeClr val="phClr">
                <a:shade val="30000"/>
                <a:satMod val="150000"/>
              </a:schemeClr>
            </a:contourClr>
          </a:sp3d>
        </a:effectStyle>
      </a:effectStyleLst>
      <a:bgFillStyleLst>
        <a:solidFill>
          <a:schemeClr val="phClr"/>
        </a:solidFill>
        <a:solidFill>
          <a:schemeClr val="phClr">
            <a:tint val="93000"/>
            <a:satMod val="140000"/>
          </a:schemeClr>
        </a:solidFill>
        <a:blipFill rotWithShape="1">
          <a:blip xmlns:r="http://schemas.openxmlformats.org/officeDocument/2006/relationships" r:embed="rId1">
            <a:duotone>
              <a:schemeClr val="phClr">
                <a:tint val="70000"/>
                <a:satMod val="170000"/>
              </a:schemeClr>
              <a:schemeClr val="phClr">
                <a:shade val="70000"/>
                <a:satMod val="13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Apothecary</Template>
  <TotalTime>1214</TotalTime>
  <Words>2599</Words>
  <Application>Microsoft Office PowerPoint</Application>
  <PresentationFormat>Экран (4:3)</PresentationFormat>
  <Paragraphs>161</Paragraphs>
  <Slides>22</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22</vt:i4>
      </vt:variant>
    </vt:vector>
  </HeadingPairs>
  <TitlesOfParts>
    <vt:vector size="23" baseType="lpstr">
      <vt:lpstr>Аптека</vt:lpstr>
      <vt:lpstr>   Семинар  «Использование дистанционных технологий в детском саду – взгляд воспитателя. Обзор образовательных контентов»</vt:lpstr>
      <vt:lpstr>Актуальность</vt:lpstr>
      <vt:lpstr>Основные понятия</vt:lpstr>
      <vt:lpstr>Основные понятия</vt:lpstr>
      <vt:lpstr>Основные принципы</vt:lpstr>
      <vt:lpstr>Особенности </vt:lpstr>
      <vt:lpstr>Преимущества</vt:lpstr>
      <vt:lpstr>Недостатки</vt:lpstr>
      <vt:lpstr>Три направления деятельности ДОО с использованием дистанционных технологий</vt:lpstr>
      <vt:lpstr>При организации деятельности ДОО в режиме консультирования запрещается:</vt:lpstr>
      <vt:lpstr>Принципы построения дистанционного обучения дошкольников: </vt:lpstr>
      <vt:lpstr>Содержание деятельности</vt:lpstr>
      <vt:lpstr>На информационных ресурсах рекомендуется размещать следующие материалы: </vt:lpstr>
      <vt:lpstr>Информация о изучаемом содержании дошкольного образования на ресурсе может быть структурирована по-разному:</vt:lpstr>
      <vt:lpstr>режимы взаимодействия педагога и обучающегося </vt:lpstr>
      <vt:lpstr>Содержанием занятий  может быть: </vt:lpstr>
      <vt:lpstr>Содержанием занятий  может быть: </vt:lpstr>
      <vt:lpstr>Содержанием занятий  может быть: </vt:lpstr>
      <vt:lpstr>Содержанием занятий  может быть: </vt:lpstr>
      <vt:lpstr>Содержанием занятий  может быть: </vt:lpstr>
      <vt:lpstr>Примеры различных форм дистанционной работы воспитателя: </vt:lpstr>
      <vt:lpstr>Обзор образовательных контентов</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Семинар  «Использование дистанционных технологий в детском саду – взгляд воспитателя. Обзор образовательных контентов»</dc:title>
  <dc:creator>ПК</dc:creator>
  <cp:lastModifiedBy>ПК</cp:lastModifiedBy>
  <cp:revision>28</cp:revision>
  <dcterms:created xsi:type="dcterms:W3CDTF">2022-04-11T05:21:21Z</dcterms:created>
  <dcterms:modified xsi:type="dcterms:W3CDTF">2022-04-15T07:18:16Z</dcterms:modified>
</cp:coreProperties>
</file>