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96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9008A-E13E-4BA3-A63D-89F50B65898F}" type="datetimeFigureOut">
              <a:rPr lang="ru-RU" smtClean="0"/>
              <a:pPr/>
              <a:t>17.04.22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B00F2AE-79E1-43D8-AFB1-16E96D7DDE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9008A-E13E-4BA3-A63D-89F50B65898F}" type="datetimeFigureOut">
              <a:rPr lang="ru-RU" smtClean="0"/>
              <a:pPr/>
              <a:t>17.04.22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0F2AE-79E1-43D8-AFB1-16E96D7DDE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9008A-E13E-4BA3-A63D-89F50B65898F}" type="datetimeFigureOut">
              <a:rPr lang="ru-RU" smtClean="0"/>
              <a:pPr/>
              <a:t>17.04.22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0F2AE-79E1-43D8-AFB1-16E96D7DDE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9008A-E13E-4BA3-A63D-89F50B65898F}" type="datetimeFigureOut">
              <a:rPr lang="ru-RU" smtClean="0"/>
              <a:pPr/>
              <a:t>17.04.22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B00F2AE-79E1-43D8-AFB1-16E96D7DDE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9008A-E13E-4BA3-A63D-89F50B65898F}" type="datetimeFigureOut">
              <a:rPr lang="ru-RU" smtClean="0"/>
              <a:pPr/>
              <a:t>17.04.22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B00F2AE-79E1-43D8-AFB1-16E96D7DDE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9008A-E13E-4BA3-A63D-89F50B65898F}" type="datetimeFigureOut">
              <a:rPr lang="ru-RU" smtClean="0"/>
              <a:pPr/>
              <a:t>17.04.22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B00F2AE-79E1-43D8-AFB1-16E96D7DDE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9008A-E13E-4BA3-A63D-89F50B65898F}" type="datetimeFigureOut">
              <a:rPr lang="ru-RU" smtClean="0"/>
              <a:pPr/>
              <a:t>17.04.22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B00F2AE-79E1-43D8-AFB1-16E96D7DDE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9008A-E13E-4BA3-A63D-89F50B65898F}" type="datetimeFigureOut">
              <a:rPr lang="ru-RU" smtClean="0"/>
              <a:pPr/>
              <a:t>17.04.22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B00F2AE-79E1-43D8-AFB1-16E96D7DDE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9008A-E13E-4BA3-A63D-89F50B65898F}" type="datetimeFigureOut">
              <a:rPr lang="ru-RU" smtClean="0"/>
              <a:pPr/>
              <a:t>17.04.22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B00F2AE-79E1-43D8-AFB1-16E96D7DDE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9008A-E13E-4BA3-A63D-89F50B65898F}" type="datetimeFigureOut">
              <a:rPr lang="ru-RU" smtClean="0"/>
              <a:pPr/>
              <a:t>17.04.22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B00F2AE-79E1-43D8-AFB1-16E96D7DDE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9008A-E13E-4BA3-A63D-89F50B65898F}" type="datetimeFigureOut">
              <a:rPr lang="ru-RU" smtClean="0"/>
              <a:pPr/>
              <a:t>17.04.22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B00F2AE-79E1-43D8-AFB1-16E96D7DDE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55E9008A-E13E-4BA3-A63D-89F50B65898F}" type="datetimeFigureOut">
              <a:rPr lang="ru-RU" smtClean="0"/>
              <a:pPr/>
              <a:t>17.04.22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8B00F2AE-79E1-43D8-AFB1-16E96D7DDE6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2.xml"/><Relationship Id="rId5" Type="http://schemas.openxmlformats.org/officeDocument/2006/relationships/slide" Target="slide16.xml"/><Relationship Id="rId4" Type="http://schemas.openxmlformats.org/officeDocument/2006/relationships/slide" Target="slide1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908720"/>
            <a:ext cx="7543800" cy="2152650"/>
          </a:xfrm>
        </p:spPr>
        <p:txBody>
          <a:bodyPr/>
          <a:lstStyle/>
          <a:p>
            <a:pPr algn="ctr"/>
            <a:r>
              <a:rPr lang="ru-RU" dirty="0" smtClean="0">
                <a:latin typeface="Batang" pitchFamily="18" charset="-127"/>
                <a:ea typeface="Batang" pitchFamily="18" charset="-127"/>
              </a:rPr>
              <a:t>Кошки в истории мира</a:t>
            </a:r>
            <a:endParaRPr lang="ru-RU" dirty="0">
              <a:latin typeface="Batang" pitchFamily="18" charset="-127"/>
              <a:ea typeface="Batang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2060333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260648"/>
            <a:ext cx="8424936" cy="5169767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Любители кошек во все времена сумели вывести целых 200 самых разнообразных пород этих животных – от длинношерстных, вроде персидской, и до кошек, вообще не имеющих шерсти (таких, как сфинксы).</a:t>
            </a:r>
          </a:p>
          <a:p>
            <a:r>
              <a:rPr lang="ru-RU" dirty="0"/>
              <a:t>Многообразие, которое имеют породы кошек, история объясняет просто: все дело в кропотливой и последовательной селекции, в которую изредка вмешивались генетические мутации. Так, например, если экзотическая кошка является примером именно селекции, то появлением канадского сфинкса мир обязан именно случайным генетическим преобразованиям.</a:t>
            </a:r>
          </a:p>
          <a:p>
            <a:r>
              <a:rPr lang="ru-RU" dirty="0"/>
              <a:t>Кроме того, в мире существуют породы, которые появились в результате мутаций определенных генов. К ним можно отнести, например, породы </a:t>
            </a:r>
            <a:r>
              <a:rPr lang="ru-RU" dirty="0" err="1"/>
              <a:t>корниш</a:t>
            </a:r>
            <a:r>
              <a:rPr lang="ru-RU" dirty="0"/>
              <a:t> </a:t>
            </a:r>
            <a:r>
              <a:rPr lang="ru-RU" dirty="0" err="1"/>
              <a:t>рекс</a:t>
            </a:r>
            <a:r>
              <a:rPr lang="ru-RU" dirty="0"/>
              <a:t> или девон </a:t>
            </a:r>
            <a:r>
              <a:rPr lang="ru-RU" dirty="0" err="1"/>
              <a:t>рекс</a:t>
            </a:r>
            <a:r>
              <a:rPr lang="ru-RU" dirty="0"/>
              <a:t>, которые имеют вьющуюся шерсть, или даже знаменитую шотландскую вислоухую кошку, имеющую загнутые книзу уши.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5445224"/>
            <a:ext cx="7543800" cy="914400"/>
          </a:xfrm>
        </p:spPr>
        <p:txBody>
          <a:bodyPr/>
          <a:lstStyle/>
          <a:p>
            <a:r>
              <a:rPr lang="ru-RU" dirty="0"/>
              <a:t>Происхождение пород</a:t>
            </a:r>
          </a:p>
        </p:txBody>
      </p:sp>
      <p:pic>
        <p:nvPicPr>
          <p:cNvPr id="8194" name="Picture 2" descr="C:\Users\user\Desktop\s4100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92280" y="5157192"/>
            <a:ext cx="1803051" cy="1386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644304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908720"/>
            <a:ext cx="8568952" cy="3024336"/>
          </a:xfrm>
        </p:spPr>
        <p:txBody>
          <a:bodyPr/>
          <a:lstStyle/>
          <a:p>
            <a:r>
              <a:rPr lang="ru-RU" dirty="0"/>
              <a:t> </a:t>
            </a:r>
            <a:r>
              <a:rPr lang="ru-RU" dirty="0" err="1">
                <a:solidFill>
                  <a:srgbClr val="FF0000"/>
                </a:solidFill>
              </a:rPr>
              <a:t>Манчкины</a:t>
            </a:r>
            <a:r>
              <a:rPr lang="ru-RU" dirty="0"/>
              <a:t> – </a:t>
            </a:r>
            <a:r>
              <a:rPr lang="ru-RU" dirty="0" err="1"/>
              <a:t>коротколапые</a:t>
            </a:r>
            <a:r>
              <a:rPr lang="ru-RU" dirty="0"/>
              <a:t> </a:t>
            </a:r>
            <a:r>
              <a:rPr lang="ru-RU" dirty="0" smtClean="0"/>
              <a:t>кошки. </a:t>
            </a:r>
            <a:endParaRPr lang="ru-RU" dirty="0"/>
          </a:p>
          <a:p>
            <a:r>
              <a:rPr lang="ru-RU" dirty="0"/>
              <a:t>Одна из наиболее редких пород кошек – </a:t>
            </a:r>
            <a:r>
              <a:rPr lang="ru-RU" dirty="0" err="1">
                <a:solidFill>
                  <a:srgbClr val="FF0000"/>
                </a:solidFill>
              </a:rPr>
              <a:t>Манчкины</a:t>
            </a:r>
            <a:r>
              <a:rPr lang="ru-RU" dirty="0"/>
              <a:t>. Их сложно спутать с представителями иной породы, так как им характерны очень короткие лапы. Порода не является результатом селекции, кошки с чрезвычайно короткими лапами появились в результате мутации. Их второе название – «кошки-кенгуру» и «кошки-таксы». Они умеют уверенно сидеть на задних лапах, используя в это время хвост для удержания равновесия.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116632"/>
            <a:ext cx="8568952" cy="914400"/>
          </a:xfrm>
        </p:spPr>
        <p:txBody>
          <a:bodyPr/>
          <a:lstStyle/>
          <a:p>
            <a:pPr algn="ctr"/>
            <a:r>
              <a:rPr lang="ru-RU" sz="4400" dirty="0">
                <a:latin typeface="Batang" pitchFamily="18" charset="-127"/>
                <a:ea typeface="Batang" pitchFamily="18" charset="-127"/>
              </a:rPr>
              <a:t>Редкие породы </a:t>
            </a:r>
            <a:r>
              <a:rPr lang="ru-RU" sz="4400" dirty="0" smtClean="0">
                <a:latin typeface="Batang" pitchFamily="18" charset="-127"/>
                <a:ea typeface="Batang" pitchFamily="18" charset="-127"/>
              </a:rPr>
              <a:t>кошек </a:t>
            </a:r>
            <a:endParaRPr lang="ru-RU" sz="4400" dirty="0"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9218" name="Picture 2" descr="C:\Users\user\Desktop\самые редкие кошки\uzn_140863927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789040"/>
            <a:ext cx="4757936" cy="2948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669526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88640"/>
            <a:ext cx="4464496" cy="6480720"/>
          </a:xfrm>
        </p:spPr>
        <p:txBody>
          <a:bodyPr>
            <a:normAutofit lnSpcReduction="10000"/>
          </a:bodyPr>
          <a:lstStyle/>
          <a:p>
            <a:r>
              <a:rPr lang="ru-RU" dirty="0"/>
              <a:t> Редкая порода </a:t>
            </a:r>
            <a:r>
              <a:rPr lang="ru-RU" dirty="0">
                <a:solidFill>
                  <a:srgbClr val="FF0000"/>
                </a:solidFill>
              </a:rPr>
              <a:t>Серенгети</a:t>
            </a:r>
            <a:r>
              <a:rPr lang="ru-RU" dirty="0"/>
              <a:t> была выведена в 1994-ом году путём скрещивания восточной короткошерстной и бенгальской кошки. Своей целью заводчики ставили создание домашнего питомца, внешне напоминающего африканского сервала, однако без участия в скрещивании этой дикой породы. </a:t>
            </a:r>
            <a:r>
              <a:rPr lang="ru-RU" dirty="0">
                <a:solidFill>
                  <a:srgbClr val="FF0000"/>
                </a:solidFill>
              </a:rPr>
              <a:t>Серенгети</a:t>
            </a:r>
            <a:r>
              <a:rPr lang="ru-RU" dirty="0"/>
              <a:t> - необычная порода домашних кошек </a:t>
            </a:r>
            <a:r>
              <a:rPr lang="ru-RU" dirty="0">
                <a:solidFill>
                  <a:srgbClr val="FF0000"/>
                </a:solidFill>
              </a:rPr>
              <a:t>Серенгети</a:t>
            </a:r>
            <a:r>
              <a:rPr lang="ru-RU" dirty="0"/>
              <a:t> – умные, общительные и преданные кошки, любящие быть частью семьи. Они не против «поговорить», подобно сиамским кошкам. Из всех домашних кошек, </a:t>
            </a:r>
            <a:r>
              <a:rPr lang="ru-RU" dirty="0">
                <a:solidFill>
                  <a:srgbClr val="FF0000"/>
                </a:solidFill>
              </a:rPr>
              <a:t>Серенгети</a:t>
            </a:r>
            <a:r>
              <a:rPr lang="ru-RU" dirty="0"/>
              <a:t> обладает самыми длинными лапами.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987824" y="620688"/>
            <a:ext cx="7543800" cy="914400"/>
          </a:xfrm>
        </p:spPr>
        <p:txBody>
          <a:bodyPr/>
          <a:lstStyle/>
          <a:p>
            <a:pPr algn="ctr"/>
            <a:r>
              <a:rPr lang="ru-RU" dirty="0"/>
              <a:t>Серенгети</a:t>
            </a:r>
          </a:p>
        </p:txBody>
      </p:sp>
      <p:pic>
        <p:nvPicPr>
          <p:cNvPr id="10243" name="Picture 3" descr="C:\Users\user\Desktop\самые редкие кошки\uzn_140863931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204864"/>
            <a:ext cx="4392489" cy="3291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294691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707904" y="260649"/>
            <a:ext cx="5112568" cy="6192688"/>
          </a:xfrm>
        </p:spPr>
        <p:txBody>
          <a:bodyPr/>
          <a:lstStyle/>
          <a:p>
            <a:r>
              <a:rPr lang="ru-RU" dirty="0"/>
              <a:t>Одной из наиболее редких кошек в мире считается </a:t>
            </a:r>
            <a:r>
              <a:rPr lang="ru-RU" dirty="0">
                <a:solidFill>
                  <a:srgbClr val="FF0000"/>
                </a:solidFill>
              </a:rPr>
              <a:t>Каракал</a:t>
            </a:r>
            <a:r>
              <a:rPr lang="ru-RU" dirty="0"/>
              <a:t>. Недавно эта порода находилась на грани исчезновения. Внешне её представители напоминают стройную рысь, их уши украшают чёрные длинные кисточки. Редкую породу </a:t>
            </a:r>
            <a:r>
              <a:rPr lang="ru-RU" dirty="0">
                <a:solidFill>
                  <a:srgbClr val="FF0000"/>
                </a:solidFill>
              </a:rPr>
              <a:t>Каракал</a:t>
            </a:r>
            <a:r>
              <a:rPr lang="ru-RU" dirty="0"/>
              <a:t> удалось сохранить </a:t>
            </a:r>
            <a:r>
              <a:rPr lang="ru-RU" dirty="0">
                <a:solidFill>
                  <a:srgbClr val="FF0000"/>
                </a:solidFill>
              </a:rPr>
              <a:t>Каракал</a:t>
            </a:r>
            <a:r>
              <a:rPr lang="ru-RU" dirty="0"/>
              <a:t> – обитатель пустынь и степей Аравийского полуострова, Африки, Малой и Средней Азии, Индии. Иногда его можно встретить в Южной Туркмении и Узбекистане. Эта дикая порода легко приручаема. В древние времена с прирученными Каракалами охотились на мелкую дичь в Персии и Индии, сейчас же охота с такими котами – большая редкость.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5301208"/>
            <a:ext cx="7543800" cy="914400"/>
          </a:xfrm>
        </p:spPr>
        <p:txBody>
          <a:bodyPr/>
          <a:lstStyle/>
          <a:p>
            <a:r>
              <a:rPr lang="ru-RU" dirty="0"/>
              <a:t>Каракал</a:t>
            </a:r>
          </a:p>
        </p:txBody>
      </p:sp>
      <p:pic>
        <p:nvPicPr>
          <p:cNvPr id="11266" name="Picture 2" descr="C:\Users\user\Desktop\самые редкие кошки\15-111353703H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476672"/>
            <a:ext cx="3143250" cy="4476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1628999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188641"/>
            <a:ext cx="8496944" cy="3024336"/>
          </a:xfrm>
        </p:spPr>
        <p:txBody>
          <a:bodyPr/>
          <a:lstStyle/>
          <a:p>
            <a:r>
              <a:rPr lang="ru-RU" dirty="0" err="1">
                <a:solidFill>
                  <a:srgbClr val="FF0000"/>
                </a:solidFill>
              </a:rPr>
              <a:t>Тойгер</a:t>
            </a:r>
            <a:r>
              <a:rPr lang="ru-RU" dirty="0"/>
              <a:t> – одна из новых, недавно выведенных пород кошек. Впервые они появились в Индии в восьмидесятых годах прошлого века, а стандарт породы был утверждён только в 2003-ем году. Внешне эти кошки похожи на маленьких тигров, однако по своему характеру домашние питомцы идеально приспособлены к жизни в квартире. </a:t>
            </a:r>
            <a:r>
              <a:rPr lang="ru-RU" dirty="0" err="1">
                <a:solidFill>
                  <a:srgbClr val="FF0000"/>
                </a:solidFill>
              </a:rPr>
              <a:t>Тойгеры</a:t>
            </a:r>
            <a:r>
              <a:rPr lang="ru-RU" dirty="0"/>
              <a:t> – это ненавязчивые, компанейские и игривые животные.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084168" y="4149080"/>
            <a:ext cx="2664296" cy="914400"/>
          </a:xfrm>
        </p:spPr>
        <p:txBody>
          <a:bodyPr/>
          <a:lstStyle/>
          <a:p>
            <a:pPr algn="ctr"/>
            <a:r>
              <a:rPr lang="ru-RU" dirty="0" err="1"/>
              <a:t>Тойгер</a:t>
            </a:r>
            <a:r>
              <a:rPr lang="ru-RU" dirty="0"/>
              <a:t> </a:t>
            </a:r>
          </a:p>
        </p:txBody>
      </p:sp>
      <p:pic>
        <p:nvPicPr>
          <p:cNvPr id="12290" name="Picture 2" descr="C:\Users\user\Desktop\самые редкие кошки\uzn_140863952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19" y="3212976"/>
            <a:ext cx="5637469" cy="3107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415575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435970" y="641636"/>
            <a:ext cx="3416020" cy="5811699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Сервал </a:t>
            </a:r>
            <a:r>
              <a:rPr lang="ru-RU" dirty="0" smtClean="0">
                <a:solidFill>
                  <a:srgbClr val="FF0000"/>
                </a:solidFill>
              </a:rPr>
              <a:t>- самая </a:t>
            </a:r>
            <a:r>
              <a:rPr lang="ru-RU" dirty="0">
                <a:solidFill>
                  <a:srgbClr val="FF0000"/>
                </a:solidFill>
              </a:rPr>
              <a:t>редкая порода кошек в </a:t>
            </a:r>
            <a:r>
              <a:rPr lang="ru-RU" dirty="0" smtClean="0">
                <a:solidFill>
                  <a:srgbClr val="FF0000"/>
                </a:solidFill>
              </a:rPr>
              <a:t>мире.</a:t>
            </a:r>
            <a:endParaRPr lang="ru-RU" dirty="0">
              <a:solidFill>
                <a:srgbClr val="FF0000"/>
              </a:solidFill>
            </a:endParaRPr>
          </a:p>
          <a:p>
            <a:r>
              <a:rPr lang="ru-RU" dirty="0"/>
              <a:t> Существует несколько мнений о том, какую породу кошек считать самой редкой. Одна из версий – домашний </a:t>
            </a:r>
            <a:r>
              <a:rPr lang="ru-RU" dirty="0">
                <a:solidFill>
                  <a:srgbClr val="FF0000"/>
                </a:solidFill>
              </a:rPr>
              <a:t>Сервал</a:t>
            </a:r>
            <a:r>
              <a:rPr lang="ru-RU" dirty="0"/>
              <a:t>, предки которого были дикими животными.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835696" y="0"/>
            <a:ext cx="2570624" cy="914400"/>
          </a:xfrm>
        </p:spPr>
        <p:txBody>
          <a:bodyPr/>
          <a:lstStyle/>
          <a:p>
            <a:r>
              <a:rPr lang="ru-RU" dirty="0">
                <a:latin typeface="Batang" pitchFamily="18" charset="-127"/>
                <a:ea typeface="Batang" pitchFamily="18" charset="-127"/>
              </a:rPr>
              <a:t>Сервал</a:t>
            </a:r>
          </a:p>
        </p:txBody>
      </p:sp>
      <p:pic>
        <p:nvPicPr>
          <p:cNvPr id="13315" name="Picture 3" descr="C:\Users\user\Desktop\самые редкие кошки\uzn_140864002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1788" y="1268760"/>
            <a:ext cx="5214182" cy="4366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7873382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1196752"/>
            <a:ext cx="5004048" cy="5661248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dirty="0"/>
              <a:t>Кошки являются одними из любимых детских героев, и это характерно для всего мира.</a:t>
            </a:r>
          </a:p>
          <a:p>
            <a:pPr algn="ctr"/>
            <a:r>
              <a:rPr lang="ru-RU" dirty="0"/>
              <a:t>Изображения наиболее популярных героев-котов легко узнаваемы, а реклама с участием этих животных просто обречена на популярность. </a:t>
            </a:r>
            <a:r>
              <a:rPr lang="ru-RU" dirty="0">
                <a:solidFill>
                  <a:srgbClr val="FFFF00"/>
                </a:solidFill>
              </a:rPr>
              <a:t>Итак, ознакомьтесь со списком</a:t>
            </a:r>
            <a:r>
              <a:rPr lang="ru-RU" dirty="0" smtClean="0">
                <a:solidFill>
                  <a:srgbClr val="FFFF00"/>
                </a:solidFill>
              </a:rPr>
              <a:t>:</a:t>
            </a:r>
          </a:p>
          <a:p>
            <a:pPr algn="ctr"/>
            <a:r>
              <a:rPr lang="ru-RU" dirty="0">
                <a:solidFill>
                  <a:srgbClr val="FF0000"/>
                </a:solidFill>
              </a:rPr>
              <a:t>1. </a:t>
            </a:r>
            <a:r>
              <a:rPr lang="ru-RU" dirty="0" err="1">
                <a:solidFill>
                  <a:srgbClr val="FF0000"/>
                </a:solidFill>
              </a:rPr>
              <a:t>Чеширский</a:t>
            </a:r>
            <a:r>
              <a:rPr lang="ru-RU" dirty="0">
                <a:solidFill>
                  <a:srgbClr val="FF0000"/>
                </a:solidFill>
              </a:rPr>
              <a:t> кот. </a:t>
            </a:r>
            <a:r>
              <a:rPr lang="ru-RU" dirty="0"/>
              <a:t>Несомненно, один из наиболее популярных персонажей, которые регулярно «всплывает» на экране. Его прославила сказка Льюиса Кэрролла «Алиса в стране чудес», где он является одним из наиболее узнаваемых персонажей. Уникальной способностью этого кота было умение исчезать, словно растворившись в воздухе, оставив вместо себя только свою ослепительную улыбку.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332656"/>
            <a:ext cx="7971224" cy="914400"/>
          </a:xfrm>
        </p:spPr>
        <p:txBody>
          <a:bodyPr/>
          <a:lstStyle/>
          <a:p>
            <a:r>
              <a:rPr lang="ru-RU" sz="4800" dirty="0">
                <a:latin typeface="Batang" pitchFamily="18" charset="-127"/>
                <a:ea typeface="Batang" pitchFamily="18" charset="-127"/>
              </a:rPr>
              <a:t>Самые известные кошки </a:t>
            </a:r>
          </a:p>
        </p:txBody>
      </p:sp>
      <p:pic>
        <p:nvPicPr>
          <p:cNvPr id="14339" name="Picture 3" descr="C:\Users\user\Desktop\самые известные коты\samye-izvestnye-koshki-v-istorii-kotello.ru_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317296"/>
            <a:ext cx="4176464" cy="3065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367969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7504" y="548680"/>
            <a:ext cx="4536504" cy="6120680"/>
          </a:xfrm>
        </p:spPr>
        <p:txBody>
          <a:bodyPr/>
          <a:lstStyle/>
          <a:p>
            <a:pPr algn="ctr"/>
            <a:r>
              <a:rPr lang="ru-RU" dirty="0" smtClean="0"/>
              <a:t>Это </a:t>
            </a:r>
            <a:r>
              <a:rPr lang="ru-RU" dirty="0"/>
              <a:t>настоящая звезда мирового масштаба. Мультфильмы с его участием всегда собирают массу зрителей, но кроме этого он является еще и героем комиксов. Он известен своими огромными глазами, отменным аппетитом, афористичными фразами и ленью. Отличается хорошим чувством юмора и обожает подтрунивать над своим простоватым владельцем Джоном и его собакой, которую зовут </a:t>
            </a:r>
            <a:r>
              <a:rPr lang="ru-RU" dirty="0" err="1"/>
              <a:t>Оди</a:t>
            </a:r>
            <a:r>
              <a:rPr lang="ru-RU" dirty="0"/>
              <a:t>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4048" y="404664"/>
            <a:ext cx="3965064" cy="914400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2. </a:t>
            </a:r>
            <a:r>
              <a:rPr lang="ru-RU" dirty="0" err="1">
                <a:solidFill>
                  <a:srgbClr val="FF0000"/>
                </a:solidFill>
              </a:rPr>
              <a:t>Гарфилд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5362" name="Picture 2" descr="C:\Users\user\Desktop\самые известные коты\samye-izvestnye-koshki-v-istorii-kotello.ru-0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484784"/>
            <a:ext cx="4272434" cy="4804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408836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27464" y="764704"/>
            <a:ext cx="4320480" cy="5839543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Черный </a:t>
            </a:r>
            <a:r>
              <a:rPr lang="ru-RU" sz="2800" dirty="0"/>
              <a:t>ангорский кот, принадлежавший кардиналу Ришелье. Интересно, что хотя кардинал и был служителем церкви, он дал ему имя </a:t>
            </a:r>
            <a:r>
              <a:rPr lang="ru-RU" sz="2800" dirty="0">
                <a:solidFill>
                  <a:srgbClr val="FF0000"/>
                </a:solidFill>
              </a:rPr>
              <a:t>Люцифер</a:t>
            </a:r>
            <a:r>
              <a:rPr lang="ru-RU" sz="2800" dirty="0"/>
              <a:t>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051720" y="404664"/>
            <a:ext cx="4442832" cy="914400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3. Люцифер</a:t>
            </a:r>
          </a:p>
        </p:txBody>
      </p:sp>
      <p:pic>
        <p:nvPicPr>
          <p:cNvPr id="16386" name="Picture 2" descr="C:\Users\user\Desktop\самые известные коты\samye-izvestnye-koshki-v-istorii-kotello.rushh-00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6274" y="2060848"/>
            <a:ext cx="4354240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052389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707904" y="332656"/>
            <a:ext cx="5231904" cy="5328592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Мультипликационный </a:t>
            </a:r>
            <a:r>
              <a:rPr lang="ru-RU" sz="2400" dirty="0"/>
              <a:t>кот </a:t>
            </a:r>
            <a:r>
              <a:rPr lang="ru-RU" sz="2400" dirty="0">
                <a:solidFill>
                  <a:srgbClr val="FF0000"/>
                </a:solidFill>
              </a:rPr>
              <a:t>Сильвестр</a:t>
            </a:r>
            <a:r>
              <a:rPr lang="ru-RU" sz="2400" dirty="0"/>
              <a:t>. Он относится к многочисленной семье мультяшных котов, чья жизнь сводилась к тому, чтобы без устали гоняться за своими врагами (в данном случае это была канарейка, которую </a:t>
            </a:r>
            <a:r>
              <a:rPr lang="ru-RU" sz="2400" dirty="0">
                <a:solidFill>
                  <a:srgbClr val="FF0000"/>
                </a:solidFill>
              </a:rPr>
              <a:t>Сильвестр</a:t>
            </a:r>
            <a:r>
              <a:rPr lang="ru-RU" sz="2400" dirty="0"/>
              <a:t> безуспешно ловил).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067944" y="5056919"/>
            <a:ext cx="4613136" cy="914400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4. Сильвестр</a:t>
            </a:r>
          </a:p>
        </p:txBody>
      </p:sp>
      <p:pic>
        <p:nvPicPr>
          <p:cNvPr id="17410" name="Picture 2" descr="C:\Users\user\Desktop\самые известные коты\samye-izvestnye-koshki-v-istorii-kotello.rushh-00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635016"/>
            <a:ext cx="3528392" cy="5321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262762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187624" y="2060848"/>
            <a:ext cx="6552728" cy="3657599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latin typeface="Batang" pitchFamily="18" charset="-127"/>
                <a:ea typeface="Batang" pitchFamily="18" charset="-127"/>
                <a:hlinkClick r:id="rId2" action="ppaction://hlinksldjump"/>
              </a:rPr>
              <a:t>Кошки: история </a:t>
            </a:r>
            <a:r>
              <a:rPr lang="ru-RU" sz="2800" dirty="0" smtClean="0">
                <a:latin typeface="Batang" pitchFamily="18" charset="-127"/>
                <a:ea typeface="Batang" pitchFamily="18" charset="-127"/>
                <a:hlinkClick r:id="rId2" action="ppaction://hlinksldjump"/>
              </a:rPr>
              <a:t>появления</a:t>
            </a:r>
            <a:endParaRPr lang="ru-RU" sz="2800" dirty="0" smtClean="0">
              <a:latin typeface="Batang" pitchFamily="18" charset="-127"/>
              <a:ea typeface="Batang" pitchFamily="18" charset="-127"/>
            </a:endParaRPr>
          </a:p>
          <a:p>
            <a:pPr algn="ctr"/>
            <a:r>
              <a:rPr lang="ru-RU" sz="2800" dirty="0" smtClean="0">
                <a:latin typeface="Batang" pitchFamily="18" charset="-127"/>
                <a:ea typeface="Batang" pitchFamily="18" charset="-127"/>
                <a:hlinkClick r:id="rId3" action="ppaction://hlinksldjump"/>
              </a:rPr>
              <a:t>Происхождение пород</a:t>
            </a:r>
            <a:endParaRPr lang="ru-RU" sz="2800" dirty="0" smtClean="0">
              <a:latin typeface="Batang" pitchFamily="18" charset="-127"/>
              <a:ea typeface="Batang" pitchFamily="18" charset="-127"/>
            </a:endParaRPr>
          </a:p>
          <a:p>
            <a:pPr algn="ctr"/>
            <a:r>
              <a:rPr lang="ru-RU" sz="2800" dirty="0" smtClean="0">
                <a:latin typeface="Batang" pitchFamily="18" charset="-127"/>
                <a:ea typeface="Batang" pitchFamily="18" charset="-127"/>
                <a:hlinkClick r:id="rId4" action="ppaction://hlinksldjump"/>
              </a:rPr>
              <a:t>Редкие породы кошек</a:t>
            </a:r>
            <a:endParaRPr lang="ru-RU" sz="2800" dirty="0" smtClean="0">
              <a:latin typeface="Batang" pitchFamily="18" charset="-127"/>
              <a:ea typeface="Batang" pitchFamily="18" charset="-127"/>
            </a:endParaRPr>
          </a:p>
          <a:p>
            <a:pPr algn="ctr"/>
            <a:r>
              <a:rPr lang="ru-RU" sz="2800" dirty="0" smtClean="0">
                <a:latin typeface="Batang" pitchFamily="18" charset="-127"/>
                <a:ea typeface="Batang" pitchFamily="18" charset="-127"/>
                <a:hlinkClick r:id="rId5" action="ppaction://hlinksldjump"/>
              </a:rPr>
              <a:t>Самые известные кошки</a:t>
            </a:r>
            <a:endParaRPr lang="ru-RU" sz="2800" dirty="0" smtClean="0">
              <a:latin typeface="Batang" pitchFamily="18" charset="-127"/>
              <a:ea typeface="Batang" pitchFamily="18" charset="-127"/>
            </a:endParaRPr>
          </a:p>
          <a:p>
            <a:pPr algn="ctr"/>
            <a:r>
              <a:rPr lang="ru-RU" sz="2800" dirty="0" smtClean="0">
                <a:latin typeface="Batang" pitchFamily="18" charset="-127"/>
                <a:ea typeface="Batang" pitchFamily="18" charset="-127"/>
                <a:hlinkClick r:id="rId6" action="ppaction://hlinksldjump"/>
              </a:rPr>
              <a:t>Всемирный </a:t>
            </a:r>
            <a:r>
              <a:rPr lang="ru-RU" sz="2800" dirty="0">
                <a:latin typeface="Batang" pitchFamily="18" charset="-127"/>
                <a:ea typeface="Batang" pitchFamily="18" charset="-127"/>
                <a:hlinkClick r:id="rId6" action="ppaction://hlinksldjump"/>
              </a:rPr>
              <a:t>день </a:t>
            </a:r>
            <a:r>
              <a:rPr lang="ru-RU" sz="2800" dirty="0" smtClean="0">
                <a:latin typeface="Batang" pitchFamily="18" charset="-127"/>
                <a:ea typeface="Batang" pitchFamily="18" charset="-127"/>
                <a:hlinkClick r:id="rId6" action="ppaction://hlinksldjump"/>
              </a:rPr>
              <a:t>кошек 1 </a:t>
            </a:r>
            <a:r>
              <a:rPr lang="ru-RU" sz="2800" dirty="0">
                <a:latin typeface="Batang" pitchFamily="18" charset="-127"/>
                <a:ea typeface="Batang" pitchFamily="18" charset="-127"/>
                <a:hlinkClick r:id="rId6" action="ppaction://hlinksldjump"/>
              </a:rPr>
              <a:t>марта!</a:t>
            </a:r>
            <a:endParaRPr lang="ru-RU" sz="2800" dirty="0">
              <a:latin typeface="Batang" pitchFamily="18" charset="-127"/>
              <a:ea typeface="Batang" pitchFamily="18" charset="-127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43608" y="476672"/>
            <a:ext cx="7543800" cy="914400"/>
          </a:xfrm>
        </p:spPr>
        <p:txBody>
          <a:bodyPr/>
          <a:lstStyle/>
          <a:p>
            <a:pPr algn="ctr"/>
            <a:r>
              <a:rPr lang="ru-RU" sz="4800" dirty="0">
                <a:latin typeface="Batang" pitchFamily="18" charset="-127"/>
                <a:ea typeface="Batang" pitchFamily="18" charset="-127"/>
              </a:rPr>
              <a:t>Происхождение </a:t>
            </a:r>
            <a:r>
              <a:rPr lang="ru-RU" sz="4800" dirty="0" smtClean="0">
                <a:latin typeface="Batang" pitchFamily="18" charset="-127"/>
                <a:ea typeface="Batang" pitchFamily="18" charset="-127"/>
              </a:rPr>
              <a:t>кошек</a:t>
            </a:r>
            <a:endParaRPr lang="ru-RU" sz="4800" dirty="0">
              <a:latin typeface="Batang" pitchFamily="18" charset="-127"/>
              <a:ea typeface="Batang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298234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764704"/>
            <a:ext cx="8616709" cy="2282552"/>
          </a:xfrm>
        </p:spPr>
        <p:txBody>
          <a:bodyPr>
            <a:normAutofit/>
          </a:bodyPr>
          <a:lstStyle/>
          <a:p>
            <a:pPr algn="ctr"/>
            <a:r>
              <a:rPr lang="ru-RU" sz="2400" dirty="0"/>
              <a:t>Эту строчку рейтинга закрепил за собой знаменитый </a:t>
            </a:r>
            <a:r>
              <a:rPr lang="ru-RU" sz="2400" dirty="0">
                <a:solidFill>
                  <a:srgbClr val="FF0000"/>
                </a:solidFill>
              </a:rPr>
              <a:t>Кот в сапогах</a:t>
            </a:r>
            <a:r>
              <a:rPr lang="ru-RU" sz="2400" dirty="0"/>
              <a:t> из сказки Шарля Перро. Как известно, этот кот помог своему бедному владельцу жениться на дочери маркиза и разбогатеть.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116632"/>
            <a:ext cx="5522952" cy="914400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5. Кот в сапогах </a:t>
            </a:r>
          </a:p>
        </p:txBody>
      </p:sp>
      <p:pic>
        <p:nvPicPr>
          <p:cNvPr id="18434" name="Picture 2" descr="C:\Users\user\Desktop\самые известные коты\samye-izvestnye-koshki-v-istorii-kotello.ru-00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1639" y="2996952"/>
            <a:ext cx="6386893" cy="3592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276859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1101229"/>
            <a:ext cx="4499992" cy="5313783"/>
          </a:xfrm>
        </p:spPr>
        <p:txBody>
          <a:bodyPr>
            <a:normAutofit/>
          </a:bodyPr>
          <a:lstStyle/>
          <a:p>
            <a:pPr algn="ctr"/>
            <a:r>
              <a:rPr lang="ru-RU" sz="2400" dirty="0"/>
              <a:t>Следом за Котом в сапогах идет самый добрый кот в истории – </a:t>
            </a:r>
            <a:r>
              <a:rPr lang="ru-RU" sz="2400" dirty="0">
                <a:solidFill>
                  <a:srgbClr val="FF0000"/>
                </a:solidFill>
              </a:rPr>
              <a:t>Леопольд</a:t>
            </a:r>
            <a:r>
              <a:rPr lang="ru-RU" sz="2400" dirty="0"/>
              <a:t>. Герой советского мультсериала остается популярным по сей день и его имя хорошо известно даже малышам. Он постоянно противостоял двум мышам, и каждый раз предлагал </a:t>
            </a:r>
            <a:r>
              <a:rPr lang="ru-RU" sz="2800" dirty="0">
                <a:solidFill>
                  <a:srgbClr val="FF0000"/>
                </a:solidFill>
              </a:rPr>
              <a:t>«Ребята, давайте жить дружно</a:t>
            </a:r>
            <a:r>
              <a:rPr lang="ru-RU" sz="2800" dirty="0" smtClean="0">
                <a:solidFill>
                  <a:srgbClr val="FF0000"/>
                </a:solidFill>
              </a:rPr>
              <a:t>!»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119175" y="404664"/>
            <a:ext cx="4757152" cy="914400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6. Леопольд</a:t>
            </a:r>
          </a:p>
        </p:txBody>
      </p:sp>
      <p:pic>
        <p:nvPicPr>
          <p:cNvPr id="19458" name="Picture 2" descr="C:\Users\user\Desktop\самые известные коты\samye-izvestnye-koshki-v-istorii-kotello.rushshh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484784"/>
            <a:ext cx="4454676" cy="4546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449781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772816"/>
            <a:ext cx="8712968" cy="5085184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dirty="0"/>
              <a:t>Любовь к кошкам во всем мире оказалась настолько велика, что их владельцы просто не могли обойтись без специального праздника для своих любимцев. В итоге каждый год </a:t>
            </a:r>
            <a:r>
              <a:rPr lang="ru-RU" dirty="0">
                <a:solidFill>
                  <a:srgbClr val="FF0000"/>
                </a:solidFill>
              </a:rPr>
              <a:t>1 марта </a:t>
            </a:r>
            <a:r>
              <a:rPr lang="ru-RU" dirty="0"/>
              <a:t>в очень многих странах мира отмечается </a:t>
            </a:r>
            <a:r>
              <a:rPr lang="ru-RU" dirty="0">
                <a:solidFill>
                  <a:srgbClr val="FF0000"/>
                </a:solidFill>
              </a:rPr>
              <a:t>Всемирный день кошек</a:t>
            </a:r>
            <a:r>
              <a:rPr lang="ru-RU" dirty="0"/>
              <a:t>, который объединяет миллионы владельцев этих животных по всему миру. Традиция празднования этого дня возникла стихийно, и хотя до сих пор Всемирный праздник кошек нигде официально не утвержден, это не мешает любителям этих животных чествовать своих питомцев</a:t>
            </a:r>
            <a:r>
              <a:rPr lang="ru-RU" dirty="0" smtClean="0"/>
              <a:t>.</a:t>
            </a:r>
          </a:p>
          <a:p>
            <a:pPr algn="ctr"/>
            <a:endParaRPr lang="ru-RU" dirty="0"/>
          </a:p>
          <a:p>
            <a:pPr algn="ctr"/>
            <a:r>
              <a:rPr lang="ru-RU" dirty="0"/>
              <a:t>Популярность праздника объясняется прежде всего тем, что кошки испокон веков были и остаются самыми популярными домашними животными во всем мире: около 80% всех жителей Земли держат домашнее животное, и более половины из них отдали свое предпочтение именно кошкам</a:t>
            </a:r>
            <a:r>
              <a:rPr lang="ru-RU" dirty="0" smtClean="0"/>
              <a:t>.</a:t>
            </a:r>
          </a:p>
          <a:p>
            <a:pPr algn="ctr"/>
            <a:endParaRPr lang="ru-RU" dirty="0"/>
          </a:p>
          <a:p>
            <a:pPr algn="ctr"/>
            <a:r>
              <a:rPr lang="ru-RU" dirty="0"/>
              <a:t>Чествовать этих животных 1 марта с удовольствием соглашается каждый владелец, и в итоге Всемирный день кошек был объявлен праздником благодарности этим уникальным животным, которые в этот день находятся в особом почете.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15391" y="908720"/>
            <a:ext cx="8712968" cy="914400"/>
          </a:xfrm>
        </p:spPr>
        <p:txBody>
          <a:bodyPr/>
          <a:lstStyle/>
          <a:p>
            <a:pPr algn="ctr"/>
            <a:r>
              <a:rPr lang="ru-RU" dirty="0"/>
              <a:t>Всемирный день кошек </a:t>
            </a:r>
            <a:r>
              <a:rPr lang="ru-RU" dirty="0" smtClean="0"/>
              <a:t>  </a:t>
            </a:r>
            <a:br>
              <a:rPr lang="ru-RU" dirty="0" smtClean="0"/>
            </a:br>
            <a:r>
              <a:rPr lang="ru-RU" dirty="0" smtClean="0"/>
              <a:t>1 </a:t>
            </a:r>
            <a:r>
              <a:rPr lang="ru-RU" dirty="0"/>
              <a:t>марта</a:t>
            </a:r>
            <a:r>
              <a:rPr lang="ru-RU" dirty="0" smtClean="0"/>
              <a:t>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054146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99592" y="620688"/>
            <a:ext cx="7543800" cy="914400"/>
          </a:xfrm>
        </p:spPr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  <p:pic>
        <p:nvPicPr>
          <p:cNvPr id="20482" name="Picture 2" descr="C:\Users\user\Desktop\109909592_1391841029_2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772816"/>
            <a:ext cx="476250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744864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260648"/>
            <a:ext cx="4608512" cy="5472608"/>
          </a:xfrm>
        </p:spPr>
        <p:txBody>
          <a:bodyPr>
            <a:normAutofit/>
          </a:bodyPr>
          <a:lstStyle/>
          <a:p>
            <a:r>
              <a:rPr lang="ru-RU" dirty="0"/>
              <a:t>Многие утверждают, что первыми кошек приручили и одомашнили древние египтяне, однако общего мнения на этот счет нет. Считается, что история появления кошек рядом с человеком начинается примерно 10-12 тысяч лет назад и связана с тем, что эти животные сблизились с людьми. Это, кстати, делает кошек просто уникальными среди всех зверей, многие из которых до сих пор стараются держаться от людей подальше.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5589240"/>
            <a:ext cx="7920880" cy="914400"/>
          </a:xfrm>
        </p:spPr>
        <p:txBody>
          <a:bodyPr/>
          <a:lstStyle/>
          <a:p>
            <a:r>
              <a:rPr lang="ru-RU" sz="4400" dirty="0">
                <a:latin typeface="Batang" pitchFamily="18" charset="-127"/>
                <a:ea typeface="Batang" pitchFamily="18" charset="-127"/>
              </a:rPr>
              <a:t>Кошки: история появления</a:t>
            </a:r>
          </a:p>
        </p:txBody>
      </p:sp>
      <p:pic>
        <p:nvPicPr>
          <p:cNvPr id="1026" name="Picture 2" descr="C:\Users\user\Desktop\e7eb61ce43f86da778796cd50a10b2b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836712"/>
            <a:ext cx="4009355" cy="4225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515743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332656"/>
            <a:ext cx="4968552" cy="4824536"/>
          </a:xfrm>
        </p:spPr>
        <p:txBody>
          <a:bodyPr>
            <a:normAutofit fontScale="92500" lnSpcReduction="1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Кошка – богиня, кошка – талисман, кошка – демон</a:t>
            </a:r>
            <a:r>
              <a:rPr lang="ru-RU" dirty="0"/>
              <a:t>: все эти кошачьи ипостаси проходят через столетия в мифах, легендах и реальной истории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То, что мы обязаны появлением кошек Древнему Египту, почти ни для кого не секрет. Именно эта страна официально считается родиной этих замечательных животных, и именно она в свое время славилась культом кошек, отдельные формы которого сохранились до сих пор. </a:t>
            </a:r>
            <a:endParaRPr lang="ru-RU" dirty="0" smtClean="0"/>
          </a:p>
          <a:p>
            <a:r>
              <a:rPr lang="ru-RU" dirty="0"/>
              <a:t>В древнеегипетском городе </a:t>
            </a:r>
            <a:r>
              <a:rPr lang="ru-RU" dirty="0" err="1"/>
              <a:t>Бубастисе</a:t>
            </a:r>
            <a:r>
              <a:rPr lang="ru-RU" dirty="0"/>
              <a:t>, названном так в честь богини радости и веселья </a:t>
            </a:r>
            <a:r>
              <a:rPr lang="ru-RU" dirty="0">
                <a:solidFill>
                  <a:srgbClr val="FF0000"/>
                </a:solidFill>
              </a:rPr>
              <a:t>Баст – женщины с головой кошки, за убийство этих зверьков полагалась смертная казнь</a:t>
            </a:r>
            <a:r>
              <a:rPr lang="ru-RU" dirty="0"/>
              <a:t>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5589240"/>
            <a:ext cx="8064896" cy="914400"/>
          </a:xfrm>
        </p:spPr>
        <p:txBody>
          <a:bodyPr/>
          <a:lstStyle/>
          <a:p>
            <a:pPr algn="ctr"/>
            <a:r>
              <a:rPr lang="ru-RU" sz="4400" dirty="0">
                <a:latin typeface="Batang" pitchFamily="18" charset="-127"/>
                <a:ea typeface="Batang" pitchFamily="18" charset="-127"/>
              </a:rPr>
              <a:t>Кошки в истории: тайны веков</a:t>
            </a:r>
          </a:p>
        </p:txBody>
      </p:sp>
      <p:pic>
        <p:nvPicPr>
          <p:cNvPr id="2050" name="Picture 2" descr="C:\Users\user\Desktop\e2be7610b9b3b00ebcb8cee7720ada8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20703" y="620688"/>
            <a:ext cx="3608065" cy="4184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303670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88640"/>
            <a:ext cx="4968552" cy="5472608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В целом, история египетских кошек начинается еще во втором тысячелетии до нашей эры. </a:t>
            </a:r>
            <a:r>
              <a:rPr lang="ru-RU" dirty="0" smtClean="0"/>
              <a:t>Причина, </a:t>
            </a:r>
            <a:r>
              <a:rPr lang="ru-RU" dirty="0"/>
              <a:t>по которой эти уникальные животные заняли такое важное место в истории Египта, проста: это государство испокон веков было аграрным, и именно кошки могли спасти его урожаи от грызунов</a:t>
            </a:r>
            <a:r>
              <a:rPr lang="ru-RU" dirty="0" smtClean="0"/>
              <a:t>.</a:t>
            </a:r>
          </a:p>
          <a:p>
            <a:r>
              <a:rPr lang="ru-RU" dirty="0"/>
              <a:t>Известен достоверный исторический факт том, что египтяне были разгромлены в одном из сражений именно из-за кошек. Точнее им пришлось без боя сдать персам город </a:t>
            </a:r>
            <a:r>
              <a:rPr lang="ru-RU" dirty="0" err="1"/>
              <a:t>Пилузу</a:t>
            </a:r>
            <a:r>
              <a:rPr lang="ru-RU" dirty="0"/>
              <a:t> (теперь Порт-Саид). Произошло это потому, что по приказу своего царя персы перед штурмом наловили кошек и выставили их перед собой живыми щитами. Египтяне, для которых кошка священна, не посмели их убить и сдали город без боя.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5517232"/>
            <a:ext cx="7848872" cy="914400"/>
          </a:xfrm>
        </p:spPr>
        <p:txBody>
          <a:bodyPr/>
          <a:lstStyle/>
          <a:p>
            <a:r>
              <a:rPr lang="ru-RU" sz="4800" dirty="0">
                <a:latin typeface="Batang" pitchFamily="18" charset="-127"/>
                <a:ea typeface="Batang" pitchFamily="18" charset="-127"/>
              </a:rPr>
              <a:t>История кошек в Египте</a:t>
            </a:r>
          </a:p>
        </p:txBody>
      </p:sp>
      <p:pic>
        <p:nvPicPr>
          <p:cNvPr id="3074" name="Picture 2" descr="C:\Users\user\Desktop\480aa6e5f6953f520aa74a3240758cb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124744"/>
            <a:ext cx="3608065" cy="3824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096334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260648"/>
            <a:ext cx="5112568" cy="5328592"/>
          </a:xfrm>
        </p:spPr>
        <p:txBody>
          <a:bodyPr>
            <a:normAutofit fontScale="92500"/>
          </a:bodyPr>
          <a:lstStyle/>
          <a:p>
            <a:r>
              <a:rPr lang="ru-RU" dirty="0"/>
              <a:t>История кошек в Великобритании: успех – трагедия – поклонение</a:t>
            </a:r>
          </a:p>
          <a:p>
            <a:r>
              <a:rPr lang="ru-RU" dirty="0"/>
              <a:t>Великобритания – одна из немногих стран, которым посчастливилось увидеть самых древних кошек, которым поклонялся еще Древний Египет. Считается, что первых домашних кошек на остров привезли римляне, и это доказывают скелеты этих животных, найденные в руинах их домов. С первого же дня появления таких котов в Британии, они начали пользоваться просто небывалой любовью англичан, поэтому можно утверждать, что история кошек в Великобритании началась с огромного успеха.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5517232"/>
            <a:ext cx="8064896" cy="914400"/>
          </a:xfrm>
        </p:spPr>
        <p:txBody>
          <a:bodyPr/>
          <a:lstStyle/>
          <a:p>
            <a:r>
              <a:rPr lang="ru-RU" sz="4800" dirty="0">
                <a:latin typeface="Batang" pitchFamily="18" charset="-127"/>
                <a:ea typeface="Batang" pitchFamily="18" charset="-127"/>
              </a:rPr>
              <a:t>История кошек в Англии</a:t>
            </a:r>
          </a:p>
        </p:txBody>
      </p:sp>
      <p:pic>
        <p:nvPicPr>
          <p:cNvPr id="4098" name="Picture 2" descr="C:\Users\user\Desktop\kaboobi_isabell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97632"/>
            <a:ext cx="3333750" cy="472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893820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88640"/>
            <a:ext cx="4968552" cy="5328592"/>
          </a:xfrm>
        </p:spPr>
        <p:txBody>
          <a:bodyPr>
            <a:normAutofit/>
          </a:bodyPr>
          <a:lstStyle/>
          <a:p>
            <a:r>
              <a:rPr lang="ru-RU" dirty="0"/>
              <a:t>Как бы то ни было, известно, что животное на Русь привезли мореплаватели, и успех странного пушистого зверя был просто ошеломительным! В ходу сразу же появилась пословица «Без кошек нет избы», а безопасность и жизнь животных было решено защитить на уровне законодательства. Для этих целей придумали закон, который, в частности, предусматривал солидный штраф за кражу кошки. Удивительно, но его сумма была даже больше, чем размер штрафа, положенного за кражу коровы или угон вола.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5517232"/>
            <a:ext cx="7543800" cy="914400"/>
          </a:xfrm>
        </p:spPr>
        <p:txBody>
          <a:bodyPr/>
          <a:lstStyle/>
          <a:p>
            <a:r>
              <a:rPr lang="ru-RU" sz="4800" dirty="0">
                <a:latin typeface="Batang" pitchFamily="18" charset="-127"/>
                <a:ea typeface="Batang" pitchFamily="18" charset="-127"/>
              </a:rPr>
              <a:t>История кошек в России</a:t>
            </a:r>
          </a:p>
        </p:txBody>
      </p:sp>
      <p:pic>
        <p:nvPicPr>
          <p:cNvPr id="5122" name="Picture 2" descr="C:\Users\user\Desktop\8ae78c295e47816f5c6b903c91e4214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14873" y="332656"/>
            <a:ext cx="3917977" cy="5488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380195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1340768"/>
            <a:ext cx="5184576" cy="5256584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на Древнем Востоке кошки были достаточно распространены. Причем в буддистские храмы они попали еще задолго до нашей эры, и считается, что их предком была какая-то мелкая кошка, распространенная в Юго-Восточной Азии.</a:t>
            </a:r>
          </a:p>
          <a:p>
            <a:r>
              <a:rPr lang="ru-RU" dirty="0"/>
              <a:t>Более поздние свидетельства доказывают также, что и на Ближнем, и на Дальнем Востоке кошки находились в привилегированном положении. В частности, "официальная" история кошек на Востоке может начинаться с ислама, в котором эти животные почитаются и по сей день. Есть даже легенда о кошке по кличке </a:t>
            </a:r>
            <a:r>
              <a:rPr lang="ru-RU" dirty="0" err="1"/>
              <a:t>Муэзза</a:t>
            </a:r>
            <a:r>
              <a:rPr lang="ru-RU" dirty="0"/>
              <a:t>, которая якобы была любимицей самого пророка Мухаммеда. Пророк так ее любил, что однажды был вынужден отрезать рукав своей одежды, чтобы встать, не потревожив ее сон.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332656"/>
            <a:ext cx="8496944" cy="914400"/>
          </a:xfrm>
        </p:spPr>
        <p:txBody>
          <a:bodyPr/>
          <a:lstStyle/>
          <a:p>
            <a:r>
              <a:rPr lang="ru-RU" sz="4800" dirty="0">
                <a:latin typeface="Batang" pitchFamily="18" charset="-127"/>
                <a:ea typeface="Batang" pitchFamily="18" charset="-127"/>
              </a:rPr>
              <a:t>История кошек на Востоке</a:t>
            </a:r>
          </a:p>
        </p:txBody>
      </p:sp>
      <p:pic>
        <p:nvPicPr>
          <p:cNvPr id="6146" name="Picture 2" descr="C:\Users\user\Desktop\16645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99415" y="1722579"/>
            <a:ext cx="4022611" cy="4488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706449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419872" y="1484784"/>
            <a:ext cx="5447928" cy="5241775"/>
          </a:xfrm>
        </p:spPr>
        <p:txBody>
          <a:bodyPr/>
          <a:lstStyle/>
          <a:p>
            <a:r>
              <a:rPr lang="ru-RU" dirty="0"/>
              <a:t>История Японии и Китая совершенно неотделима от образа кошки, несмотря на то, что это животное поселилось в обеих странах относительно недавно. В частности, в Японию кошки попали из Китая, откуда были завезены достаточно поздно - лишь в 6-7 столетиях нашей эры, и состоялось это благодаря китайским морякам: они перевозили японцам манускрипты, а кошек взяли с собой, чтобы они защищали ценные бумаги от корабельных крыс.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764704"/>
            <a:ext cx="7543800" cy="914400"/>
          </a:xfrm>
        </p:spPr>
        <p:txBody>
          <a:bodyPr/>
          <a:lstStyle/>
          <a:p>
            <a:r>
              <a:rPr lang="ru-RU" sz="4800" dirty="0">
                <a:latin typeface="Batang" pitchFamily="18" charset="-127"/>
                <a:ea typeface="Batang" pitchFamily="18" charset="-127"/>
              </a:rPr>
              <a:t>История кошек в Японии и Китае</a:t>
            </a:r>
          </a:p>
        </p:txBody>
      </p:sp>
      <p:pic>
        <p:nvPicPr>
          <p:cNvPr id="7170" name="Picture 2" descr="C:\Users\user\Desktop\tumblr_n9ztdcphVK1qljreuo1_128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1138" y="1988840"/>
            <a:ext cx="3162150" cy="4674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65850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272</TotalTime>
  <Words>1688</Words>
  <Application>Microsoft Office PowerPoint</Application>
  <PresentationFormat>Экран (4:3)</PresentationFormat>
  <Paragraphs>63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Базовая</vt:lpstr>
      <vt:lpstr>Кошки в истории мира</vt:lpstr>
      <vt:lpstr>Происхождение кошек</vt:lpstr>
      <vt:lpstr>Кошки: история появления</vt:lpstr>
      <vt:lpstr>Кошки в истории: тайны веков</vt:lpstr>
      <vt:lpstr>История кошек в Египте</vt:lpstr>
      <vt:lpstr>История кошек в Англии</vt:lpstr>
      <vt:lpstr>История кошек в России</vt:lpstr>
      <vt:lpstr>История кошек на Востоке</vt:lpstr>
      <vt:lpstr>История кошек в Японии и Китае</vt:lpstr>
      <vt:lpstr>Происхождение пород</vt:lpstr>
      <vt:lpstr>Редкие породы кошек </vt:lpstr>
      <vt:lpstr>Серенгети</vt:lpstr>
      <vt:lpstr>Каракал</vt:lpstr>
      <vt:lpstr>Тойгер </vt:lpstr>
      <vt:lpstr>Сервал</vt:lpstr>
      <vt:lpstr>Самые известные кошки </vt:lpstr>
      <vt:lpstr>2. Гарфилд</vt:lpstr>
      <vt:lpstr>3. Люцифер</vt:lpstr>
      <vt:lpstr>4. Сильвестр</vt:lpstr>
      <vt:lpstr>5. Кот в сапогах </vt:lpstr>
      <vt:lpstr>6. Леопольд</vt:lpstr>
      <vt:lpstr>Всемирный день кошек    1 марта!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ДС146</cp:lastModifiedBy>
  <cp:revision>16</cp:revision>
  <dcterms:created xsi:type="dcterms:W3CDTF">2017-02-27T14:05:53Z</dcterms:created>
  <dcterms:modified xsi:type="dcterms:W3CDTF">2022-04-17T14:30:41Z</dcterms:modified>
</cp:coreProperties>
</file>