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59" r:id="rId4"/>
    <p:sldId id="262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06" autoAdjust="0"/>
  </p:normalViewPr>
  <p:slideViewPr>
    <p:cSldViewPr>
      <p:cViewPr varScale="1">
        <p:scale>
          <a:sx n="79" d="100"/>
          <a:sy n="79" d="100"/>
        </p:scale>
        <p:origin x="149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8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5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37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3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78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347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8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50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44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27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C6051-1121-45E8-962D-BDDD85014DB2}" type="datetimeFigureOut">
              <a:rPr lang="ru-RU" smtClean="0"/>
              <a:pPr/>
              <a:t>15.01.2021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102E7-9900-4ACC-BD27-9C998F2AE0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90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340768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«Развитие критического мышления у детей старшего дошкольного возраста посредством использования приёма </a:t>
            </a:r>
          </a:p>
          <a:p>
            <a:pPr algn="ctr"/>
            <a:r>
              <a:rPr lang="ru-RU" sz="2800" b="1" dirty="0" smtClean="0">
                <a:latin typeface="Georgia" pitchFamily="18" charset="0"/>
              </a:rPr>
              <a:t>«Кубик </a:t>
            </a:r>
            <a:r>
              <a:rPr lang="ru-RU" sz="2800" b="1" dirty="0" err="1" smtClean="0">
                <a:latin typeface="Georgia" pitchFamily="18" charset="0"/>
              </a:rPr>
              <a:t>Блума</a:t>
            </a:r>
            <a:r>
              <a:rPr lang="ru-RU" sz="2800" b="1" dirty="0" smtClean="0">
                <a:latin typeface="Georgia" pitchFamily="18" charset="0"/>
              </a:rPr>
              <a:t>»</a:t>
            </a:r>
            <a:endParaRPr lang="ru-RU" sz="6000" b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587727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Айдакова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Александра Васильевна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33265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Муниципальное бюджетное дошкольное образовательное учреждение «Детский сад «Северяночка»</a:t>
            </a:r>
            <a:endParaRPr lang="ru-RU" dirty="0" smtClean="0">
              <a:latin typeface="Georgia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multiurok.ru/img/865094/image_5e32fece72f2c.jpg"/>
          <p:cNvPicPr>
            <a:picLocks noChangeAspect="1" noChangeArrowheads="1"/>
          </p:cNvPicPr>
          <p:nvPr/>
        </p:nvPicPr>
        <p:blipFill>
          <a:blip r:embed="rId2" cstate="print"/>
          <a:srcRect l="14563" t="30450" r="45275" b="25451"/>
          <a:stretch>
            <a:fillRect/>
          </a:stretch>
        </p:blipFill>
        <p:spPr bwMode="auto">
          <a:xfrm>
            <a:off x="6156176" y="3717032"/>
            <a:ext cx="2535710" cy="2088232"/>
          </a:xfrm>
          <a:prstGeom prst="rect">
            <a:avLst/>
          </a:prstGeom>
          <a:noFill/>
        </p:spPr>
      </p:pic>
      <p:pic>
        <p:nvPicPr>
          <p:cNvPr id="5" name="Picture 2" descr="https://img-fotki.yandex.ru/get/9813/16969765.1de/0_8b338_5af57cd0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241393" y="2241395"/>
            <a:ext cx="6858000" cy="2375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439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us-www.sway-cdn.com/s/nkE0mdrNY3IjJFI7/images/9bU1e7nPRv1zl4?quality=1080&amp;isThumbnail=Tr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84334"/>
          </a:xfrm>
          <a:prstGeom prst="rect">
            <a:avLst/>
          </a:prstGeom>
          <a:noFill/>
        </p:spPr>
      </p:pic>
      <p:pic>
        <p:nvPicPr>
          <p:cNvPr id="10242" name="Picture 2" descr="http://www.persianpersia.com/images/mimage/74-99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3160177" cy="226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1916832"/>
            <a:ext cx="6264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Georgia" pitchFamily="18" charset="0"/>
              </a:rPr>
              <a:t>«Недостаточно иметь хороший ум, главное правильно его использовать!»</a:t>
            </a:r>
          </a:p>
          <a:p>
            <a:pPr algn="r"/>
            <a:r>
              <a:rPr lang="ru-RU" sz="2800" b="1" dirty="0" smtClean="0">
                <a:latin typeface="Georgia" pitchFamily="18" charset="0"/>
              </a:rPr>
              <a:t>Рене Декарт </a:t>
            </a:r>
          </a:p>
          <a:p>
            <a:pPr algn="r"/>
            <a:r>
              <a:rPr lang="ru-RU" sz="2800" b="1" i="1" dirty="0" smtClean="0">
                <a:latin typeface="Georgia" pitchFamily="18" charset="0"/>
              </a:rPr>
              <a:t>(французский философ)</a:t>
            </a:r>
            <a:endParaRPr lang="ru-RU" sz="28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04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1.bp.blogspot.com/-LI4JMJfrvbw/XrUMDoR1VAI/AAAAAAAAxkY/pczqKriFJ-wLUjS-vhONDyTjFnZuqRPVwCLcBGAsYHQ/s1600/frame_DoV%2B%252849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692696"/>
            <a:ext cx="756084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/>
              <a:t> 	</a:t>
            </a:r>
            <a:r>
              <a:rPr lang="ru-RU" sz="2000" dirty="0" smtClean="0">
                <a:latin typeface="Georgia" pitchFamily="18" charset="0"/>
              </a:rPr>
              <a:t>Один из популярных приемов технологии критического мышления, разработанных американским ученым и психологом </a:t>
            </a:r>
            <a:r>
              <a:rPr lang="ru-RU" sz="2000" dirty="0" err="1" smtClean="0">
                <a:latin typeface="Georgia" pitchFamily="18" charset="0"/>
              </a:rPr>
              <a:t>Бенджамином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Блумом</a:t>
            </a:r>
            <a:r>
              <a:rPr lang="ru-RU" sz="2000" dirty="0" smtClean="0">
                <a:latin typeface="Georgia" pitchFamily="18" charset="0"/>
              </a:rPr>
              <a:t>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Georgia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Georgia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Georgia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Georgia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Georgia" pitchFamily="18" charset="0"/>
              </a:rPr>
              <a:t>Приём «Кубик </a:t>
            </a:r>
            <a:r>
              <a:rPr lang="ru-RU" sz="2000" b="1" dirty="0" err="1" smtClean="0">
                <a:latin typeface="Georgia" pitchFamily="18" charset="0"/>
              </a:rPr>
              <a:t>Блума</a:t>
            </a:r>
            <a:r>
              <a:rPr lang="ru-RU" sz="2000" b="1" dirty="0" smtClean="0">
                <a:latin typeface="Georgia" pitchFamily="18" charset="0"/>
              </a:rPr>
              <a:t>» </a:t>
            </a:r>
            <a:endParaRPr lang="ru-RU" sz="2000" b="1" dirty="0" smtClean="0">
              <a:latin typeface="Georgia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	Суть техники заключается в следующем: необходимо бросить кубик, на гранях которого обозначены начала вопросов и заданий для работы над прочитанным текстом:</a:t>
            </a:r>
          </a:p>
          <a:p>
            <a:pPr marL="1798638" lvl="0" indent="-639763" algn="just">
              <a:tabLst>
                <a:tab pos="1706563" algn="l"/>
              </a:tabLst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«Назови…»                 «Поделись…»</a:t>
            </a:r>
          </a:p>
          <a:p>
            <a:pPr marL="1798638" indent="-639763" algn="just">
              <a:tabLst>
                <a:tab pos="1706563" algn="l"/>
              </a:tabLst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«Предложи…»            «Почему…»</a:t>
            </a:r>
          </a:p>
          <a:p>
            <a:pPr marL="1798638" indent="-639763" algn="just">
              <a:tabLst>
                <a:tab pos="1706563" algn="l"/>
              </a:tabLst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«Придумай…»            «Объясни…»</a:t>
            </a:r>
            <a:endParaRPr lang="ru-RU" sz="2000" b="1" dirty="0" smtClean="0">
              <a:solidFill>
                <a:srgbClr val="000000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После броска кубика следует придумать продолжение для выпавшего вопроса и дать ответ на него или составить окончание для задания и выполнить его.</a:t>
            </a:r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4" name="Picture 8" descr="http://i.xn----7sbagbrdj9cgd0a.xn--p1ai/u/pic/8f/49a2debc5611e68359e17955198316/-/%D0%A0%D0%B0%D0%B7%D0%B2%D0%B5%D1%80%D1%82%D0%BA%D0%B0_%D0%BA%D1%83%D0%B1%D0%B0%20%282%29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1704453" cy="115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thoughtco.com/thmb/K9AUTtf2r9F_cY5InxmQjqDy0SQ=/1195x1705/filters:fill(auto,1)/Benjamin_Bloom_photo-5c73234a46e0fb00010763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412776"/>
            <a:ext cx="1211255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304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1.bp.blogspot.com/-LI4JMJfrvbw/XrUMDoR1VAI/AAAAAAAAxkY/pczqKriFJ-wLUjS-vhONDyTjFnZuqRPVwCLcBGAsYHQ/s1600/frame_DoV%2B%252849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748883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latin typeface="Georgia" pitchFamily="18" charset="0"/>
                <a:cs typeface="Times New Roman" panose="02020603050405020304" pitchFamily="18" charset="0"/>
              </a:rPr>
              <a:t>Правила применения </a:t>
            </a:r>
            <a:endParaRPr lang="ru-RU" sz="24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400" b="1" dirty="0" smtClean="0">
                <a:latin typeface="Georgia" pitchFamily="18" charset="0"/>
                <a:cs typeface="Times New Roman" panose="02020603050405020304" pitchFamily="18" charset="0"/>
              </a:rPr>
              <a:t>приёма </a:t>
            </a:r>
            <a:r>
              <a:rPr lang="ru-RU" sz="2400" b="1" dirty="0">
                <a:latin typeface="Georgia" pitchFamily="18" charset="0"/>
                <a:cs typeface="Times New Roman" panose="02020603050405020304" pitchFamily="18" charset="0"/>
              </a:rPr>
              <a:t>«Кубик </a:t>
            </a:r>
            <a:r>
              <a:rPr lang="ru-RU" sz="2400" b="1" dirty="0" err="1">
                <a:latin typeface="Georgia" pitchFamily="18" charset="0"/>
                <a:cs typeface="Times New Roman" panose="02020603050405020304" pitchFamily="18" charset="0"/>
              </a:rPr>
              <a:t>Блума</a:t>
            </a:r>
            <a:r>
              <a:rPr lang="ru-RU" sz="2400" b="1" dirty="0">
                <a:latin typeface="Georgia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Georgia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ru-RU" sz="2000" b="1" dirty="0" smtClean="0">
              <a:latin typeface="Georgia" pitchFamily="18" charset="0"/>
            </a:endParaRPr>
          </a:p>
          <a:p>
            <a:pPr algn="just" fontAlgn="base"/>
            <a:r>
              <a:rPr lang="ru-RU" sz="2000" b="1" dirty="0" smtClean="0">
                <a:latin typeface="Georgia" pitchFamily="18" charset="0"/>
              </a:rPr>
              <a:t>Работа </a:t>
            </a:r>
            <a:r>
              <a:rPr lang="ru-RU" sz="2000" b="1" dirty="0">
                <a:latin typeface="Georgia" pitchFamily="18" charset="0"/>
              </a:rPr>
              <a:t>с кубиком строится следующим образом:</a:t>
            </a:r>
          </a:p>
          <a:p>
            <a:pPr marL="441325" lvl="0" indent="-441325" algn="just" fontAlgn="base">
              <a:buFont typeface="Arial" pitchFamily="34" charset="0"/>
              <a:buChar char="•"/>
            </a:pP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Педагог формулирует тему  и круг вопросов, которые будут обсуждаться на занятии.</a:t>
            </a:r>
          </a:p>
          <a:p>
            <a:pPr marL="441325" lvl="0" indent="-441325" algn="just" fontAlgn="base">
              <a:buFont typeface="Arial" pitchFamily="34" charset="0"/>
              <a:buChar char="•"/>
            </a:pP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Педагог бросает фигуру, а ребенок  отвечает на вопрос темы,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начинающийся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с того слова, которое выпало на грани.</a:t>
            </a:r>
          </a:p>
          <a:p>
            <a:pPr marL="441325" lvl="0" indent="-441325" algn="just" fontAlgn="base">
              <a:buFont typeface="Arial" pitchFamily="34" charset="0"/>
              <a:buChar char="•"/>
            </a:pP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Если ответ даётся неполный, то другие дети  могут его дополнить и исправить.</a:t>
            </a:r>
          </a:p>
          <a:p>
            <a:pPr marL="441325" indent="-441325" algn="just" fontAlgn="base">
              <a:buFont typeface="Arial" pitchFamily="34" charset="0"/>
              <a:buChar char="•"/>
            </a:pP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Ответ на каждый вопрос кубика помогает педагогу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только выявить уровень познавательной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воспитанников,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и сделать вывод 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об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эмоциональной составляющей занятия,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прояснить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аспекты темы,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2000" dirty="0">
                <a:latin typeface="Georgia" pitchFamily="18" charset="0"/>
                <a:cs typeface="Times New Roman" panose="02020603050405020304" pitchFamily="18" charset="0"/>
              </a:rPr>
              <a:t>вызывают затруднения у </a:t>
            </a:r>
            <a:r>
              <a:rPr lang="ru-RU" sz="2000" dirty="0" smtClean="0">
                <a:latin typeface="Georgia" pitchFamily="18" charset="0"/>
                <a:cs typeface="Times New Roman" panose="02020603050405020304" pitchFamily="18" charset="0"/>
              </a:rPr>
              <a:t>детей.</a:t>
            </a:r>
            <a:endParaRPr lang="ru-RU" sz="2000" dirty="0">
              <a:latin typeface="Georgia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Georgia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83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1.bp.blogspot.com/-LI4JMJfrvbw/XrUMDoR1VAI/AAAAAAAAxkY/pczqKriFJ-wLUjS-vhONDyTjFnZuqRPVwCLcBGAsYHQ/s1600/frame_DoV%2B%252849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3568" y="620688"/>
            <a:ext cx="75608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Georgia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2400" b="1" dirty="0" smtClean="0">
                <a:latin typeface="Georgia" pitchFamily="18" charset="0"/>
                <a:cs typeface="Times New Roman" panose="02020603050405020304" pitchFamily="18" charset="0"/>
              </a:rPr>
              <a:t>вопросов</a:t>
            </a:r>
          </a:p>
          <a:p>
            <a:pPr algn="ctr"/>
            <a:endParaRPr lang="ru-RU" sz="2000" dirty="0">
              <a:latin typeface="Georgia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	</a:t>
            </a:r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Прием «Кубик </a:t>
            </a:r>
            <a:r>
              <a:rPr lang="ru-RU" sz="1600" b="1" dirty="0" err="1" smtClean="0">
                <a:latin typeface="Georgia" pitchFamily="18" charset="0"/>
                <a:cs typeface="Times New Roman" panose="02020603050405020304" pitchFamily="18" charset="0"/>
              </a:rPr>
              <a:t>Блума</a:t>
            </a:r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уникален тем, что позволяет формулировать вопросы самого разного характера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Назови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- Предполагает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воспроизведение знаний. Это самые простые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вопросы, 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предлагается просто назвать предмет, явление, термин и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т.д. </a:t>
            </a:r>
            <a:endParaRPr lang="ru-RU" sz="16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Почему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- Это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блок вопросов позволяет сформулировать причинно-следственные связи, то есть описать процессы, которые происходят с указанным предметом, явлением.  </a:t>
            </a:r>
            <a:endParaRPr lang="ru-RU" sz="16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Объясни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- Это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вопросы уточняющие. Они помогают увидеть проблему в разных аспектах и сфокусировать внимание на всех сторонах заданной проблемы.</a:t>
            </a:r>
          </a:p>
          <a:p>
            <a:pPr lvl="0" algn="just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Предложи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- То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есть, ребенок должен объяснить, как использовать то или иное знание на практике, для решения конкретных ситуаций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.</a:t>
            </a:r>
            <a:endParaRPr lang="ru-RU" sz="16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Придумай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- это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вопросы творческие, которые содержат в себе элемент предположения,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вымысла. Например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: Придумай, что будет, если на Земле исчезнут все источники пресной воды. </a:t>
            </a:r>
            <a:endParaRPr lang="ru-RU" sz="16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Поделись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- вопросы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этого блока предназначены для активации мыслительной деятельности учащихся, учат их анализировать, выделять факты и следствия,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оценивать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значимость полученных сведений, акцентировать внимание на их оценке.</a:t>
            </a:r>
          </a:p>
          <a:p>
            <a:endParaRPr lang="ru-RU" sz="16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96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1.bp.blogspot.com/-LI4JMJfrvbw/XrUMDoR1VAI/AAAAAAAAxkY/pczqKriFJ-wLUjS-vhONDyTjFnZuqRPVwCLcBGAsYHQ/s1600/frame_DoV%2B%252849%25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620688"/>
            <a:ext cx="777686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endParaRPr lang="ru-RU" sz="1600" b="1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	«</a:t>
            </a:r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Кубик </a:t>
            </a:r>
            <a:r>
              <a:rPr lang="ru-RU" sz="1600" b="1" dirty="0" err="1">
                <a:latin typeface="Georgia" pitchFamily="18" charset="0"/>
                <a:cs typeface="Times New Roman" panose="02020603050405020304" pitchFamily="18" charset="0"/>
              </a:rPr>
              <a:t>Блума</a:t>
            </a:r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»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можно использовать во всех группах и по всем  образовательным областям. </a:t>
            </a:r>
            <a:endParaRPr lang="ru-RU" sz="1600" dirty="0" smtClean="0">
              <a:latin typeface="Georgia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	Наиболее </a:t>
            </a:r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удобно применять этот приём на обобщающих занятиях, когда у детей  уже есть представление о сути темы.</a:t>
            </a:r>
            <a:endParaRPr lang="ru-RU" sz="1600" dirty="0">
              <a:latin typeface="Georgia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	Что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касается использования на более раннем этапе изучения блока материала, то в этом случае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работу с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кубиком можно сделать групповой, то есть ответы на вопросы  нужно будет формулировать вместе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Georgia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600" smtClean="0">
                <a:latin typeface="Georgia" pitchFamily="18" charset="0"/>
                <a:cs typeface="Times New Roman" panose="02020603050405020304" pitchFamily="18" charset="0"/>
              </a:rPr>
              <a:t>	Для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детей среднего возраста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 грани кубика могут быть перефразированы, но также затрагивать и познавательную, </a:t>
            </a:r>
            <a:r>
              <a:rPr lang="ru-RU" sz="1600" dirty="0" smtClean="0">
                <a:latin typeface="Georgia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креативную, и эмоциональную стороны личности.</a:t>
            </a:r>
          </a:p>
          <a:p>
            <a:pPr algn="just" fontAlgn="base"/>
            <a:r>
              <a:rPr lang="ru-RU" sz="1600" b="1" dirty="0" smtClean="0">
                <a:latin typeface="Georgia" pitchFamily="18" charset="0"/>
                <a:cs typeface="Times New Roman" panose="02020603050405020304" pitchFamily="18" charset="0"/>
              </a:rPr>
              <a:t>Можно </a:t>
            </a:r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назвать   грани фигуры так:</a:t>
            </a:r>
            <a:endParaRPr lang="ru-RU" sz="1600" dirty="0">
              <a:latin typeface="Georgia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Опиши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 (то есть ребёнку нужно назвать форму, цвет, размер предмета или просто назвать явление);</a:t>
            </a:r>
          </a:p>
          <a:p>
            <a:pPr lvl="0" algn="just" fontAlgn="base"/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Сравни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 (необходимо указать сходства и различия с уже знакомыми предметами или процессами);</a:t>
            </a:r>
          </a:p>
          <a:p>
            <a:pPr lvl="0" algn="just" fontAlgn="base"/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Предложи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ассоциацию (ребенок  должен назвать то, с чем у него ассоциируется тот или иной объект или явление);</a:t>
            </a:r>
          </a:p>
          <a:p>
            <a:pPr lvl="0" algn="just" fontAlgn="base"/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Проанализиру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й (как сделан предмет, из чего состоит);</a:t>
            </a:r>
          </a:p>
          <a:p>
            <a:pPr lvl="0" algn="just" fontAlgn="base"/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Используй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 (дети показывают, как можно применить предмет);</a:t>
            </a:r>
          </a:p>
          <a:p>
            <a:pPr lvl="0" algn="just" fontAlgn="base"/>
            <a:r>
              <a:rPr lang="ru-RU" sz="1600" b="1" dirty="0">
                <a:latin typeface="Georgia" pitchFamily="18" charset="0"/>
                <a:cs typeface="Times New Roman" panose="02020603050405020304" pitchFamily="18" charset="0"/>
              </a:rPr>
              <a:t>Дай оценку </a:t>
            </a:r>
            <a:r>
              <a:rPr lang="ru-RU" sz="1600" dirty="0">
                <a:latin typeface="Georgia" pitchFamily="18" charset="0"/>
                <a:cs typeface="Times New Roman" panose="02020603050405020304" pitchFamily="18" charset="0"/>
              </a:rPr>
              <a:t>(малыши перечисляют достоинства и недостатки рассматриваемого).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1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24-ozersk.ru/images/banners/v1_4_0.jpg"/>
          <p:cNvPicPr>
            <a:picLocks noChangeAspect="1" noChangeArrowheads="1"/>
          </p:cNvPicPr>
          <p:nvPr/>
        </p:nvPicPr>
        <p:blipFill>
          <a:blip r:embed="rId2" cstate="print"/>
          <a:srcRect b="18340"/>
          <a:stretch>
            <a:fillRect/>
          </a:stretch>
        </p:blipFill>
        <p:spPr bwMode="auto">
          <a:xfrm>
            <a:off x="4283968" y="4359100"/>
            <a:ext cx="4585898" cy="2265635"/>
          </a:xfrm>
          <a:prstGeom prst="rect">
            <a:avLst/>
          </a:prstGeom>
          <a:noFill/>
        </p:spPr>
      </p:pic>
      <p:pic>
        <p:nvPicPr>
          <p:cNvPr id="1028" name="Picture 4" descr="http://algoritm-biznes.ru/wp-content/uploads/2017/10/2017-10-10_005212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13409" r="21778"/>
          <a:stretch>
            <a:fillRect/>
          </a:stretch>
        </p:blipFill>
        <p:spPr bwMode="auto">
          <a:xfrm flipH="1">
            <a:off x="251520" y="5445224"/>
            <a:ext cx="965231" cy="108012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5536" y="1628800"/>
            <a:ext cx="64087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приема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«Кубик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на первый взгляд кажется трудным.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Практика показывает, что данный прием очень нравится детям, они быстро осваивают технику его использования. 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Педагогу же этот прием помогает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навыки критического мышления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 активной и занимательной форме изучать знания и умения воспитанников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❤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Мои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закладки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s://fsd.multiurok.ru/html/2018/12/23/s_5c1f945f0d6a2/1034900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3698" y="260648"/>
            <a:ext cx="7056784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010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57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MS Gothic</vt:lpstr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8</dc:creator>
  <cp:lastModifiedBy>Severyanochka 4</cp:lastModifiedBy>
  <cp:revision>74</cp:revision>
  <dcterms:created xsi:type="dcterms:W3CDTF">2017-02-12T11:20:58Z</dcterms:created>
  <dcterms:modified xsi:type="dcterms:W3CDTF">2021-01-15T08:17:08Z</dcterms:modified>
</cp:coreProperties>
</file>