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notesMasterIdLst>
    <p:notesMasterId r:id="rId18"/>
  </p:notesMasterIdLst>
  <p:sldIdLst>
    <p:sldId id="256" r:id="rId2"/>
    <p:sldId id="260" r:id="rId3"/>
    <p:sldId id="262" r:id="rId4"/>
    <p:sldId id="263" r:id="rId5"/>
    <p:sldId id="264" r:id="rId6"/>
    <p:sldId id="265" r:id="rId7"/>
    <p:sldId id="258" r:id="rId8"/>
    <p:sldId id="269" r:id="rId9"/>
    <p:sldId id="267" r:id="rId10"/>
    <p:sldId id="268" r:id="rId11"/>
    <p:sldId id="257" r:id="rId12"/>
    <p:sldId id="271" r:id="rId13"/>
    <p:sldId id="274" r:id="rId14"/>
    <p:sldId id="266" r:id="rId15"/>
    <p:sldId id="273" r:id="rId16"/>
    <p:sldId id="275" r:id="rId1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7F7F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70055" autoAdjust="0"/>
  </p:normalViewPr>
  <p:slideViewPr>
    <p:cSldViewPr snapToGrid="0">
      <p:cViewPr varScale="1">
        <p:scale>
          <a:sx n="47" d="100"/>
          <a:sy n="47" d="100"/>
        </p:scale>
        <p:origin x="1056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FCCC504-8424-4DCE-B97A-9DF1447ED788}" type="datetimeFigureOut">
              <a:rPr lang="ru-RU" smtClean="0"/>
              <a:t>17.04.2022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D4117D-5AFC-44E1-BFC8-FEE1F281EC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02071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6D4117D-5AFC-44E1-BFC8-FEE1F281EC35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609008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6D4117D-5AFC-44E1-BFC8-FEE1F281EC35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783815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6D4117D-5AFC-44E1-BFC8-FEE1F281EC35}" type="slidenum">
              <a:rPr lang="ru-RU" smtClean="0"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478848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6D4117D-5AFC-44E1-BFC8-FEE1F281EC35}" type="slidenum">
              <a:rPr lang="ru-RU" smtClean="0"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36743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6D4117D-5AFC-44E1-BFC8-FEE1F281EC35}" type="slidenum">
              <a:rPr lang="ru-RU" smtClean="0"/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0207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0" y="0"/>
            <a:ext cx="12188825" cy="6872226"/>
            <a:chOff x="0" y="0"/>
            <a:chExt cx="12188825" cy="6872226"/>
          </a:xfrm>
        </p:grpSpPr>
        <p:pic>
          <p:nvPicPr>
            <p:cNvPr id="9" name="Picture 8" descr="HD-PanelTitle-V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" r="47673"/>
            <a:stretch/>
          </p:blipFill>
          <p:spPr>
            <a:xfrm rot="5400000">
              <a:off x="5245268" y="530352"/>
              <a:ext cx="1673352" cy="612648"/>
            </a:xfrm>
            <a:prstGeom prst="rect">
              <a:avLst/>
            </a:prstGeom>
          </p:spPr>
        </p:pic>
        <p:pic>
          <p:nvPicPr>
            <p:cNvPr id="18" name="Picture 17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48819"/>
            <a:stretch/>
          </p:blipFill>
          <p:spPr>
            <a:xfrm rot="5400000">
              <a:off x="5263556" y="5747514"/>
              <a:ext cx="1636776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ru-RU" dirty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dirty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3FF12A1C-3B44-4EEB-8C79-D8B47F34D224}" type="datetimeFigureOut">
              <a:rPr lang="ru-RU" smtClean="0"/>
              <a:t>17.04.2022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9DE19BCC-EC0D-430F-8424-1DD98BBF54E3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76642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dirty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dirty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F12A1C-3B44-4EEB-8C79-D8B47F34D224}" type="datetimeFigureOut">
              <a:rPr lang="ru-RU" smtClean="0"/>
              <a:t>17.04.2022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E19BCC-EC0D-430F-8424-1DD98BBF54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38420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dirty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F12A1C-3B44-4EEB-8C79-D8B47F34D224}" type="datetimeFigureOut">
              <a:rPr lang="ru-RU" smtClean="0"/>
              <a:t>17.04.2022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E19BCC-EC0D-430F-8424-1DD98BBF54E3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7914675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dirty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F12A1C-3B44-4EEB-8C79-D8B47F34D224}" type="datetimeFigureOut">
              <a:rPr lang="ru-RU" smtClean="0"/>
              <a:t>17.04.2022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E19BCC-EC0D-430F-8424-1DD98BBF54E3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0133561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dirty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F12A1C-3B44-4EEB-8C79-D8B47F34D224}" type="datetimeFigureOut">
              <a:rPr lang="ru-RU" smtClean="0"/>
              <a:t>17.04.2022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E19BCC-EC0D-430F-8424-1DD98BBF54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549225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dirty="0"/>
              <a:t>Образец заголовка</a:t>
            </a:r>
            <a:endParaRPr lang="en-US" dirty="0"/>
          </a:p>
        </p:txBody>
      </p:sp>
      <p:sp>
        <p:nvSpPr>
          <p:cNvPr id="16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F12A1C-3B44-4EEB-8C79-D8B47F34D224}" type="datetimeFigureOut">
              <a:rPr lang="ru-RU" smtClean="0"/>
              <a:t>17.04.2022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E19BCC-EC0D-430F-8424-1DD98BBF54E3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9968911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dirty="0"/>
              <a:t>Образец заголовка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F12A1C-3B44-4EEB-8C79-D8B47F34D224}" type="datetimeFigureOut">
              <a:rPr lang="ru-RU" smtClean="0"/>
              <a:t>17.04.2022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E19BCC-EC0D-430F-8424-1DD98BBF54E3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0722228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dirty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F12A1C-3B44-4EEB-8C79-D8B47F34D224}" type="datetimeFigureOut">
              <a:rPr lang="ru-RU" smtClean="0"/>
              <a:t>17.04.2022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E19BCC-EC0D-430F-8424-1DD98BBF54E3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7575718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ru-RU" dirty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F12A1C-3B44-4EEB-8C79-D8B47F34D224}" type="datetimeFigureOut">
              <a:rPr lang="ru-RU" smtClean="0"/>
              <a:t>17.04.2022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E19BCC-EC0D-430F-8424-1DD98BBF54E3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451750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F12A1C-3B44-4EEB-8C79-D8B47F34D224}" type="datetimeFigureOut">
              <a:rPr lang="ru-RU" smtClean="0"/>
              <a:t>17.04.2022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E19BCC-EC0D-430F-8424-1DD98BBF54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88450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dirty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F12A1C-3B44-4EEB-8C79-D8B47F34D224}" type="datetimeFigureOut">
              <a:rPr lang="ru-RU" smtClean="0"/>
              <a:t>17.04.2022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E19BCC-EC0D-430F-8424-1DD98BBF54E3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481901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F12A1C-3B44-4EEB-8C79-D8B47F34D224}" type="datetimeFigureOut">
              <a:rPr lang="ru-RU" smtClean="0"/>
              <a:t>17.04.2022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E19BCC-EC0D-430F-8424-1DD98BBF54E3}" type="slidenum">
              <a:rPr lang="ru-RU" smtClean="0"/>
              <a:t>‹#›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161891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dirty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1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1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F12A1C-3B44-4EEB-8C79-D8B47F34D224}" type="datetimeFigureOut">
              <a:rPr lang="ru-RU" smtClean="0"/>
              <a:t>17.04.2022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E19BCC-EC0D-430F-8424-1DD98BBF54E3}" type="slidenum">
              <a:rPr lang="ru-RU" smtClean="0"/>
              <a:t>‹#›</a:t>
            </a:fld>
            <a:endParaRPr lang="ru-RU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148789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F12A1C-3B44-4EEB-8C79-D8B47F34D224}" type="datetimeFigureOut">
              <a:rPr lang="ru-RU" smtClean="0"/>
              <a:t>17.04.2022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E19BCC-EC0D-430F-8424-1DD98BBF54E3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15452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F12A1C-3B44-4EEB-8C79-D8B47F34D224}" type="datetimeFigureOut">
              <a:rPr lang="ru-RU" smtClean="0"/>
              <a:t>17.04.2022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E19BCC-EC0D-430F-8424-1DD98BBF54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17562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dirty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F12A1C-3B44-4EEB-8C79-D8B47F34D224}" type="datetimeFigureOut">
              <a:rPr lang="ru-RU" smtClean="0"/>
              <a:t>17.04.2022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E19BCC-EC0D-430F-8424-1DD98BBF54E3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010433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 dirty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dirty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F12A1C-3B44-4EEB-8C79-D8B47F34D224}" type="datetimeFigureOut">
              <a:rPr lang="ru-RU" smtClean="0"/>
              <a:t>17.04.2022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E19BCC-EC0D-430F-8424-1DD98BBF54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50971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88825" cy="6856215"/>
            <a:chOff x="0" y="0"/>
            <a:chExt cx="12188825" cy="6856215"/>
          </a:xfrm>
        </p:grpSpPr>
        <p:pic>
          <p:nvPicPr>
            <p:cNvPr id="8" name="Picture 7" descr="HD-PanelContent-V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5093"/>
            <a:stretch/>
          </p:blipFill>
          <p:spPr>
            <a:xfrm rot="5400000">
              <a:off x="5706471" y="76265"/>
              <a:ext cx="758952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5093"/>
            <a:stretch/>
          </p:blipFill>
          <p:spPr>
            <a:xfrm rot="5400000">
              <a:off x="5706470" y="6173526"/>
              <a:ext cx="758952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3FF12A1C-3B44-4EEB-8C79-D8B47F34D224}" type="datetimeFigureOut">
              <a:rPr lang="ru-RU" smtClean="0"/>
              <a:t>17.04.2022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9DE19BCC-EC0D-430F-8424-1DD98BBF54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26459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  <p:sldLayoutId id="2147483695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D0%A2%D0%B5%D0%B2%D1%82%D0%BE%D0%BD%D1%81%D0%BA%D0%B8%D0%B9_%D0%BE%D1%80%D0%B4%D0%B5%D0%BD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ru.wikipedia.org/wiki/%D0%9E%D1%80%D0%B4%D0%B5%D0%BD_%D0%9C%D0%B5%D1%87%D0%B5%D0%BD%D0%BE%D1%81%D1%86%D0%B5%D0%B2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C44D113-34B9-4FC2-B309-BF60B4388F6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314833" y="1536358"/>
            <a:ext cx="7562336" cy="1758632"/>
          </a:xfr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/>
          <a:lstStyle/>
          <a:p>
            <a:r>
              <a:rPr lang="ru-RU" sz="6000" b="1" dirty="0">
                <a:solidFill>
                  <a:srgbClr val="FF0000"/>
                </a:solidFill>
              </a:rPr>
              <a:t>Ледовое побоище1242год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91FB7D2C-0A2C-4D11-AC38-D7954B2EB84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 flipV="1">
            <a:off x="4952252" y="3901750"/>
            <a:ext cx="1687445" cy="813132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pic>
        <p:nvPicPr>
          <p:cNvPr id="1030" name="Picture 6" descr="Развитие щитов в домонгольский период">
            <a:extLst>
              <a:ext uri="{FF2B5EF4-FFF2-40B4-BE49-F238E27FC236}">
                <a16:creationId xmlns:a16="http://schemas.microsoft.com/office/drawing/2014/main" id="{CD817B56-0B18-4075-A2AD-0BBE1C9A2DA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2253" y="3155092"/>
            <a:ext cx="2101010" cy="2166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C6896F2E-B671-415E-BCB8-0CADE6F3B4F2}"/>
              </a:ext>
            </a:extLst>
          </p:cNvPr>
          <p:cNvSpPr/>
          <p:nvPr/>
        </p:nvSpPr>
        <p:spPr>
          <a:xfrm>
            <a:off x="7274312" y="5570254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/>
              <a:t>ПОДГОТОВИЛ ПРЕПОДАВАТЕЛЬ ВПК "АЛЕКСАНДРОВСКИЙ ИВАНОВА М.Ф.</a:t>
            </a:r>
          </a:p>
        </p:txBody>
      </p:sp>
    </p:spTree>
    <p:extLst>
      <p:ext uri="{BB962C8B-B14F-4D97-AF65-F5344CB8AC3E}">
        <p14:creationId xmlns:p14="http://schemas.microsoft.com/office/powerpoint/2010/main" val="27843817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E1B3E3A4-F821-4F1C-A1AD-DBA3B3215BF6}"/>
              </a:ext>
            </a:extLst>
          </p:cNvPr>
          <p:cNvSpPr/>
          <p:nvPr/>
        </p:nvSpPr>
        <p:spPr>
          <a:xfrm>
            <a:off x="691377" y="446049"/>
            <a:ext cx="10772078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/>
              <a:t>Кровопролитная битва, которая началась с первыми лучами весеннего солнца, завершилась только поздним вечером. </a:t>
            </a:r>
            <a:r>
              <a:rPr lang="ru-RU" sz="3200" dirty="0"/>
              <a:t> «</a:t>
            </a:r>
            <a:r>
              <a:rPr lang="ru-RU" sz="3200" i="1" dirty="0">
                <a:solidFill>
                  <a:srgbClr val="333333"/>
                </a:solidFill>
              </a:rPr>
              <a:t>Рыцари шли </a:t>
            </a:r>
            <a:r>
              <a:rPr lang="ru-RU" sz="3200" i="1" dirty="0" err="1">
                <a:solidFill>
                  <a:srgbClr val="333333"/>
                </a:solidFill>
              </a:rPr>
              <a:t>свиньёю</a:t>
            </a:r>
            <a:r>
              <a:rPr lang="ru-RU" sz="3200" i="1" dirty="0">
                <a:solidFill>
                  <a:srgbClr val="333333"/>
                </a:solidFill>
              </a:rPr>
              <a:t>, выгодный и решительный против войск малодушных и нестойких, в настоящем случае не имел никакого успеха и только усилил жестокость с обеих сторон. Гордые рыцари, закованные в </a:t>
            </a:r>
            <a:r>
              <a:rPr lang="ru-RU" sz="3200" i="1" dirty="0" err="1">
                <a:solidFill>
                  <a:srgbClr val="333333"/>
                </a:solidFill>
              </a:rPr>
              <a:t>крепкия</a:t>
            </a:r>
            <a:r>
              <a:rPr lang="ru-RU" sz="3200" i="1" dirty="0">
                <a:solidFill>
                  <a:srgbClr val="333333"/>
                </a:solidFill>
              </a:rPr>
              <a:t> брони, хотя и прошли сквозь густые полки Александровы, но далеко не все, потому что мечи и топоры русские уложили многих на этом кровавом пути. Остальные же, с ужасом видя перед собою, вместо ожидаемого расстройства, живую стену замкнутых рядов, сверкающих оружием, на котором дымилась ещё немецкая кровь, – упали духом».  Историк</a:t>
            </a:r>
            <a:endParaRPr lang="ru-RU" sz="3200" b="1" dirty="0"/>
          </a:p>
        </p:txBody>
      </p:sp>
    </p:spTree>
    <p:extLst>
      <p:ext uri="{BB962C8B-B14F-4D97-AF65-F5344CB8AC3E}">
        <p14:creationId xmlns:p14="http://schemas.microsoft.com/office/powerpoint/2010/main" val="263444687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B80FA4F-E0B4-4D2C-A058-85AA6A1436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26994" y="791738"/>
            <a:ext cx="9569603" cy="1081668"/>
          </a:xfrm>
        </p:spPr>
        <p:txBody>
          <a:bodyPr>
            <a:normAutofit/>
          </a:bodyPr>
          <a:lstStyle/>
          <a:p>
            <a:r>
              <a:rPr lang="ru-RU" sz="6000" b="1" dirty="0"/>
              <a:t>БИТВА</a:t>
            </a:r>
          </a:p>
        </p:txBody>
      </p:sp>
      <p:pic>
        <p:nvPicPr>
          <p:cNvPr id="1026" name="Picture 2" descr="5 апреля 1242 года на Чудском озере произошло Ледовое побоище - Российское  историческое общество">
            <a:extLst>
              <a:ext uri="{FF2B5EF4-FFF2-40B4-BE49-F238E27FC236}">
                <a16:creationId xmlns:a16="http://schemas.microsoft.com/office/drawing/2014/main" id="{C96A93A1-FE02-4570-9CC1-246B193DC41E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5083" y="2018371"/>
            <a:ext cx="10010623" cy="42371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9232739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4FD4CAD6-1997-4F6D-8EC5-4891A8E2D9CD}"/>
              </a:ext>
            </a:extLst>
          </p:cNvPr>
          <p:cNvSpPr/>
          <p:nvPr/>
        </p:nvSpPr>
        <p:spPr>
          <a:xfrm>
            <a:off x="594902" y="685801"/>
            <a:ext cx="5501099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Александр Невский сделал ставку на новую тактику, которую не смог предугадать враг: главную роль в нашем войске должны были сыграть не центровые бойцы, а фланги. Таким образом, он как бы пропустил врагов внутрь своей армии, и когда те подумали, что смогли одолеть </a:t>
            </a:r>
            <a:r>
              <a:rPr lang="ru-RU" sz="2800" b="1" dirty="0" err="1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русичей</a:t>
            </a:r>
            <a:r>
              <a:rPr lang="ru-RU" sz="2800" b="1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Александр Ярославич замкнул кольцо. 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122" name="Picture 2" descr="Величайшие битвы России. Ледовое побоище, 5 апреля 1242 года |  Международный фестиваль кинофильмов и телепрограмм «Радонеж»">
            <a:extLst>
              <a:ext uri="{FF2B5EF4-FFF2-40B4-BE49-F238E27FC236}">
                <a16:creationId xmlns:a16="http://schemas.microsoft.com/office/drawing/2014/main" id="{77CC5F69-2FEF-49EC-9DB1-E8195950679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98995" y="1014761"/>
            <a:ext cx="5698103" cy="49176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6102377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0084CB3E-733C-47D6-9F12-AE68B5B24748}"/>
              </a:ext>
            </a:extLst>
          </p:cNvPr>
          <p:cNvSpPr/>
          <p:nvPr/>
        </p:nvSpPr>
        <p:spPr>
          <a:xfrm>
            <a:off x="571500" y="685039"/>
            <a:ext cx="5282109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последний удар им нанёс тонкий лед Чудского озера. Под весом тяжёлого вооружения захватчиков он стал проламываться, увлекая их в холодную воду.</a:t>
            </a:r>
            <a:endParaRPr lang="ru-RU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170" name="Picture 2" descr="День победы русских воинов князя Александра Невского над немецкими рыцарями  на Чудском озере (Ледовое побоище) | ДОСААФ России Республики Дагестан |  Официальный сайт">
            <a:extLst>
              <a:ext uri="{FF2B5EF4-FFF2-40B4-BE49-F238E27FC236}">
                <a16:creationId xmlns:a16="http://schemas.microsoft.com/office/drawing/2014/main" id="{14DBFE67-3CA9-41E3-8A07-9793431CCC0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53609" y="540650"/>
            <a:ext cx="5936946" cy="56323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4036972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3C5B2BC-15DF-4E0E-8A5F-EB6927FDD4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891273"/>
          </a:xfrm>
        </p:spPr>
        <p:txBody>
          <a:bodyPr>
            <a:noAutofit/>
          </a:bodyPr>
          <a:lstStyle/>
          <a:p>
            <a:r>
              <a:rPr lang="ru-RU" sz="6600" dirty="0">
                <a:solidFill>
                  <a:srgbClr val="FF0000"/>
                </a:solidFill>
              </a:rPr>
              <a:t>Победа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9A84485-F321-4781-BED7-D092AC35ABB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01805" y="1873405"/>
            <a:ext cx="7170235" cy="4002463"/>
          </a:xfrm>
        </p:spPr>
        <p:txBody>
          <a:bodyPr>
            <a:noAutofit/>
          </a:bodyPr>
          <a:lstStyle/>
          <a:p>
            <a:r>
              <a:rPr lang="ru-RU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Победителя, героя Невской битвы и боя на Чудском озере Александра Ярославича русские города встретили всеобщим ликованием</a:t>
            </a:r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pic>
        <p:nvPicPr>
          <p:cNvPr id="6146" name="Picture 2" descr="6 декабря - Святого благоверного великого князя Александра Невского">
            <a:extLst>
              <a:ext uri="{FF2B5EF4-FFF2-40B4-BE49-F238E27FC236}">
                <a16:creationId xmlns:a16="http://schemas.microsoft.com/office/drawing/2014/main" id="{2B0B1F39-AEAB-4DE6-8173-1A41B622813E}"/>
              </a:ext>
            </a:extLst>
          </p:cNvPr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70955" y="2285998"/>
            <a:ext cx="4159405" cy="39698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2300013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A5E7925A-29A3-4D51-BE60-59C659619D38}"/>
              </a:ext>
            </a:extLst>
          </p:cNvPr>
          <p:cNvSpPr/>
          <p:nvPr/>
        </p:nvSpPr>
        <p:spPr>
          <a:xfrm>
            <a:off x="669471" y="613317"/>
            <a:ext cx="10858500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5400" b="1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Результатом Ледового побоища стал договор между немцами и новгородцами, согласно которому крестоносцы обязались оставить все завоёванные ими ранее русские земли. </a:t>
            </a:r>
            <a:endParaRPr lang="ru-RU" sz="5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2135979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E174383A-C654-4980-90C4-D1FF8F720965}"/>
              </a:ext>
            </a:extLst>
          </p:cNvPr>
          <p:cNvSpPr/>
          <p:nvPr/>
        </p:nvSpPr>
        <p:spPr>
          <a:xfrm>
            <a:off x="613318" y="412596"/>
            <a:ext cx="10972800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Этот подвиг русских воинов стал поистине бессмертным и поучительным для врагов нашей страны. Слова, сказанные Александром Невским во время Ледового побоища, звучат сквозь века:</a:t>
            </a:r>
            <a:r>
              <a:rPr lang="ru-RU" sz="48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«Кто к нам с мечом придет, тот от меча и погибнет».</a:t>
            </a:r>
            <a:endParaRPr lang="ru-RU" sz="48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079294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3769060A-B060-45F4-86B5-4AAB4F037FCF}"/>
              </a:ext>
            </a:extLst>
          </p:cNvPr>
          <p:cNvSpPr/>
          <p:nvPr/>
        </p:nvSpPr>
        <p:spPr>
          <a:xfrm>
            <a:off x="970156" y="1370427"/>
            <a:ext cx="10537903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Ровно 780лет назад, 5 апреля 1242 года, на Чудском озере произошло Ледовое побоище, результатом которого стала одна из славных побед русского оружия над иностранным захватчиком. </a:t>
            </a:r>
          </a:p>
          <a:p>
            <a:r>
              <a:rPr lang="en-US" sz="4400" b="1" dirty="0">
                <a:solidFill>
                  <a:srgbClr val="333333"/>
                </a:solidFill>
                <a:latin typeface="PT Astra Sans"/>
              </a:rPr>
              <a:t> </a:t>
            </a:r>
            <a:endParaRPr lang="ru-RU" sz="4400" b="1" dirty="0"/>
          </a:p>
        </p:txBody>
      </p:sp>
    </p:spTree>
    <p:extLst>
      <p:ext uri="{BB962C8B-B14F-4D97-AF65-F5344CB8AC3E}">
        <p14:creationId xmlns:p14="http://schemas.microsoft.com/office/powerpoint/2010/main" val="38526277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94BB548A-672F-49C9-BA9E-20EE577B4A20}"/>
              </a:ext>
            </a:extLst>
          </p:cNvPr>
          <p:cNvSpPr/>
          <p:nvPr/>
        </p:nvSpPr>
        <p:spPr>
          <a:xfrm>
            <a:off x="527824" y="613317"/>
            <a:ext cx="6965797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>
                <a:latin typeface="Times New Roman" panose="02020603050405020304" pitchFamily="18" charset="0"/>
              </a:rPr>
              <a:t>Тевтонский орден основан был  в конце XII в. в Палестине во время крестовых походов. В 1198 году в связи с объявлением Северным крестовым походом Орден крестоносцев перебазируется из Палестины в Прибалтику. В XIII в. в Прибалтике на землях, захваченных орденом у пруссов, литовцев, поляков, образовано государство Тевтонского ордена.</a:t>
            </a:r>
            <a:endParaRPr lang="ru-RU" sz="3200" b="1" dirty="0"/>
          </a:p>
        </p:txBody>
      </p:sp>
      <p:pic>
        <p:nvPicPr>
          <p:cNvPr id="3074" name="Picture 2" descr="http://www2.1100ad.com/wiki/images/7/78/Tknight2.jpg">
            <a:extLst>
              <a:ext uri="{FF2B5EF4-FFF2-40B4-BE49-F238E27FC236}">
                <a16:creationId xmlns:a16="http://schemas.microsoft.com/office/drawing/2014/main" id="{D1F446EE-8B79-4849-B2D4-803392C6E56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7715" y="504321"/>
            <a:ext cx="3886461" cy="5652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713881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294B4E0-F626-462B-B83E-A9935B83F8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4157" y="555171"/>
            <a:ext cx="10989129" cy="1518558"/>
          </a:xfrm>
        </p:spPr>
        <p:txBody>
          <a:bodyPr>
            <a:noAutofit/>
          </a:bodyPr>
          <a:lstStyle/>
          <a:p>
            <a:r>
              <a:rPr lang="ru-RU" sz="6000" b="1" dirty="0">
                <a:latin typeface="+mn-lt"/>
              </a:rPr>
              <a:t>Ливонский орден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66868B9-56B0-431E-BDA4-296E1FC5D0E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6314" y="2073729"/>
            <a:ext cx="11299372" cy="4229100"/>
          </a:xfr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>
            <a:noAutofit/>
          </a:bodyPr>
          <a:lstStyle/>
          <a:p>
            <a:r>
              <a:rPr lang="ru-RU" sz="3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Ливонский орден – это отделение  </a:t>
            </a:r>
            <a:r>
              <a:rPr lang="ru-RU" sz="3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3" tooltip="Тевтонский орден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Тевтонского</a:t>
            </a:r>
            <a:r>
              <a:rPr lang="ru-RU" sz="3200" b="1" u="sng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3" tooltip="Тевтонский орден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</a:t>
            </a:r>
            <a:r>
              <a:rPr lang="ru-RU" sz="3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ордена  в Ливонии (территории современных Латвии и Эстонии).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Ливонский орден начал формироваться в 1237 году из остатков Ордена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  <a:hlinkClick r:id="rId4" tooltip="Орден Меченосцев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меченосцев </a:t>
            </a:r>
            <a:r>
              <a:rPr lang="ru-RU" sz="32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После потерь водной из битв около трети рыцарей, католические колонизаторы нуждались в военной силе для защиты захваченных ими земель, для чего было решено соединить Орден меченосцев с Тевтонским орденом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 </a:t>
            </a:r>
            <a:endParaRPr lang="ru-RU" sz="32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1016119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40BE187-DA33-4BE5-BD1C-4A4C9EEDC6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5402" y="724830"/>
            <a:ext cx="9601196" cy="1271239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Агрессивная политика Ливонского ордена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1671EF0-40BD-4C27-B8CC-790425D46CE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40871" y="2442116"/>
            <a:ext cx="6564086" cy="3893369"/>
          </a:xfrm>
        </p:spPr>
        <p:txBody>
          <a:bodyPr>
            <a:normAutofit fontScale="92500" lnSpcReduction="10000"/>
          </a:bodyPr>
          <a:lstStyle/>
          <a:p>
            <a:r>
              <a:rPr lang="ru-RU" sz="3000" b="1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1240 года немецкие рыцари Ливонского ордена стали активно совершать походы на русские земли, намереваясь захватить северные территории нашей страны. Сначала им сопутствовал успех – рыцарям удалось завладеть Изборском и Псковом. Следующей целью был Новгород</a:t>
            </a:r>
            <a:endParaRPr lang="ru-RU" sz="3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pic>
        <p:nvPicPr>
          <p:cNvPr id="5122" name="Picture 2" descr="https://static.wikia.nocookie.net/warrior/images/8/85/LivoniaKnight.jpg/revision/latest/scale-to-width-down/350?cb=20180303183903&amp;path-prefix=ru">
            <a:extLst>
              <a:ext uri="{FF2B5EF4-FFF2-40B4-BE49-F238E27FC236}">
                <a16:creationId xmlns:a16="http://schemas.microsoft.com/office/drawing/2014/main" id="{4A4EDE97-71D9-4C82-8916-E288593C5DFC}"/>
              </a:ext>
            </a:extLst>
          </p:cNvPr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21047" y="2442117"/>
            <a:ext cx="3461460" cy="36910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084429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BA4383F8-9442-480C-98D7-9618DC8A6315}"/>
              </a:ext>
            </a:extLst>
          </p:cNvPr>
          <p:cNvSpPr/>
          <p:nvPr/>
        </p:nvSpPr>
        <p:spPr>
          <a:xfrm>
            <a:off x="529039" y="2252547"/>
            <a:ext cx="5198754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>
                <a:solidFill>
                  <a:schemeClr val="tx2"/>
                </a:solidFill>
              </a:rPr>
              <a:t>Чтобы сохранить свободу, его жители Новгорода, обратились за помощью к Александру Невскому</a:t>
            </a:r>
            <a:r>
              <a:rPr lang="ru-RU" sz="3600" dirty="0">
                <a:solidFill>
                  <a:schemeClr val="tx2"/>
                </a:solidFill>
              </a:rPr>
              <a:t>.</a:t>
            </a:r>
            <a:r>
              <a:rPr lang="ru-RU" sz="3600" dirty="0">
                <a:solidFill>
                  <a:srgbClr val="333333"/>
                </a:solidFill>
              </a:rPr>
              <a:t> </a:t>
            </a:r>
            <a:endParaRPr lang="ru-RU" sz="3600" dirty="0"/>
          </a:p>
        </p:txBody>
      </p:sp>
      <p:pic>
        <p:nvPicPr>
          <p:cNvPr id="1026" name="Picture 2" descr="К истории почитания святого благоверного князя Александра Невского - Сайт  Екатеринодарской и Кубанской епархии">
            <a:extLst>
              <a:ext uri="{FF2B5EF4-FFF2-40B4-BE49-F238E27FC236}">
                <a16:creationId xmlns:a16="http://schemas.microsoft.com/office/drawing/2014/main" id="{288FDD7D-5D62-4DA8-9E77-1F0A97F3E55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7793" y="780585"/>
            <a:ext cx="5935168" cy="50515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6211019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170363E-C180-4099-A752-A0A3AC7B2F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7200" b="1" dirty="0"/>
              <a:t>Русские </a:t>
            </a:r>
            <a:r>
              <a:rPr lang="ru-RU" sz="7200" b="1" dirty="0" err="1"/>
              <a:t>воиска</a:t>
            </a:r>
            <a:endParaRPr lang="ru-RU" sz="7200" b="1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1B09656-A201-44FF-85A7-04E3153F017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747132" y="2560320"/>
            <a:ext cx="5269620" cy="3310128"/>
          </a:xfrm>
        </p:spPr>
        <p:txBody>
          <a:bodyPr>
            <a:normAutofit/>
          </a:bodyPr>
          <a:lstStyle/>
          <a:p>
            <a:r>
              <a:rPr lang="ru-RU" sz="4000" b="1" dirty="0"/>
              <a:t>Прославленный полководец без труда собрал войско</a:t>
            </a:r>
          </a:p>
        </p:txBody>
      </p:sp>
      <p:pic>
        <p:nvPicPr>
          <p:cNvPr id="2054" name="Picture 6" descr="https://ic.pics.livejournal.com/arcanag/66341574/9229/9229_900.jpg">
            <a:extLst>
              <a:ext uri="{FF2B5EF4-FFF2-40B4-BE49-F238E27FC236}">
                <a16:creationId xmlns:a16="http://schemas.microsoft.com/office/drawing/2014/main" id="{EABDDC3C-7C37-47F4-8561-F84D59404B4E}"/>
              </a:ext>
            </a:extLst>
          </p:cNvPr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81725" y="2569531"/>
            <a:ext cx="4718050" cy="31175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5592269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C645D35-6DAD-4C67-87BF-4FE2CC0105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dirty="0"/>
              <a:t>Ливонские войска</a:t>
            </a:r>
          </a:p>
        </p:txBody>
      </p:sp>
      <p:pic>
        <p:nvPicPr>
          <p:cNvPr id="4098" name="Picture 2" descr="Тевтонский орден против исламского мира. Часть вторая | Ислам в Украине">
            <a:extLst>
              <a:ext uri="{FF2B5EF4-FFF2-40B4-BE49-F238E27FC236}">
                <a16:creationId xmlns:a16="http://schemas.microsoft.com/office/drawing/2014/main" id="{B6E203F3-2D56-449F-AF87-A387D2913BB5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4712" y="2375210"/>
            <a:ext cx="6779941" cy="37691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8082727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Невская битва и Ледовое побоище">
            <a:extLst>
              <a:ext uri="{FF2B5EF4-FFF2-40B4-BE49-F238E27FC236}">
                <a16:creationId xmlns:a16="http://schemas.microsoft.com/office/drawing/2014/main" id="{B95ABF9D-8A31-4028-AB82-DEB304AF313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805" y="519113"/>
            <a:ext cx="11106615" cy="5819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3823563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туральные материалы">
  <a:themeElements>
    <a:clrScheme name="Натуральные материалы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B15E28"/>
      </a:accent1>
      <a:accent2>
        <a:srgbClr val="B13228"/>
      </a:accent2>
      <a:accent3>
        <a:srgbClr val="8B7B56"/>
      </a:accent3>
      <a:accent4>
        <a:srgbClr val="E09C41"/>
      </a:accent4>
      <a:accent5>
        <a:srgbClr val="9EAE51"/>
      </a:accent5>
      <a:accent6>
        <a:srgbClr val="6E7355"/>
      </a:accent6>
      <a:hlink>
        <a:srgbClr val="D37A21"/>
      </a:hlink>
      <a:folHlink>
        <a:srgbClr val="CA8F55"/>
      </a:folHlink>
    </a:clrScheme>
    <a:fontScheme name="Натуральные материалы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Натуральные материалы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039A4B3-0617-4CFC-B614-27363ECC28AC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248</TotalTime>
  <Words>526</Words>
  <Application>Microsoft Office PowerPoint</Application>
  <PresentationFormat>Широкоэкранный</PresentationFormat>
  <Paragraphs>26</Paragraphs>
  <Slides>16</Slides>
  <Notes>5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2" baseType="lpstr">
      <vt:lpstr>Arial</vt:lpstr>
      <vt:lpstr>Calibri</vt:lpstr>
      <vt:lpstr>Garamond</vt:lpstr>
      <vt:lpstr>PT Astra Sans</vt:lpstr>
      <vt:lpstr>Times New Roman</vt:lpstr>
      <vt:lpstr>Натуральные материалы</vt:lpstr>
      <vt:lpstr>Ледовое побоище1242год</vt:lpstr>
      <vt:lpstr>Презентация PowerPoint</vt:lpstr>
      <vt:lpstr>Презентация PowerPoint</vt:lpstr>
      <vt:lpstr>Ливонский орден</vt:lpstr>
      <vt:lpstr>Агрессивная политика Ливонского ордена</vt:lpstr>
      <vt:lpstr>Презентация PowerPoint</vt:lpstr>
      <vt:lpstr>Русские воиска</vt:lpstr>
      <vt:lpstr>Ливонские войска</vt:lpstr>
      <vt:lpstr>Презентация PowerPoint</vt:lpstr>
      <vt:lpstr>Презентация PowerPoint</vt:lpstr>
      <vt:lpstr>БИТВА</vt:lpstr>
      <vt:lpstr>Презентация PowerPoint</vt:lpstr>
      <vt:lpstr>Презентация PowerPoint</vt:lpstr>
      <vt:lpstr>Победа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Ледовое побоище</dc:title>
  <dc:creator>Маргарита</dc:creator>
  <cp:lastModifiedBy>Маргарита</cp:lastModifiedBy>
  <cp:revision>27</cp:revision>
  <dcterms:created xsi:type="dcterms:W3CDTF">2022-03-31T17:08:55Z</dcterms:created>
  <dcterms:modified xsi:type="dcterms:W3CDTF">2022-04-17T14:12:40Z</dcterms:modified>
</cp:coreProperties>
</file>