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2" r:id="rId3"/>
    <p:sldId id="281" r:id="rId4"/>
    <p:sldId id="290" r:id="rId5"/>
    <p:sldId id="289" r:id="rId6"/>
    <p:sldId id="288" r:id="rId7"/>
    <p:sldId id="287" r:id="rId8"/>
    <p:sldId id="286" r:id="rId9"/>
    <p:sldId id="293" r:id="rId10"/>
    <p:sldId id="285" r:id="rId11"/>
    <p:sldId id="294" r:id="rId12"/>
    <p:sldId id="314" r:id="rId13"/>
    <p:sldId id="311" r:id="rId14"/>
    <p:sldId id="302" r:id="rId15"/>
    <p:sldId id="303" r:id="rId16"/>
    <p:sldId id="305" r:id="rId17"/>
    <p:sldId id="312" r:id="rId18"/>
    <p:sldId id="304" r:id="rId19"/>
    <p:sldId id="309" r:id="rId20"/>
    <p:sldId id="308" r:id="rId21"/>
    <p:sldId id="316" r:id="rId22"/>
    <p:sldId id="313" r:id="rId23"/>
    <p:sldId id="284" r:id="rId24"/>
    <p:sldId id="265" r:id="rId25"/>
    <p:sldId id="315" r:id="rId26"/>
    <p:sldId id="299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82" autoAdjust="0"/>
    <p:restoredTop sz="96433" autoAdjust="0"/>
  </p:normalViewPr>
  <p:slideViewPr>
    <p:cSldViewPr snapToGrid="0">
      <p:cViewPr varScale="1">
        <p:scale>
          <a:sx n="69" d="100"/>
          <a:sy n="69" d="100"/>
        </p:scale>
        <p:origin x="1332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5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803564" y="640081"/>
            <a:ext cx="7883236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3200" b="1" cap="all" dirty="0" smtClean="0">
              <a:ln w="9000" cmpd="sng">
                <a:solidFill>
                  <a:srgbClr val="10CF9B">
                    <a:shade val="50000"/>
                    <a:satMod val="120000"/>
                  </a:srgbClr>
                </a:solidFill>
                <a:prstDash val="solid"/>
              </a:ln>
              <a:solidFill>
                <a:srgbClr val="0070C0"/>
              </a:solidFill>
              <a:effectLst>
                <a:reflection blurRad="12700" stA="28000" endPos="45000" dist="1000" dir="5400000" sy="-100000" algn="bl" rotWithShape="0"/>
              </a:effectLst>
              <a:latin typeface="Corbel" panose="020B0503020204020204" pitchFamily="34" charset="0"/>
            </a:endParaRPr>
          </a:p>
          <a:p>
            <a:pPr lvl="0" algn="ctr"/>
            <a:endParaRPr lang="ru-RU" sz="3200" b="1" cap="all" dirty="0">
              <a:ln w="9000" cmpd="sng">
                <a:solidFill>
                  <a:srgbClr val="10CF9B">
                    <a:shade val="50000"/>
                    <a:satMod val="120000"/>
                  </a:srgbClr>
                </a:solidFill>
                <a:prstDash val="solid"/>
              </a:ln>
              <a:solidFill>
                <a:srgbClr val="0070C0"/>
              </a:solidFill>
              <a:effectLst>
                <a:reflection blurRad="12700" stA="28000" endPos="45000" dist="1000" dir="5400000" sy="-100000" algn="bl" rotWithShape="0"/>
              </a:effectLst>
              <a:latin typeface="Corbel" panose="020B0503020204020204" pitchFamily="34" charset="0"/>
            </a:endParaRPr>
          </a:p>
          <a:p>
            <a:pPr lvl="0" algn="ctr"/>
            <a:r>
              <a:rPr lang="ru-RU" sz="4000" b="1" cap="all" dirty="0" smtClean="0">
                <a:ln w="9000" cmpd="sng">
                  <a:solidFill>
                    <a:srgbClr val="10CF9B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Corbel" panose="020B0503020204020204" pitchFamily="34" charset="0"/>
              </a:rPr>
              <a:t>            </a:t>
            </a:r>
            <a:r>
              <a:rPr lang="ru-RU" sz="5400" b="1" cap="all" dirty="0" smtClean="0">
                <a:ln w="9000" cmpd="sng">
                  <a:solidFill>
                    <a:srgbClr val="10CF9B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Corbel" panose="020B0503020204020204" pitchFamily="34" charset="0"/>
              </a:rPr>
              <a:t>Организация                   подвижных игр</a:t>
            </a:r>
          </a:p>
          <a:p>
            <a:pPr lvl="0" algn="ctr"/>
            <a:r>
              <a:rPr lang="ru-RU" sz="5400" b="1" cap="all" dirty="0" smtClean="0">
                <a:ln w="9000" cmpd="sng">
                  <a:solidFill>
                    <a:srgbClr val="10CF9B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Corbel" panose="020B0503020204020204" pitchFamily="34" charset="0"/>
              </a:rPr>
              <a:t> и игр- эстафет</a:t>
            </a:r>
            <a:endParaRPr lang="ru-RU" sz="6000" b="1" cap="all" dirty="0" smtClean="0">
              <a:ln w="9000" cmpd="sng">
                <a:solidFill>
                  <a:srgbClr val="10CF9B">
                    <a:shade val="50000"/>
                    <a:satMod val="120000"/>
                  </a:srgbClr>
                </a:solidFill>
                <a:prstDash val="solid"/>
              </a:ln>
              <a:solidFill>
                <a:srgbClr val="0070C0"/>
              </a:solidFill>
              <a:effectLst>
                <a:reflection blurRad="12700" stA="28000" endPos="45000" dist="1000" dir="5400000" sy="-100000" algn="bl" rotWithShape="0"/>
              </a:effectLst>
              <a:latin typeface="Corbel" panose="020B0503020204020204" pitchFamily="34" charset="0"/>
            </a:endParaRPr>
          </a:p>
          <a:p>
            <a:pPr lvl="0" algn="ctr"/>
            <a:endParaRPr lang="ru-RU" sz="3600" b="1" cap="all" dirty="0">
              <a:ln w="9000" cmpd="sng">
                <a:solidFill>
                  <a:srgbClr val="10CF9B">
                    <a:shade val="50000"/>
                    <a:satMod val="120000"/>
                  </a:srgbClr>
                </a:solidFill>
                <a:prstDash val="solid"/>
              </a:ln>
              <a:solidFill>
                <a:srgbClr val="0070C0"/>
              </a:solidFill>
              <a:effectLst>
                <a:reflection blurRad="12700" stA="28000" endPos="45000" dist="1000" dir="5400000" sy="-100000" algn="bl" rotWithShape="0"/>
              </a:effectLst>
              <a:latin typeface="Corbel" panose="020B0503020204020204" pitchFamily="34" charset="0"/>
            </a:endParaRPr>
          </a:p>
          <a:p>
            <a:pPr lvl="0" algn="ctr"/>
            <a:endParaRPr lang="ru-RU" sz="3600" b="1" cap="all" dirty="0" smtClean="0">
              <a:ln w="9000" cmpd="sng">
                <a:solidFill>
                  <a:srgbClr val="10CF9B">
                    <a:shade val="50000"/>
                    <a:satMod val="120000"/>
                  </a:srgbClr>
                </a:solidFill>
                <a:prstDash val="solid"/>
              </a:ln>
              <a:solidFill>
                <a:srgbClr val="0070C0"/>
              </a:solidFill>
              <a:effectLst>
                <a:reflection blurRad="12700" stA="28000" endPos="45000" dist="1000" dir="5400000" sy="-100000" algn="bl" rotWithShape="0"/>
              </a:effectLst>
              <a:latin typeface="Corbel" panose="020B0503020204020204" pitchFamily="34" charset="0"/>
            </a:endParaRPr>
          </a:p>
          <a:p>
            <a:pPr lvl="0" algn="ctr"/>
            <a:endParaRPr lang="ru-RU" sz="3600" b="1" cap="all" dirty="0">
              <a:ln w="9000" cmpd="sng">
                <a:solidFill>
                  <a:srgbClr val="10CF9B">
                    <a:shade val="50000"/>
                    <a:satMod val="120000"/>
                  </a:srgbClr>
                </a:solidFill>
                <a:prstDash val="solid"/>
              </a:ln>
              <a:solidFill>
                <a:srgbClr val="0070C0"/>
              </a:solidFill>
              <a:effectLst>
                <a:reflection blurRad="12700" stA="28000" endPos="45000" dist="1000" dir="5400000" sy="-100000" algn="bl" rotWithShape="0"/>
              </a:effectLst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2729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 flipH="1">
            <a:off x="1785938" y="700088"/>
            <a:ext cx="66579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48691" y="1008459"/>
            <a:ext cx="7162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приёмы варьирования степени физической нагрузки в подвижной игре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6213097"/>
              </p:ext>
            </p:extLst>
          </p:nvPr>
        </p:nvGraphicFramePr>
        <p:xfrm>
          <a:off x="1191492" y="1839454"/>
          <a:ext cx="7620000" cy="4503805"/>
        </p:xfrm>
        <a:graphic>
          <a:graphicData uri="http://schemas.openxmlformats.org/drawingml/2006/table">
            <a:tbl>
              <a:tblPr/>
              <a:tblGrid>
                <a:gridCol w="37487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712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81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Снижение нагрузки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Повышение нагрузки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81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Уменьшение продолжительности игр.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 Увеличение продолжительности игр.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96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Уменьшение числа повторений одной и той же игры.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 Увеличение числа повторений каждой игры.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99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Уменьшение сложности сюжета игры.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 Увеличение сложности сюжета игры.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96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4. Более частое включение пауз для отдыха и дыхательных упражнений.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 Более редкое включение пауз для отдыха и дыхательных упражнений.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996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5. Уменьшение темпа и амплитуды движений в игре.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 Увеличение темпа и амплитуды движений в игре.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092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  6. Перевод возбудившихся, утомившихся детей на менее активные роли в игре.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 Предоставление возможности проявлять активность, инициативу большому числу участник игры.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092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  7. Более мягкий, негромкий тон ведущего, без командных интонаций, скорее повествовательный.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 Наряду с обычным допустим и командный тон ведущего.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988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706"/>
            <a:ext cx="9144000" cy="682729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57364" y="557213"/>
            <a:ext cx="7100886" cy="6159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 подборе и организации игр необходимо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учитывать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сложность игры;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-соответствие уровню подготовленности детей;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соответствие содержания игр времени года, состоянию погоды;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  разные приёмы выбора детей на ответственные роли;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варианты усложнения подвижных игр;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 разные способы организации детей;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 рациональное использование оборудования и инвентаря, предметов окружающей среды;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 создание хорошей дружеской атмосферы, располагающей детей к непринужденному участию в различных играх, к проявлению активности, творческой инициативы.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988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82980" y="640081"/>
            <a:ext cx="7863840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воспитателя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Должен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выбрать игру согласно 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возрасту.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Выучить игру.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Владеть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теми движениями, которые есть в данной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игре.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Выучить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 если таковые имеются, для того чтобы активизировать деятельность детей и сохранять интерес к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игре.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Выбрать место.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Продумать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расстановку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детей.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Подготовить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атрибуты, зрительные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ориентиры.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499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706"/>
            <a:ext cx="9144000" cy="682729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943100" y="715225"/>
            <a:ext cx="6915149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Структура проведения подвижных игр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 сбор детей на игру;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 создание интереса к игре;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организация играющих, объяснение игры;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определение ведущего;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проведение игры;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окончание игры и подведение итогов.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05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20809" y="3970528"/>
            <a:ext cx="2195513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79889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706"/>
            <a:ext cx="9144000" cy="682729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57325" y="557213"/>
            <a:ext cx="7386639" cy="79714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Игры-эстафеты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: </a:t>
            </a:r>
          </a:p>
          <a:p>
            <a:pPr algn="just"/>
            <a:r>
              <a:rPr lang="ru-RU" sz="3200" b="1" dirty="0" smtClean="0"/>
              <a:t>-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малой подвижности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эстафеты со следующими движениями: ходьба и бег с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подлезанием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перелезанием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пролезанием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перешагиванием, ползанием, влезанием и спрыгиванием;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-средней подвижности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сочетают бег с перепрыгиванием, с ведением мяча (одной или двумя руками), броском в корзину и т.д. ; исходные положения детей могут быть в колонну по одному, по двое, сидя лицом по направлению движения 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т.п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большой подвижности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- эстафеты для хорошо физически подготовленных детей; к исходным положениям добавляются — сидя, спиной по направлению движения, лежа на животе и другие.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988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706"/>
            <a:ext cx="9144000" cy="682729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92224" y="896112"/>
            <a:ext cx="7151750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dirty="0" smtClean="0"/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Виды соревнования :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-индивидуальное или личное первенство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(доступно детям с 5-ти лет и проходит по принципу «кто лучше?»);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коллективное или командное первенство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проходит по принципу «чья команда выполнит быстрее или лучше?»;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индивидуально- коллективное первенство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проводится по принципу «победит тот, кто быстрее выполнит, а выиграет та команда, в которой больше победителей.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988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706"/>
            <a:ext cx="9144000" cy="682729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441448" y="731520"/>
            <a:ext cx="6181344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Игры-эстафеты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 классифицируются</a:t>
            </a:r>
            <a:r>
              <a:rPr lang="ru-RU" sz="2800" b="1" dirty="0" smtClean="0"/>
              <a:t>:</a:t>
            </a:r>
          </a:p>
          <a:p>
            <a:endParaRPr lang="ru-RU" sz="2800" dirty="0" smtClean="0"/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 количеству включаемых заданий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простые и сложные эстафеты.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Простые эстафеты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— включают одно или два несложных задания: ведение мяча, перенос предметов,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пролезание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об­руч, ползание по скамейке, ходьба с сохранением равновесия, перешагивание и пр.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Сложные эстафеты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— включают более двух заданий. С учетом содержания заданий могут выступать как полосы препятствий.</a:t>
            </a:r>
          </a:p>
          <a:p>
            <a:pPr algn="just"/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 smtClean="0"/>
          </a:p>
          <a:p>
            <a:pPr algn="just"/>
            <a:r>
              <a:rPr lang="ru-RU" sz="2800" dirty="0" smtClean="0"/>
              <a:t>.</a:t>
            </a:r>
            <a:br>
              <a:rPr lang="ru-RU" sz="2800" dirty="0" smtClean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7988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706"/>
            <a:ext cx="9144000" cy="682729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043113" y="1128713"/>
            <a:ext cx="680085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требованиям к выполняемым заданиям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с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трого регламентированные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выполняются заранее утвержденным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способом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-произвольные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выполняются любым способом, каждый участник выбирает самый рациональный или удобный для себя.</a:t>
            </a:r>
          </a:p>
          <a:p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7988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706"/>
            <a:ext cx="9144000" cy="682729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028825" y="328613"/>
            <a:ext cx="691514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характеру перемещений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линейные 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участники перемещаются прямолинейно или по цепочке, выстроившись в колонну или в шеренгу;</a:t>
            </a: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встречные-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 каждая команда делится на две равные части и располагаются на противоположных сторонах площадки;</a:t>
            </a:r>
          </a:p>
          <a:p>
            <a:pPr algn="just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круговые -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построены в круг, и стоя на месте, передают эстафету по цепочке в одну сторону, или по кругу. или сами перемещаются по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кругу.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7988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706"/>
            <a:ext cx="9144000" cy="682729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920240" y="1024127"/>
            <a:ext cx="7023734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способу действий: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FontTx/>
              <a:buChar char="-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ндивидуальные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 участники по очереди выполняют обусловленные действия: на месте; с продвижением различными способами; с передвижением и дополнительными заданиями.</a:t>
            </a:r>
          </a:p>
          <a:p>
            <a:pPr>
              <a:buFontTx/>
              <a:buChar char="-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коллективные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-  участники передвигаются группами: успех решает согласованность действий всех участников команды; используется поочередное движение, сочетаемое с коллективными действиями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7988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706"/>
            <a:ext cx="9144000" cy="682729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57350" y="1532192"/>
            <a:ext cx="7258050" cy="25540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Monotype Corsiva" pitchFamily="66" charset="0"/>
              </a:rPr>
              <a:t>«… от здоровья, жизнерадостности детей зависят их духовная          жизнь, мировоззрение, умственное развитие, прочность знаний, вера в свои силы».</a:t>
            </a:r>
          </a:p>
          <a:p>
            <a:r>
              <a:rPr lang="ru-RU" sz="3200" b="1" dirty="0" smtClean="0">
                <a:solidFill>
                  <a:srgbClr val="0070C0"/>
                </a:solidFill>
                <a:latin typeface="Monotype Corsiva" pitchFamily="66" charset="0"/>
              </a:rPr>
              <a:t>                                           В.А. Сухомлинский</a:t>
            </a:r>
            <a:r>
              <a:rPr lang="ru-RU" sz="3200" dirty="0" smtClean="0">
                <a:solidFill>
                  <a:srgbClr val="0070C0"/>
                </a:solidFill>
                <a:latin typeface="Monotype Corsiva" pitchFamily="66" charset="0"/>
              </a:rPr>
              <a:t>. </a:t>
            </a:r>
          </a:p>
        </p:txBody>
      </p:sp>
      <p:pic>
        <p:nvPicPr>
          <p:cNvPr id="6" name="Picture 4" descr="04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51884" y="4197730"/>
            <a:ext cx="2037778" cy="2444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79889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706"/>
            <a:ext cx="9144000" cy="682729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28850" y="1085850"/>
            <a:ext cx="6715124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 учетом вида упражнений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гимнастические;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легкоатлетические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игровые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(бег, прыжки пр.);</a:t>
            </a:r>
          </a:p>
          <a:p>
            <a:pPr>
              <a:buFontTx/>
              <a:buChar char="-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лыжные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водные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тематические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(сюжетные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988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2729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17964" y="221673"/>
            <a:ext cx="7226009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Минутка техники безопасности: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Игра не должна включать даже малейшему возможность риска, угрожающего здоровью ребёнка.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Игра требует чувства меры и осторожности. Она не должна быть излишне азартной.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Заканчивайте игру ярко, эмоционально, результативно – победа, поражение, ничья.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Помните, что состязательность в игре – это не самоцель, а лишь средство индивидуального самовыражения каждого ребенка.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2848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706"/>
            <a:ext cx="9144000" cy="682729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97527" y="1085850"/>
            <a:ext cx="7946447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Главное требование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соответствие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содержания игровых действий и правил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воз­растным особенностям детей, их умениям и навыкам, возможностям.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988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F:\Физ-ра\Photo145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7667" y="541806"/>
            <a:ext cx="3606471" cy="2704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F:\Физ-ра\Photo1466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5023" y="3582209"/>
            <a:ext cx="3554579" cy="266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F:\Физ-ра\Photo1427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79239" y="575941"/>
            <a:ext cx="3536207" cy="2651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F:\Физ-ра\Photo1453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5039" y="3481894"/>
            <a:ext cx="3593498" cy="269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8894348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25880" y="571500"/>
            <a:ext cx="72923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 smtClean="0">
                <a:solidFill>
                  <a:prstClr val="black"/>
                </a:solidFill>
              </a:rPr>
              <a:t> </a:t>
            </a:r>
            <a:endParaRPr lang="ru-RU" sz="2800" dirty="0">
              <a:solidFill>
                <a:prstClr val="black"/>
              </a:solidFill>
            </a:endParaRPr>
          </a:p>
        </p:txBody>
      </p:sp>
      <p:pic>
        <p:nvPicPr>
          <p:cNvPr id="5" name="Рисунок 4" descr="F:\Физ-ра\DSC0042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9009" y="3796748"/>
            <a:ext cx="3449291" cy="2587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F:\Физ-ра\Photo073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27374" y="3717235"/>
            <a:ext cx="3421593" cy="2622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F:\Физ-ра\DSC03517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63077" y="733725"/>
            <a:ext cx="4090801" cy="2685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5346249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155"/>
            <a:ext cx="9144000" cy="686215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385455" y="1028699"/>
            <a:ext cx="745374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 сделать  ребенка  умным  и рассудительным, сделайте  его  крепким  и здоровым.  Пусть  он  работает,  действует,  бегает –  пусть  он  находится  в  постоянном движении. Ж.-Ж. Руссо</a:t>
            </a:r>
          </a:p>
          <a:p>
            <a:pPr algn="just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659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48"/>
            <a:ext cx="9144000" cy="686104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57365" y="559189"/>
            <a:ext cx="53457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50164" y="1703153"/>
            <a:ext cx="3183308" cy="570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ru-RU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824652" y="342900"/>
            <a:ext cx="3490548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b="1" u="sng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1">
                    <a:lumMod val="75000"/>
                  </a:schemeClr>
                </a:solidFill>
              </a:rPr>
            </a:b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31620" y="1143964"/>
            <a:ext cx="72694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prstClr val="black"/>
                </a:solidFill>
              </a:rPr>
              <a:t>*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431262" y="1500187"/>
            <a:ext cx="4341137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Спасибо </a:t>
            </a:r>
            <a:br>
              <a:rPr lang="ru-RU" sz="4400" b="1" i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4400" b="1" i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4400" b="1" i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4400" b="1" i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 внимание!</a:t>
            </a:r>
            <a:endParaRPr lang="ru-RU" sz="4400" dirty="0"/>
          </a:p>
        </p:txBody>
      </p:sp>
      <p:pic>
        <p:nvPicPr>
          <p:cNvPr id="8" name="Picture 4" descr="04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2212" y="540520"/>
            <a:ext cx="2138362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 descr="05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88530" y="3594085"/>
            <a:ext cx="2195513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8" descr="11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11460" y="203718"/>
            <a:ext cx="2138363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11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840495" y="3795257"/>
            <a:ext cx="2195512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49067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706"/>
            <a:ext cx="9144000" cy="682729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085975" y="914400"/>
            <a:ext cx="688657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Подвижная игра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—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 сознательная, активная деятельность ребенка, характеризующаяся точным и своевременным выполнением заданий, основанных на разных видах движений и связанных с обязательными для всех играющих правилами.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Подвижная игра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– это эмоционально окрашена двигательная деятельность, в которой происходит закрепление и совершенствование основных движений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988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706"/>
            <a:ext cx="9144000" cy="682729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000249" y="1443036"/>
            <a:ext cx="657225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Обязательным условием успешного проведения подвижных игр является учет индивидуальных особенностей каждого ребенка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0" descr="1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45577" y="3744976"/>
            <a:ext cx="2195512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11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48461" y="3667252"/>
            <a:ext cx="2138363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 descr="05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20759" y="3313303"/>
            <a:ext cx="2195513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79889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706"/>
            <a:ext cx="9144000" cy="682729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300288" y="1171573"/>
            <a:ext cx="6149340" cy="4057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Подвижные игры классифицируют: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-по возрасту;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-по степени подвижности ребенка (игры  малой,  средней, большой подвижности);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-по видам движений (игры с бегом, метание и т.д.);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-по содержанию (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/и с правилами и спортивные игры).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988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706"/>
            <a:ext cx="9144000" cy="682729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971675" y="414338"/>
            <a:ext cx="687228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Подвижные игры с правилами: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-сюжетные игры;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-несюжетные игры.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Сюжетные подвижные игры: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-игры типа «Перебежки», «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Ловишки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»;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-игры с элементами соревнования;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-игры-эстафеты;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-игры с предметы (мячи, обручи, кегли и т.п.);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-игры-забавы (используются в работе с самыми маленькими детьми).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988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706"/>
            <a:ext cx="9144000" cy="682729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43137" y="302359"/>
            <a:ext cx="6629401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Организация и проведение подвижных игр в разных возрастных группах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2-ая младшая группа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-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организация игр с более легкими правилами;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рекомендуются игры с текстом (сюжетом);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педагог играет вместе с детьми;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использование атрибутов.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Средняя группа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-усложнение условий игры;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-педагог распределяет роли среди детей;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-поручается роль ведущего детям;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-используется образный рассказ.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 smtClean="0"/>
          </a:p>
          <a:p>
            <a:pPr algn="just"/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7988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706"/>
            <a:ext cx="9144000" cy="682729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971674" y="1071561"/>
            <a:ext cx="6886575" cy="3986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Старшая группа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-использование более сложных движений;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-перед детьми ставится задача реагировать на сигнал;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-использование игр с элементами соревнования, вводятся соревнования по звеньям;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-под руководством педагога выбирают водящего в игре.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988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706"/>
            <a:ext cx="9144000" cy="682729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171700" y="257175"/>
            <a:ext cx="6772274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Подготовительная к школе группа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-педагог обращает внимание на качество движений;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-ставятся задачи для самостоятельного решения;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-на примере одной игры, педагог предлагает детям придумать варианты усложнения правил;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-самостоятельно выбирают водящего считалочкой;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-использование игр- эстафет;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-сюжетные игры. 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 smtClean="0"/>
          </a:p>
          <a:p>
            <a:r>
              <a:rPr lang="ru-RU" sz="2800" dirty="0" smtClean="0"/>
              <a:t>.</a:t>
            </a:r>
            <a:br>
              <a:rPr lang="ru-RU" sz="2800" dirty="0" smtClean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7988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1160</TotalTime>
  <Words>427</Words>
  <Application>Microsoft Office PowerPoint</Application>
  <PresentationFormat>Экран (4:3)</PresentationFormat>
  <Paragraphs>148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4" baseType="lpstr">
      <vt:lpstr>Arial</vt:lpstr>
      <vt:lpstr>Calibri</vt:lpstr>
      <vt:lpstr>Calibri Light</vt:lpstr>
      <vt:lpstr>Corbel</vt:lpstr>
      <vt:lpstr>Monotype Corsiva</vt:lpstr>
      <vt:lpstr>Tahoma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Тёма</cp:lastModifiedBy>
  <cp:revision>166</cp:revision>
  <dcterms:created xsi:type="dcterms:W3CDTF">2013-11-19T05:52:05Z</dcterms:created>
  <dcterms:modified xsi:type="dcterms:W3CDTF">2019-11-14T03:51:43Z</dcterms:modified>
</cp:coreProperties>
</file>