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67" r:id="rId2"/>
    <p:sldId id="258" r:id="rId3"/>
    <p:sldId id="264" r:id="rId4"/>
    <p:sldId id="287" r:id="rId5"/>
    <p:sldId id="268" r:id="rId6"/>
    <p:sldId id="260" r:id="rId7"/>
    <p:sldId id="270" r:id="rId8"/>
    <p:sldId id="269" r:id="rId9"/>
    <p:sldId id="288" r:id="rId10"/>
    <p:sldId id="271" r:id="rId11"/>
    <p:sldId id="272" r:id="rId12"/>
    <p:sldId id="274" r:id="rId13"/>
    <p:sldId id="273" r:id="rId14"/>
    <p:sldId id="265" r:id="rId15"/>
    <p:sldId id="308" r:id="rId16"/>
    <p:sldId id="276" r:id="rId17"/>
    <p:sldId id="279" r:id="rId18"/>
    <p:sldId id="289" r:id="rId19"/>
    <p:sldId id="278" r:id="rId20"/>
    <p:sldId id="290" r:id="rId21"/>
    <p:sldId id="295" r:id="rId22"/>
    <p:sldId id="292" r:id="rId23"/>
    <p:sldId id="294" r:id="rId24"/>
    <p:sldId id="293" r:id="rId25"/>
    <p:sldId id="296" r:id="rId26"/>
    <p:sldId id="305" r:id="rId27"/>
    <p:sldId id="306" r:id="rId28"/>
    <p:sldId id="307" r:id="rId29"/>
    <p:sldId id="283" r:id="rId30"/>
    <p:sldId id="284" r:id="rId31"/>
    <p:sldId id="282" r:id="rId32"/>
    <p:sldId id="277" r:id="rId33"/>
    <p:sldId id="299" r:id="rId34"/>
    <p:sldId id="310" r:id="rId35"/>
    <p:sldId id="298" r:id="rId36"/>
    <p:sldId id="297" r:id="rId37"/>
    <p:sldId id="300" r:id="rId38"/>
    <p:sldId id="309" r:id="rId39"/>
    <p:sldId id="261" r:id="rId40"/>
  </p:sldIdLst>
  <p:sldSz cx="9144000" cy="6858000" type="screen4x3"/>
  <p:notesSz cx="6858000" cy="9144000"/>
  <p:custDataLst>
    <p:tags r:id="rId4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09" autoAdjust="0"/>
  </p:normalViewPr>
  <p:slideViewPr>
    <p:cSldViewPr>
      <p:cViewPr>
        <p:scale>
          <a:sx n="59" d="100"/>
          <a:sy n="59" d="100"/>
        </p:scale>
        <p:origin x="-8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FB06-17DF-4152-B430-705CF6C55F9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6AE9A-9121-49DA-94DE-EE326DEEAD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495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6AE9A-9121-49DA-94DE-EE326DEEAD4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358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6AE9A-9121-49DA-94DE-EE326DEEAD46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16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06123-4EB2-4D69-BBFE-44244E6BA5B4}" type="datetimeFigureOut">
              <a:rPr lang="ru-RU" smtClean="0"/>
              <a:pPr/>
              <a:t>15.01.2009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852DA-4048-49BD-909F-7ACF30E900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744346"/>
            <a:ext cx="4073239" cy="357301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071492"/>
            <a:ext cx="3168352" cy="130983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разработан: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Кадыровой Назией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Гайсовной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воспитателем  высшей                                                                              квалификационной категории 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i="1" dirty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2000" dirty="0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620688"/>
            <a:ext cx="7416824" cy="2954655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 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От </a:t>
            </a:r>
            <a:r>
              <a:rPr lang="en-US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счастья   </a:t>
            </a:r>
            <a:endParaRPr lang="ru-RU" sz="6000" b="1" i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astasiaScript" pitchFamily="2" charset="0"/>
            </a:endParaRPr>
          </a:p>
          <a:p>
            <a:pPr lvl="0" algn="ctr"/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ключи </a:t>
            </a:r>
            <a:r>
              <a:rPr lang="ru-RU" sz="6000" b="1" i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в семье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      </a:t>
            </a:r>
            <a:endParaRPr lang="en-US" sz="6000" b="1" i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astasiaScript" pitchFamily="2" charset="0"/>
            </a:endParaRPr>
          </a:p>
          <a:p>
            <a:pPr lvl="0" algn="ctr"/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ищи</a:t>
            </a:r>
            <a:endParaRPr lang="ru-RU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981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6480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Образовательная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область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познавательное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развитие: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91264" cy="5289451"/>
          </a:xfrm>
        </p:spPr>
        <p:txBody>
          <a:bodyPr>
            <a:normAutofit fontScale="47500" lnSpcReduction="20000"/>
          </a:bodyPr>
          <a:lstStyle/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Беседы: «Что означает мое имя», « История возникновения имен», «Права и обязанности в семье». «Что я знаю о своих родных» «Кто есть в моей семье», «Все профессии нужны, все профессии важны», «Моя родословная», «Моя семья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»; </a:t>
            </a:r>
            <a:endParaRPr lang="ru-RU" sz="3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з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накомство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Конвенцией о правах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ребёнка; 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ОД: «Моя семья» «Моя родословная», викторина «В какой сказке встречаются семьи»,  «Традиции моей семьи», «На кого ты хочешь быть похож»;  «Мой дом, мой город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»; 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дидактические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игры: «  Какая у меня семья»,  « Какие слова ты скажешь бабушке и дедушке, когда придешь к ним в гости»,  «Назови адрес», «Можно - нельзя»,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«Кто старше?»,  упражнения «Кем ты приходишься своим родителям?», «Кто ты для дедушки?» , « Семейное дерево», «Интервью» , «Мы очень любим» и т. д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3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рассматривание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иллюстраций, картинок,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семейных фотоальбомов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модели генеалогического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древа; </a:t>
            </a:r>
            <a:endParaRPr lang="ru-RU" sz="3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 обсуждение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детьми поговорок и пословиц о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семье. Заучивание стихотворений; </a:t>
            </a:r>
            <a:endParaRPr lang="ru-RU" sz="3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- составление </a:t>
            </a:r>
            <a:r>
              <a:rPr lang="ru-RU" sz="3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альбома  «Имена, имена,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имена», «Герб моей семья»</a:t>
            </a:r>
            <a:endParaRPr lang="ru-RU" sz="3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7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/>
          <a:lstStyle/>
          <a:p>
            <a:pPr>
              <a:lnSpc>
                <a:spcPts val="126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Образовательная область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речевое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развитие: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tx2">
                    <a:lumMod val="50000"/>
                  </a:schemeClr>
                </a:solidFill>
                <a:ea typeface="Calibri"/>
                <a:cs typeface="Times New Roman"/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 fontScale="92500" lnSpcReduction="10000"/>
          </a:bodyPr>
          <a:lstStyle/>
          <a:p>
            <a:pPr marL="114300" indent="0">
              <a:spcAft>
                <a:spcPts val="0"/>
              </a:spcAft>
              <a:buNone/>
            </a:pPr>
            <a:r>
              <a:rPr lang="ru-RU" sz="1900" dirty="0" smtClean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Составление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творческих рассказов на тему «Моя семья», , «Как я помогаю дома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»,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Кем работают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мои 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родители», «Как мы отдыхаем», 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«Лучший День рождения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»; 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составление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рассказов  по </a:t>
            </a:r>
            <a:r>
              <a:rPr lang="ru-RU" sz="1900" dirty="0" err="1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мнемотаблицам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«Расскажи про маму (папу, бабушку, дедушку),  « Мой дом», «Профессии моих родных»; «Моя семья» с использованием генеалогического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древа; 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ОД: « Как появилась семья», « Что означает мое имя?», «Вместе дружная семья», «Мамы всякие нужны, мамы всякие важны», «Традиции в нашей семье», «Мой дом, мой город», «Старость надо уважать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»;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беседы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: 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Кто живет у нас в квартире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«Моя родословная», «Моя семья», «Как я помогаю дома», «Хорошо  - плохо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»;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>
              <a:spcAft>
                <a:spcPts val="0"/>
              </a:spcAft>
              <a:buNone/>
            </a:pP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пальчиковая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гимнастика «Моя семья, « Дружная семейка», «Дом»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;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игры </a:t>
            </a:r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Моя  семья самая…»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«Собираем добрые слова»,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«Скажи ласково, «Чем можно порадовать маму»,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«Кто старше?»,  «Кто что делает?» и другие.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114300" indent="0">
              <a:spcAft>
                <a:spcPts val="1000"/>
              </a:spcAft>
              <a:buNone/>
            </a:pP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разучивание </a:t>
            </a:r>
            <a:r>
              <a:rPr lang="ru-RU" sz="19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стихов, песен о маме, папе, бабушке, дедушке, о доме, семье,  сценки «Три мамы». </a:t>
            </a:r>
            <a:endParaRPr lang="ru-RU" sz="19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99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936104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Образовательная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 область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художественно-эстетическое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развитие: </a:t>
            </a:r>
            <a:endParaRPr lang="ru-RU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363272" cy="4569371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ОД: рисование «Автопортрет», «Портрет мамы», «Мой папа лучше всех»,  «Моя счастливая семья»,  «Мой дедушка», «Любимая бабушка»;  аппликация «Мой автопортрет», «Мой любимый папа»,  «Дом, в котором я живу», «Открытка маме», «Букет для бабушки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»; </a:t>
            </a:r>
            <a:endParaRPr lang="ru-RU" sz="7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музыкально-художественная деятельность: пение и танцы, слушание музыки, разучивание  песен о маме и папе; подготовка  утренников 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 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дню защитников Отечества, к Женскому дню, дню Матери.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чтение В. Осеева «Волшебное слово», «Хорошее», «Просто старушка»;    В. Катаев «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Цветик  - </a:t>
            </a:r>
            <a:r>
              <a:rPr lang="ru-RU" sz="72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семицветик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З. Александрова «Посидим в тишине», 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В. Сухомлинский « Самые  ласковые руки»,  М. Матвеев  «Синяя чашка», Е. Пермяк «Мамина работа»,  Д. </a:t>
            </a:r>
            <a:r>
              <a:rPr lang="ru-RU" sz="72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Родари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«Чем пахнут ремесла», В. Белов  «Мамина дочка»,  К. Ушинский «Косточка», Л. Толстой «Старый дед и внучек», А. </a:t>
            </a:r>
            <a:r>
              <a:rPr lang="ru-RU" sz="72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Барто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«Как Вовка бабушек выручил», В. Сухомлинский «У бабушки дрожат руки»,  </a:t>
            </a:r>
            <a:r>
              <a:rPr lang="ru-RU" sz="72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Т.А.Шорыгина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«Похищенное имя», татарская </a:t>
            </a:r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народная 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сказка «Три дочери», русские народные  сказки «Сестрица Алёнушка и братец Иванушка», «Гуси-лебеди», «Золушка» Г.Х. Андерсен», ненецкая сказка « Кукушка», нанайская сказка « </a:t>
            </a:r>
            <a:r>
              <a:rPr lang="ru-RU" sz="72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Айога</a:t>
            </a:r>
            <a:r>
              <a:rPr lang="ru-RU" sz="7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»; пословицы и поговорки о семье.</a:t>
            </a:r>
          </a:p>
          <a:p>
            <a:endParaRPr lang="ru-RU" sz="7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981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Образовательная область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физическое развитие: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19187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портивные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праздники  и развлечения:  «Веселые старты», «Мама, папа, я –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спортивная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семья»,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физкультминутки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«Семья»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 Как у нас семья»,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подвижные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игры «Кувшин доброты», « Бабушкино лукошко»,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Пантомима».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79787"/>
            <a:ext cx="2359025" cy="31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6083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126"/>
            <a:ext cx="8229600" cy="77809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Условия реализации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проекта</a:t>
            </a:r>
            <a:r>
              <a:rPr lang="en-US" sz="20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en-US" sz="2000" b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692696"/>
            <a:ext cx="7931224" cy="5433468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Внутренняя среда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специально организованная развивающая предметно-пространственная среда  в группе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marL="0" lvl="0" indent="0" algn="ctr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Предметно-методическое обеспечение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Развивающий центр «Познание»: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альбомы «Моя семья», «Генеалогическое древо», «Все профессии важны, все профессии нужны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»;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иллюстрации,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по теме «Семья»;  беседы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«Что означает мое имя», «История возникновения имен», «Права и обязанности в семье». «Что я знаю о своих родных» «Кто есть в моей семье: бабушка, дедушка, братья, сёстры», «Все профессии нужны, все профессии важны», «Моя родословная», «Моя семья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ru-RU" sz="1800" b="1" dirty="0" smtClean="0">
              <a:solidFill>
                <a:schemeClr val="tx2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Развивающий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центр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творчества «Умелые ручки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-словесное искусство (художественная литература, фольклор); 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изобразительное (материалы для художественно-творческой деятельности);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музыкальное искусство (песни и танцы, материалы для театрализации);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00806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776864" cy="5361459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Развивающий центр «Мы играем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»: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сюжетно-ролевые игры «Семья», «В гости к бабушке», «Дочки-матери», 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-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дидактические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игры :  «Мой дом», «Третий лишний», «Собери картинку»,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«Кому,  что нужно для работы», «Разные профессии»,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адрес», «Можно - нельзя», «Кто старше?», упражнения «Кем ты приходишься своим родителям?»,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«Один - много»;</a:t>
            </a:r>
            <a:endParaRPr lang="ru-RU" sz="1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Центр  </a:t>
            </a:r>
            <a:r>
              <a:rPr lang="ru-RU" sz="1800" b="1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«Здоровячки»</a:t>
            </a:r>
            <a:endParaRPr lang="ru-RU" sz="1800" dirty="0">
              <a:solidFill>
                <a:srgbClr val="1F497D">
                  <a:lumMod val="50000"/>
                </a:srgbClr>
              </a:solidFill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800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1800" dirty="0" smtClean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подвижные </a:t>
            </a:r>
            <a:r>
              <a:rPr lang="ru-RU" sz="1800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игры «Кувшин доброты», « Бабушкино лукошко»,</a:t>
            </a:r>
            <a:r>
              <a:rPr lang="ru-RU" sz="1800" b="1" dirty="0">
                <a:solidFill>
                  <a:srgbClr val="1F497D">
                    <a:lumMod val="50000"/>
                  </a:srgb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800" b="1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1800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Пантомима,; </a:t>
            </a:r>
            <a:r>
              <a:rPr lang="ru-RU" sz="1800" dirty="0" smtClean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- пальчиковые </a:t>
            </a:r>
            <a:r>
              <a:rPr lang="ru-RU" sz="1800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гимнастики «Моя семья», «Кто приехал?», «Моя семья»;</a:t>
            </a:r>
            <a:endParaRPr lang="ru-RU" sz="1800" dirty="0">
              <a:solidFill>
                <a:srgbClr val="1F497D">
                  <a:lumMod val="50000"/>
                </a:srgbClr>
              </a:solidFill>
              <a:ea typeface="Calibri"/>
              <a:cs typeface="Times New Roman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Центр книги «В гостях у книги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художественная литература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79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4615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ea typeface="Calibri"/>
                <a:cs typeface="Times New Roman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ea typeface="Calibri"/>
                <a:cs typeface="Times New Roman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ea typeface="Calibri"/>
                <a:cs typeface="Times New Roman"/>
              </a:rPr>
              <a:t/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ea typeface="Calibri"/>
                <a:cs typeface="Times New Roman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Форма реализации проекта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071546"/>
            <a:ext cx="8115328" cy="5054617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Образовательный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проект реализуется на основе субъект-субъектного взаимодействия всех участников образовательных отношений и предполагает следующие организационные формы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совместная деятельность взрослого и детей: (занятия,   беседы-обсуждения, рассматривание картин, ситуативные разговоры, дидактические игры, заучивание стихов, пословиц, поговорок о  семье; творческая речевая деятельность; утренники, развлечения; конкурсы; театрализованная деятельность; сочинение рассказов и сказок о семье; создание генеалогического древа,  семейного герба, мини-проектов,  рисование «Моя семья»); </a:t>
            </a:r>
            <a:endParaRPr lang="ru-RU" sz="2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 самостоятельная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деятельность детей: ( художественное творчество, дидактические и сюжетно-ролевые игры , рассматривание иллюстраций, картин, иллюстраций о семье, семейных праздниках, традициях; рассматривание семейных альбомов; </a:t>
            </a:r>
            <a:endParaRPr lang="ru-RU" sz="28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162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58162" cy="10556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  <a:t/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  <a:t/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Этапы реализации проекта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  <a:t/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</a:br>
            <a:endParaRPr lang="ru-RU" sz="4800" dirty="0">
              <a:solidFill>
                <a:schemeClr val="accent2">
                  <a:lumMod val="75000"/>
                </a:schemeClr>
              </a:solidFill>
              <a:latin typeface="AnastasiaScrip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340768"/>
            <a:ext cx="7889530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 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(методическая литература, журналы, интернет- ресурсы); анкетирование  детей и родителей </a:t>
            </a:r>
          </a:p>
          <a:p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2.Основной этап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реализации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3.Заключительный этап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Создание  альбома «Моя семья»;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создание  альбома «Имена, имена, имена…»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 презентация  «Герб моей  семьи»;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.- выпуск стенгазет «Наши защитники», «Мы тоже были школьниками»;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презентация  «Генеалогическое древо семьи»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презентация мини-проекта «Что означает мое имя»;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презентация «От счастья  ключи в семье ищи».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4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2941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рамках реализации проекта разработан план мероприятий, предусматривающий принцип триединства – ребенок, воспитатель, родитель.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2696" y="1304194"/>
            <a:ext cx="7702624" cy="4392488"/>
          </a:xfrm>
        </p:spPr>
        <p:txBody>
          <a:bodyPr>
            <a:normAutofit/>
          </a:bodyPr>
          <a:lstStyle/>
          <a:p>
            <a:pPr marL="342900" lvl="0" indent="-342900" algn="l">
              <a:lnSpc>
                <a:spcPct val="115000"/>
              </a:lnSpc>
              <a:spcBef>
                <a:spcPct val="20000"/>
              </a:spcBef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Деятельность </a:t>
            </a: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детей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Планирование деятельности детей по изучению семьи, ее родословной, традиций на основе «трех вопросов» («что знаем?», «что хотели бы узнать?», «где это можно узнать?»)</a:t>
            </a:r>
            <a:br>
              <a:rPr lang="ru-RU" sz="1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Деятельность педагога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Беседы о семье, ее членах; обсуждение предложений детей, выявление противоречий и нахождение общих решений по планированию изучения истории и культуры семьи.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Деятельность родителей</a:t>
            </a: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Обсуждение с родителями тематики мероприятий в реализации    проекта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7500990" cy="1566858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15000"/>
              </a:lnSpc>
              <a:buNone/>
            </a:pPr>
            <a:endParaRPr lang="ru-RU" sz="16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sz="16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sz="16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sz="16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lnSpc>
                <a:spcPct val="115000"/>
              </a:lnSpc>
              <a:buNone/>
            </a:pPr>
            <a:endParaRPr lang="ru-RU" sz="16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   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928662" y="1142984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350043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04665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План реализации проекта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052736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  <a:t>Подготовительный этап</a:t>
            </a:r>
            <a:br>
              <a:rPr lang="ru-RU" b="1" dirty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70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2780928"/>
            <a:ext cx="3058519" cy="407707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42976" y="548680"/>
            <a:ext cx="7572428" cy="440120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Счастлив тот,    кто счастлив </a:t>
            </a:r>
            <a:r>
              <a:rPr lang="en-US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у</a:t>
            </a:r>
            <a:r>
              <a:rPr lang="en-US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 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   </a:t>
            </a:r>
            <a:r>
              <a:rPr lang="ru-RU" sz="6000" b="1" i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себя    дома</a:t>
            </a:r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</a:rPr>
              <a:t>. </a:t>
            </a:r>
          </a:p>
          <a:p>
            <a:pPr algn="ctr"/>
            <a:endParaRPr lang="ru-RU" sz="6000" b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astasiaScript" pitchFamily="2" charset="0"/>
            </a:endParaRPr>
          </a:p>
          <a:p>
            <a:pPr algn="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                                                     </a:t>
            </a: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Л</a:t>
            </a: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.</a:t>
            </a:r>
            <a:r>
              <a:rPr lang="en-US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</a:t>
            </a: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Н.</a:t>
            </a:r>
            <a:r>
              <a:rPr lang="en-US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</a:t>
            </a:r>
            <a:r>
              <a:rPr lang="ru-RU" sz="3600" b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Толстой </a:t>
            </a:r>
            <a:r>
              <a:rPr lang="ru-RU" sz="400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nastasiaScript" pitchFamily="2" charset="0"/>
              </a:rPr>
              <a:t>  </a:t>
            </a:r>
            <a:endParaRPr lang="ru-RU" sz="400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nastasia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848872" cy="4752528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Деятельность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детей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– рассматривание фотографии, иллюстраций, картинок,  семейных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фотоальбомов   со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сверстниками;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- рассказывание о членах своей  семьи; о том, где работают; какие обязанности имеют дома; как помогают и заботятся о близких;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дидактические  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игры: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«Какая у меня семья», «Кому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,  что нужно для работы», «Разные профессии», «Назови ласково»,  «Закончи предложение», «Один - много», «Какое слово самое короткое?».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Моя  семья самая…», «Собираем добрые слова»,  «Скажи ласково, «Чем можно порадовать маму», «Кто старше?»,  «Кто что делает?»; 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сюжетно-ролевые игры «Семья», «В гости к бабушке», «Дочки-матери», 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 Мой папа – спасатель», «Дом», « Магазин», «Больница», «Парикмахерская» и другие;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обыгрывание проблемных ситуации: «Как помочь маме», «Почему заболел папа?», «Мой младший брат(сестра)»;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рисование «Автопортрет», «Портрет мамы», «Мой папа лучше всех»,  «Моя счастливая семья», аппликация «Мой автопортрет», «Мой любимый папа», «Дом, в котором я живу», «Открытка маме», «Букет для бабушки».</a:t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33656" cy="5904656"/>
          </a:xfrm>
        </p:spPr>
        <p:txBody>
          <a:bodyPr>
            <a:normAutofit fontScale="90000"/>
          </a:bodyPr>
          <a:lstStyle/>
          <a:p>
            <a:pPr marL="342900" lvl="0" algn="l">
              <a:lnSpc>
                <a:spcPct val="115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педагога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-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ОД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« Как появилась семья», « Что означает мое имя?», «Мамы всякие нужны, мамы всякие важны», «Традиции в нашей семье», «Мой дом, мой город», «Старость надо уважать». З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накомство с Конвенцией о правах ребёнка;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беседы: «Что означает мое имя», « История возникновения имен», «Права и обязанности в семье». «Что я знаю о своих родных» «Кто есть в моей семье», «Все профессии нужны, все профессии важны», «Моя родословная», «Моя семья»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составление творческих рассказов на тему «Моя семья», , «Как я помогаю дома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Кем работают мои родители», «Как мы отдыхаем», 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«Лучший День рождения»,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чтение В. Осеева «Волшебное слово», «Хорошее», «Просто старушка»;    В. Катаев «Цветик-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семицветик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З. Александрова «Посидим в тишине», 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В. Сухомлинский « Самые  ласковые руки»,  М. Матвеев  «Синяя чашка», Е. Пермяк «Мамина работа»,  Д.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Родари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«Чем пахнут ремесла», В. Белов  «Мамина дочка»,  К. Ушинский «Косточка», Л. Толстой «Старый дед и внучек», А.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«Как Вовка бабушек выручил», В. Сухомлинский «У бабушки дрожат руки», 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Т.А.Шорыгина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«Похищенное имя», татарская нарядная сказка «Три дочери», русские народные  сказки «Сестрица Алёнушка и братец Иванушка», «Гуси-лебеди», «Золушка» Г.Х. Андерсен», ненецкая сказка « Кукушка», нанайская сказка « </a:t>
            </a:r>
            <a:r>
              <a:rPr lang="ru-RU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Айога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»; пословицы и поговорки о семье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родителей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nastasiaScript"/>
              </a:rPr>
              <a:t/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nastasiaScript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  <a:latin typeface="AnastasiaScrip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819258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консультации «Как создать генеалогическое древо?»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«Семья и семейные традиции»,  «Растим будущего мужчину», « Отец как воспитатель», « Мама – терапия (лечение маминой любовью)»,   «Растим будущую женщину», «Растим любознательных;</a:t>
            </a:r>
          </a:p>
          <a:p>
            <a:pPr lvl="0" algn="just">
              <a:lnSpc>
                <a:spcPct val="115000"/>
              </a:lnSpc>
              <a:buFontTx/>
              <a:buChar char="-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семейная гостиная  «В каждой семье свои традиции», «Моя счастливая семья;</a:t>
            </a:r>
          </a:p>
          <a:p>
            <a:pPr lvl="0" algn="just">
              <a:lnSpc>
                <a:spcPct val="115000"/>
              </a:lnSpc>
              <a:buFontTx/>
              <a:buChar char="-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составление альбома  «Имена, имена, имена».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создание генеалогического древа, семейного герба, 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конкурс «Мама, папа, я – спортивная семья»,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 Мой папа самый смелый»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буклет «Секреты семейного счастья»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работ;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создание альбома «Имена, имена, имена…»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 своей семьи  с использованием генеалогического древа, семейных фотографий, семейного герба</a:t>
            </a:r>
            <a:r>
              <a:rPr lang="ru-RU" sz="2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педагога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«От счастья ключи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ищи»</a:t>
            </a:r>
          </a:p>
          <a:p>
            <a:pPr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родителей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познавательной деятельности в качестве зрителей</a:t>
            </a:r>
          </a:p>
          <a:p>
            <a:pPr>
              <a:lnSpc>
                <a:spcPct val="150000"/>
              </a:lnSpc>
              <a:buNone/>
            </a:pPr>
            <a:endParaRPr lang="ru-RU" sz="36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11928" cy="831040"/>
          </a:xfrm>
        </p:spPr>
        <p:txBody>
          <a:bodyPr>
            <a:normAutofit fontScale="90000"/>
          </a:bodyPr>
          <a:lstStyle/>
          <a:p>
            <a:pPr lvl="0" algn="l">
              <a:spcBef>
                <a:spcPct val="20000"/>
              </a:spcBef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cs typeface="Times New Roman" pitchFamily="18" charset="0"/>
              </a:rPr>
              <a:t>  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Темы индивидуальных маршрутов детей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nastasiaScript" pitchFamily="2" charset="0"/>
                <a:cs typeface="Times New Roman" pitchFamily="18" charset="0"/>
              </a:rPr>
              <a:t>                                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 </a:t>
            </a: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рассказ  Света К.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Тема: «Моя семья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  <a:latin typeface="AnastasiaScript" pitchFamily="2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003232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Меня зовут Света, мне 6 лет. Я хожу в детский сад. Мой папа Денис Валерьевич  работает  в Москве водителем. Я очень по нему скучаю. Мою маму зовут Инна Юрьевна. Она работает продавцом в магазине. Моя мама добрая, умная и красивая! Она всегда придёт на помощь, подскажет, как правильно поступить, пожалеет, но может и поругать, если что натворю. Она очень меня любит, и я тоже её люблю.  А еще у меня есть дедушки и бабушки, которых я тоже люблю. Светой меня назвали в честь бабушки. Света значит светлая. Дома меня называют Светиком, Светочкой, </a:t>
            </a:r>
            <a:r>
              <a:rPr lang="ru-RU" sz="21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Ланой</a:t>
            </a:r>
            <a:r>
              <a:rPr lang="ru-RU" sz="2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Светланой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 рассказ Максима Г.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«Моя семья»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28800"/>
            <a:ext cx="7200800" cy="4497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самая дружная и большая семья. Мама - Ольга Юрьевна, дед Юрий Петрович, баба Любовь Петровна и брат Руслан. Я люблю свою семью. К нам в гости приходят моя тетя и братики Костя и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Мирослав. Летом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всей семьей выезжаем на дачу. Там каждый занимается своей работой.  Я  помогаю  бабушке сажать лук, картошку, поливать.  Еще я люблю ездить в деревню, там живет мой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папа Радик. 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ним ходим на рыбалку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Я люблю свою семью.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 –рассказ Эвелины К.</a:t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«Генеалогическое древо моей семьи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7638"/>
            <a:ext cx="7488832" cy="4708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зовут Эвелина. Мне 6 лет. А это моя маленькая семья – папа Эдуард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Адгамович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мама Ирина Сергеевна. Мой папа работает охранником, а мама – секретарем. Это моя сестра Арина, она учится в третьем классе. Мы живем дружно и заботимся друг о друге. У нас есть и большая семья – бабушки, дедушки и тетя с дядей. Бабушка Галина Алексеевна и дедушка Сергей Иванович – родители моей мамы, а бабушка Назия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Гайсовна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дедушка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Адгам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Баграмовия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– родители папы. Я им внучка. Тетя Лена – сестра моей мамы, Руслан – брат папы, я им  племянница. А еще у меня есть прадед Алексей и прабабушка Лена. Все мы живем в разных домах, но все равно мы родные. Иногда в праздники мы собираемся все вместе, бывает очень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Я очень люблю свою большую семью и желаю ей счастья.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31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 рассказ мамы Юлии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Алексанровны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«Генеалогическое древо нашей семьи»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такое древо «вырастила» наша семья. Конечно, когда мы начали делать эту работу, не думали, что она будет  такой интересной и увлекательной. Ну знаем дедушек, бабушек, ближайших родственников и хватит этого. Стали делать, интересоваться и что самое удивительное, каждый стал вспоминать, расспрашивать. Благодаря всем родственникам, мы узнали своих предков до пятого поколения.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9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 рассказ Данила Ш.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«Герб моей семьи»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7638"/>
            <a:ext cx="7560840" cy="4708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зовут Данил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означает «Божий суд». Мне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лет. Я живу с мамой Натальей  Николаевной, бабушкой Надеждой Николаевной и сестренкой Софьей.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семейного герба мы выбрали божью коровку. Б</a:t>
            </a:r>
            <a:r>
              <a:rPr lang="ru-RU" sz="2400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ожья коровка – посланник Бога. Послана она на нашу землю для того, чтобы радовать людей, делать их жизнь краше, приносить пользу, сохранять </a:t>
            </a:r>
            <a:r>
              <a:rPr lang="ru-RU" sz="24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природу. Дома моя мама называет меня </a:t>
            </a:r>
            <a:r>
              <a:rPr lang="ru-RU" sz="2400" dirty="0" err="1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Данюшка</a:t>
            </a:r>
            <a:r>
              <a:rPr lang="ru-RU" sz="2400" dirty="0" smtClean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бабушка Данила, а сестренка Даней.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Наша семья дружная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свою семью и горжусь ими.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вырасту стану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фермером и буду помогать всем.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20080"/>
          </a:xfrm>
        </p:spPr>
        <p:txBody>
          <a:bodyPr>
            <a:normAutofit fontScale="90000"/>
          </a:bodyPr>
          <a:lstStyle/>
          <a:p>
            <a:pPr algn="l" eaLnBrk="0" fontAlgn="base" hangingPunct="0">
              <a:lnSpc>
                <a:spcPct val="115000"/>
              </a:lnSpc>
            </a:pPr>
            <a:r>
              <a:rPr lang="ru-RU" sz="2000" b="1" dirty="0" smtClean="0">
                <a:solidFill>
                  <a:srgbClr val="00B0F0"/>
                </a:solidFill>
                <a:latin typeface="AnastasiaScript"/>
                <a:ea typeface="+mn-ea"/>
                <a:cs typeface="Times New Roman"/>
              </a:rPr>
              <a:t>                               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Ожидаемые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результаты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AnastasiaScript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  <a:latin typeface="AnastasiaScript"/>
                <a:ea typeface="Calibri"/>
                <a:cs typeface="Times New Roman"/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880" y="764704"/>
            <a:ext cx="8291264" cy="5073427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6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Дети </a:t>
            </a: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5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осуществляют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проектную деятельность вместе  со взрослыми;</a:t>
            </a:r>
            <a:r>
              <a:rPr lang="ru-RU" sz="6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</a:t>
            </a:r>
          </a:p>
          <a:p>
            <a:pPr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проявляют интерес к  семье, к членам семей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 имеют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представления о семье, семейных и родственных отношениях,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знают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как поддерживаются родственные связи, как проявляются отношения любви и заботы в семье,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некоторые культурные традиции и увлечения членов семьи.;</a:t>
            </a:r>
            <a:endParaRPr lang="ru-RU" sz="6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представление о значимости профессий родителей, устанавливает связи между видами труда; </a:t>
            </a:r>
            <a:endParaRPr lang="ru-RU" sz="6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0" fontAlgn="base" hangingPunc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- проявляют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своим родителям, членам семьи, людям труда; развито чувство гордости за свою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семью;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умеют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интересоваться состоянием здоровья близких людей, ласково называть их;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стремятся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рассказывать старшим о своих делах, любимых играх и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книгах.; внимательны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 поручениям взрослых,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проявляют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самостоятельность и настойчивость в их выполнении, </a:t>
            </a: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вступают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сотрудничество. </a:t>
            </a:r>
            <a:endParaRPr lang="ru-RU" sz="6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6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- </a:t>
            </a:r>
            <a:r>
              <a:rPr lang="ru-RU" sz="6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используют полученные знания и умения в разных видах деятельности (двигательной, изобразительной, игровой, коммуникативной), а также в конструировании, рисовании, ручном труде и т.д.</a:t>
            </a:r>
            <a:endParaRPr lang="ru-RU" sz="6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endParaRPr lang="ru-RU" sz="6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84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08912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641379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Чувство любви к Родине, воспитание гражданина-патриота своего Отечества зарождается в семье. А семья для дошкольника  – это мир, в котором закладываются основы морали, отношения к людям. Членов семьи объединяет кровное родство, любовь, общие интересы. </a:t>
            </a:r>
          </a:p>
          <a:p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Семье принадлежит основная общественная функция – воспитание детей, она была и остается жизненно необходимой средой для сохранения и передачи социальных и культурных ценностей, определяющим фактором формирования личности ребенка.</a:t>
            </a:r>
          </a:p>
          <a:p>
            <a:r>
              <a:rPr lang="ru-RU" sz="9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 должен осознать себя членом семьи, неотъемлемой частью своей малой Родины, а потом уже гражданином России, и только потом – жителем планеты Земля. 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3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повышают педагогическую компетентность по теме проекта «От счастья ключи в семье ищи»;</a:t>
            </a:r>
            <a:endParaRPr lang="ru-RU" sz="23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3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организуют образовательную деятельность на основе интеграции всех видов детской деятельности;</a:t>
            </a:r>
            <a:endParaRPr lang="ru-RU" sz="23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3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3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разработанные материалы проекта будут широко использованы при проведении организованной образовательной деятельности, в сфере дополнительного образовании и в семье.</a:t>
            </a:r>
            <a:endParaRPr lang="ru-RU" sz="2300" dirty="0">
              <a:solidFill>
                <a:schemeClr val="tx2">
                  <a:lumMod val="50000"/>
                </a:schemeClr>
              </a:solidFill>
              <a:ea typeface="Calibri"/>
              <a:cs typeface="Times New Roman"/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8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0" fontAlgn="base" hangingPunct="0">
              <a:lnSpc>
                <a:spcPct val="115000"/>
              </a:lnSpc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Родители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активно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участвуют в реализации проекта, знакомя детей с историей семьи;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оказывают помощь в пополнении предметно-развивающей среды группы и детского сада (фотографии, наглядно-демонстрационный материал);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принимают участие в конкурсах , выставках, экскурсиях;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создают дома условия для духовно-нравственного воспитания и личностного развития детей;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научатся хранить и чтить свои семейные традиции и ценности;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-знать свою родословную.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21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Алешина Н.В. Ознакомление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дошкол</a:t>
            </a:r>
            <a:r>
              <a:rPr lang="ru-RU" sz="1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Научно-методическое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обеспечение: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1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ьников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с окружающим и социальной действительностью. Старшая  группа. М., ЦГЛ, 2005.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Алябьева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Е.А. Нравственно – этические беседы и игры дошкольников. – М.: ТЦ Сфера,2003.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Артёмова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, Л. В. Окружающий мир в дидактических играх дошкольников: книга для воспитателей детского сада и родителей / Л. В.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Артёмова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. - М.: Просвещение, 1992.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Т.В. </a:t>
            </a:r>
            <a:r>
              <a:rPr lang="ru-RU" sz="1800" dirty="0" err="1">
                <a:latin typeface="Times New Roman" pitchFamily="18" charset="0"/>
                <a:ea typeface="Calibri"/>
                <a:cs typeface="Times New Roman" pitchFamily="18" charset="0"/>
              </a:rPr>
              <a:t>Вострухина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, Л.А. </a:t>
            </a:r>
            <a:r>
              <a:rPr lang="ru-RU" sz="1800" dirty="0" err="1">
                <a:latin typeface="Times New Roman" pitchFamily="18" charset="0"/>
                <a:ea typeface="Calibri"/>
                <a:cs typeface="Times New Roman" pitchFamily="18" charset="0"/>
              </a:rPr>
              <a:t>Кондрыкинская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 «Знакомим с окружающим миром детей 5=7 лет».- М.:ТЦ Сфера,2015.стр.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Л. В. Коломийченко, Г. И. Чугаева  « Дорогою добра. Занятия для детей 5-6 лет по социально-  коммуникативному развитию и социальному развитию» , - М.: ТЦ Сфера, 2016,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7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дминистратор\Desktop\фото собрания сказка\DSC04972.JPG" id="1026" name="Picture 2"/>
          <p:cNvPicPr>
            <a:picLocks noChangeArrowheads="1" noChangeAspect="1" noGrp="1"/>
          </p:cNvPicPr>
          <p:nvPr>
            <p:ph idx="4294967295"/>
          </p:nvPr>
        </p:nvPicPr>
        <p:blipFill>
          <a:blip cstate="print" r:embed="rId3"/>
          <a:srcRect/>
          <a:stretch>
            <a:fillRect/>
          </a:stretch>
        </p:blipFill>
        <p:spPr bwMode="auto">
          <a:xfrm rot="5400000">
            <a:off x="913147" y="3585334"/>
            <a:ext cx="3552825" cy="2665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D:\все фото\101MSDCF\DSC00531.JPG" id="5" name="Рисунок 4"/>
          <p:cNvPicPr/>
          <p:nvPr/>
        </p:nvPicPr>
        <p:blipFill rotWithShape="1">
          <a:blip cstate="print" r:embed="rId4"/>
          <a:srcRect b="-20" r="23"/>
          <a:stretch/>
        </p:blipFill>
        <p:spPr bwMode="auto">
          <a:xfrm>
            <a:off x="5148064" y="283377"/>
            <a:ext cx="2754079" cy="3539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D:\все фото\101MSDCF\DSC01060.JPG" id="6" name="Рисунок 5"/>
          <p:cNvPicPr/>
          <p:nvPr/>
        </p:nvPicPr>
        <p:blipFill rotWithShape="1">
          <a:blip cstate="print" r:embed="rId5"/>
          <a:srcRect b="-218" r="-50"/>
          <a:stretch/>
        </p:blipFill>
        <p:spPr bwMode="auto">
          <a:xfrm>
            <a:off x="4499992" y="3823349"/>
            <a:ext cx="4104456" cy="2871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799" y="332656"/>
            <a:ext cx="403153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р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88" y="2071688"/>
            <a:ext cx="1992312" cy="3000375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4" descr="р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2071688"/>
            <a:ext cx="2165350" cy="3000375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5" descr="р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2071688"/>
            <a:ext cx="2165350" cy="300037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6" descr="р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25" y="2071688"/>
            <a:ext cx="1500188" cy="300037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4443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Администратор\Desktop\фото собрания сказка\DSC04979.JPG" id="205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355976" y="980728"/>
            <a:ext cx="4176464" cy="3122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Администратор\Desktop\фото собрания сказка\DSC04978.JPG" id="2052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-52935590" y="2214554"/>
            <a:ext cx="43891200" cy="329184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b="1" dirty="0" lang="ru-RU" smtClean="0" sz="4000">
                <a:solidFill>
                  <a:schemeClr val="accent2">
                    <a:lumMod val="75000"/>
                  </a:schemeClr>
                </a:solidFill>
                <a:latin typeface="AnastasiaScript"/>
              </a:rPr>
              <a:t>Герб моей семьи</a:t>
            </a:r>
            <a:endParaRPr b="1" dirty="0" lang="ru-RU" sz="4000">
              <a:solidFill>
                <a:schemeClr val="accent2">
                  <a:lumMod val="75000"/>
                </a:schemeClr>
              </a:solidFill>
              <a:latin typeface="AnastasiaScript"/>
            </a:endParaRPr>
          </a:p>
        </p:txBody>
      </p:sp>
      <p:pic>
        <p:nvPicPr>
          <p:cNvPr descr="C:\Users\Администратор\Desktop\фото собрания сказка\DSC04975.JPG" id="9" name="Рисунок 8"/>
          <p:cNvPicPr/>
          <p:nvPr/>
        </p:nvPicPr>
        <p:blipFill rotWithShape="1">
          <a:blip cstate="print" r:embed="rId4"/>
          <a:srcRect b="41"/>
          <a:stretch/>
        </p:blipFill>
        <p:spPr bwMode="auto">
          <a:xfrm>
            <a:off x="478185" y="1417638"/>
            <a:ext cx="288032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400506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b="1" dirty="0" lang="ru-RU" smtClean="0" sz="2000">
                <a:solidFill>
                  <a:schemeClr val="accent2">
                    <a:lumMod val="75000"/>
                  </a:schemeClr>
                </a:solidFill>
                <a:latin typeface="AnastasiaScript"/>
              </a:rPr>
              <a:t>Генеалогическое древо семьи </a:t>
            </a:r>
            <a:endParaRPr b="1" dirty="0" lang="ru-RU" sz="2000">
              <a:solidFill>
                <a:schemeClr val="accent2">
                  <a:lumMod val="75000"/>
                </a:schemeClr>
              </a:solidFill>
              <a:latin typeface="AnastasiaScript"/>
            </a:endParaRPr>
          </a:p>
        </p:txBody>
      </p:sp>
      <p:pic>
        <p:nvPicPr>
          <p:cNvPr descr="C:\Users\Администратор\Desktop\фото собрания сказка\DSC04973.JPG" id="4" name="Содержимое 3"/>
          <p:cNvPicPr>
            <a:picLocks noGrp="1"/>
          </p:cNvPicPr>
          <p:nvPr>
            <p:ph idx="1"/>
          </p:nvPr>
        </p:nvPicPr>
        <p:blipFill rotWithShape="1">
          <a:blip cstate="print" r:embed="rId2"/>
          <a:srcRect b="-38" r="-26"/>
          <a:stretch/>
        </p:blipFill>
        <p:spPr bwMode="auto">
          <a:xfrm>
            <a:off x="183907" y="1094656"/>
            <a:ext cx="2376264" cy="3667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Администратор\Desktop\фото собрания сказка\DSC04989.JPG" id="6" name="Рисунок 5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6246304" y="1096566"/>
            <a:ext cx="2766958" cy="3761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Администратор\Desktop\фото собрания сказка\DSC04976.JPG" id="5" name="Рисунок 4"/>
          <p:cNvPicPr/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573896" y="1746555"/>
            <a:ext cx="3672408" cy="23638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Администратор\Desktop\фото собрания сказка\DSC04987.JPG" id="7" name="Объект 6"/>
          <p:cNvPicPr>
            <a:picLocks/>
          </p:cNvPicPr>
          <p:nvPr/>
        </p:nvPicPr>
        <p:blipFill rotWithShape="1">
          <a:blip cstate="print" r:embed="rId5"/>
          <a:srcRect b="24" r="-23"/>
          <a:stretch/>
        </p:blipFill>
        <p:spPr bwMode="auto">
          <a:xfrm>
            <a:off x="2170990" y="4181103"/>
            <a:ext cx="44644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дминистратор\Desktop\фото собрания сказка\DSC04996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211960" cy="283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517" y="3839567"/>
            <a:ext cx="3633597" cy="2607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565" y="548680"/>
            <a:ext cx="3867503" cy="2900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3789040"/>
            <a:ext cx="4211960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858756" y="-141164"/>
            <a:ext cx="3024336" cy="4238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534374"/>
            <a:ext cx="4068792" cy="2904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Администратор\Desktop\фото собрания сказка\DSC04966.JPG" id="6" name="Объект 3"/>
          <p:cNvPicPr>
            <a:picLocks/>
          </p:cNvPicPr>
          <p:nvPr/>
        </p:nvPicPr>
        <p:blipFill rotWithShape="1">
          <a:blip cstate="print" r:embed="rId4"/>
          <a:srcRect b="49" r="21"/>
          <a:stretch/>
        </p:blipFill>
        <p:spPr bwMode="auto">
          <a:xfrm>
            <a:off x="5578914" y="3808013"/>
            <a:ext cx="316835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56175"/>
            <a:ext cx="2162498" cy="286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635387"/>
            <a:ext cx="2235704" cy="2980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0226008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576833"/>
            <a:ext cx="3995936" cy="279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9" r="-541" t="-4080"/>
          <a:stretch/>
        </p:blipFill>
        <p:spPr>
          <a:xfrm>
            <a:off x="252229" y="476672"/>
            <a:ext cx="4141747" cy="2894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720" y="3645024"/>
            <a:ext cx="4142309" cy="310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3389" y="3645024"/>
            <a:ext cx="4142309" cy="310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6429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У детей отсутствуют четкие представления о таких понятиях как «семья», «члены семьи». Дети не знают истории своего рода и семьи. Недооцениваются семейные ценности; интерес к изучению и сохранению семейных обычаев и традиций неустойчив. Многие дети не могут объяснить значимость семьи для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человека,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не все дети знают о своей семье, кем работают их родители и бабушки с дедушками, мало кто из детей знает свою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родословную.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 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 Мы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, взрослые, должны помочь детям понять значимость семьи, воспитывать у детей любовь и уважение к членам семьи, прививать чувство привязанности к семье и дому.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 </a:t>
            </a:r>
          </a:p>
          <a:p>
            <a:pPr marL="0" indent="0">
              <a:buNone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0880" cy="2664296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Участники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проекта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nastasiaScript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воспитатели</a:t>
            </a:r>
            <a:r>
              <a:rPr lang="ru-RU" sz="27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воспитанники старшей логопедической группы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        «</a:t>
            </a:r>
            <a:r>
              <a:rPr lang="ru-RU" sz="27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Сказка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», музыкальный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руководитель, учитель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– логопед</a:t>
            </a:r>
            <a:r>
              <a:rPr lang="ru-RU" sz="27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родители.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Сроки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реализации проекта</a:t>
            </a:r>
            <a:r>
              <a:rPr lang="ru-RU" sz="2200" b="1" dirty="0" smtClean="0">
                <a:solidFill>
                  <a:srgbClr val="00B0F0"/>
                </a:solidFill>
                <a:latin typeface="AnastasiaScript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rgbClr val="00B0F0"/>
                </a:solidFill>
                <a:latin typeface="AnastasiaScript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ноябрь – апрель 2016 -  2017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49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6992"/>
            <a:ext cx="2474939" cy="324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435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0561" y="307777"/>
            <a:ext cx="80648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0648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Формирование 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духовно-нравственного отношения и чувства сопричастности к родному дому и семье;   воспитание любви и уважения к семье, как к людям, которые живут вместе, любят друг друга и заботятся о родных и близких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72816"/>
            <a:ext cx="8423936" cy="502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15000"/>
              </a:lnSpc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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Обогащать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представления  детей о семье, её составе, взаимоотношениях, родословной, семейных традициях,  где работают родители, как важен для общества их труд;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воспитывать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любовь и уважение к членам семьи, показать ценность семьи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для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каждого человека;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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развивать готовность и способность проявлять заботу о родных людях; уважение к старшему поколению,  друг к другу;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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способствовать осознанию детьми себя как полноценного, любимого члена семьи;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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поощрять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посильное участие  детей в подготовке различных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семейных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праздников, выполнения постоянных обязанностей по дому;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/>
              <a:buChar char="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расширять кругозор и обогащать словарный запас детей терминами родственных отношений, развивать связную речь;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продолжать развивать познавательную активность, любознательность,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интерес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к семье, ее истории, традиции.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1429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задачи организации проекта   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582594"/>
          </a:xfrm>
        </p:spPr>
        <p:txBody>
          <a:bodyPr/>
          <a:lstStyle/>
          <a:p>
            <a:pPr algn="l"/>
            <a:r>
              <a:rPr lang="ru-RU" sz="1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Педагоги</a:t>
            </a:r>
            <a:r>
              <a:rPr lang="ru-RU" sz="16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280920" cy="3921299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>
              <a:lnSpc>
                <a:spcPct val="115000"/>
              </a:lnSpc>
              <a:buFont typeface="Symbol"/>
              <a:buChar char=""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Изучить </a:t>
            </a: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информацию,        подобрать литературу, иллюстрации, фотографии  о семье и семейных традициях;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Symbol"/>
              <a:buChar char=""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создать развивающую предметно-пространственную среду,: подобрать материалы, игрушки, атрибуты, для игровой, театрализованной деятельности; дидактические игры, художественную литературу по теме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 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   построение работы с родителями по воспитанию у детей любви и уважения к      членам семьи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714356"/>
            <a:ext cx="799288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оздание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условий для  формирования у детей эмоционально насыщенного образа родного дома, семьи, развития чувства семейной сплочённости, воспитания интереса к истории своей  семьи. 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9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380" y="260648"/>
            <a:ext cx="8075240" cy="562073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latin typeface="Times New Roman" pitchFamily="18" charset="0"/>
                <a:ea typeface="Calibri"/>
                <a:cs typeface="Times New Roman" pitchFamily="18" charset="0"/>
              </a:rPr>
              <a:t>Родители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88840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itchFamily="18" charset="0"/>
              </a:rPr>
              <a:t>Привлечь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родителей к разнообразным видам деятельности в ходе реализации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проекта;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изготовить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альбомы: «Имена, имена, имена»,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«Моя мамочка самая лучшая», «Моя семья», «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Герб моей семьи»;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генеалогического древа;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дать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 том, как составить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генеалогическое древо, семейный герб; рассказывать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семье, ее традициях, где трудятся;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благополучную атмосферу дома на основе доброжелательности и взаимоуважения между членами семьи.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рассказывать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детям о семье, ее традициях, где трудятся;  как создать  эмоционально благополучную атмосферу дома на основе доброжелательности и взаимоуважения между членами семьи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77856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пособствовать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активному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вовлечению родителей в деятельность,  просвещению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родителей в вопросах воспитания у детей любви и уважения  к родному дому, семье; 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одействовать возрождению  семейных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традиций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24338" y="778560"/>
            <a:ext cx="228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074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Основание проекта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24744"/>
            <a:ext cx="8186766" cy="4741987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реализуется на основе использования интеграции образовательных областей: социально- коммуникативное, познавательное,  речевое, художественно - эстетическое и физическое развитие.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852936"/>
            <a:ext cx="7837394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Сюжетно-ролевые игры «Семья», «В гости к бабушке», «Дочки-матери», «Магазин», «Парикмахерская»,  « Мой папа – спасатель»,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«Дом», « Магазин», «Больница», «Парикмахерская» и другие;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 «Моя квартира», «Кому,  что нужно для работы», «Разные профессии», «Назови ласково», «Какое слово отличается от других?», «Закончи предложение», «Один - много», «Какое слово самое короткое?»; </a:t>
            </a:r>
          </a:p>
          <a:p>
            <a:pPr>
              <a:lnSpc>
                <a:spcPct val="115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 обыгрывание проблемных ситуаций; «Почему заболел папа?», « Бабушка устала», «Как помочь маме?», « Мой младший брат (сестра)»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285992"/>
            <a:ext cx="79428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Образовательная область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социально-коммуникативное развитие: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b4f212df9ca7519b2410b59a6dbd962b2f4a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2893</Words>
  <Application>Microsoft Office PowerPoint</Application>
  <PresentationFormat>Экран (4:3)</PresentationFormat>
  <Paragraphs>177</Paragraphs>
  <Slides>39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Актуальность</vt:lpstr>
      <vt:lpstr>Проблема</vt:lpstr>
      <vt:lpstr>  Участники проекта  воспитатели, воспитанники старшей логопедической группы          «Сказка», музыкальный руководитель, учитель – логопед, родители.                        Сроки реализации проекта ноябрь – апрель 2016 -  2017 </vt:lpstr>
      <vt:lpstr>Слайд 6</vt:lpstr>
      <vt:lpstr>Педагоги </vt:lpstr>
      <vt:lpstr>Родители</vt:lpstr>
      <vt:lpstr>Основание проекта</vt:lpstr>
      <vt:lpstr>  Образовательная область познавательное развитие: </vt:lpstr>
      <vt:lpstr>Образовательная область речевое развитие: </vt:lpstr>
      <vt:lpstr>Образовательная область художественно-эстетическое развитие: </vt:lpstr>
      <vt:lpstr>Образовательная область физическое развитие:  </vt:lpstr>
      <vt:lpstr>Условия реализации проекта </vt:lpstr>
      <vt:lpstr>Слайд 15</vt:lpstr>
      <vt:lpstr>  Форма реализации проекта </vt:lpstr>
      <vt:lpstr>  Этапы реализации проекта  </vt:lpstr>
      <vt:lpstr>Слайд 18</vt:lpstr>
      <vt:lpstr>      Деятельность детей Планирование деятельности детей по изучению семьи, ее родословной, традиций на основе «трех вопросов» («что знаем?», «что хотели бы узнать?», «где это можно узнать?») Деятельность педагога Беседы о семье, ее членах; обсуждение предложений детей, выявление противоречий и нахождение общих решений по планированию изучения истории и культуры семьи.         Деятельность родителей Обсуждение с родителями тематики мероприятий в реализации    проекта </vt:lpstr>
      <vt:lpstr>                                                Основной этап  </vt:lpstr>
      <vt:lpstr>Деятельность педагога - ОД: « Как появилась семья», « Что означает мое имя?», «Мамы всякие нужны, мамы всякие важны», «Традиции в нашей семье», «Мой дом, мой город», «Старость надо уважать». Знакомство с Конвенцией о правах ребёнка;  - беседы: «Что означает мое имя», « История возникновения имен», «Права и обязанности в семье». «Что я знаю о своих родных» «Кто есть в моей семье», «Все профессии нужны, все профессии важны», «Моя родословная», «Моя семья»; - составление творческих рассказов на тему «Моя семья», , «Как я помогаю дома», «Кем работают мои родители», «Как мы отдыхаем»,  «Лучший День рождения»,  - чтение В. Осеева «Волшебное слово», «Хорошее», «Просто старушка»;    В. Катаев «Цветик-семицветик», З. Александрова «Посидим в тишине», В. Сухомлинский « Самые  ласковые руки»,  М. Матвеев  «Синяя чашка», Е. Пермяк «Мамина работа»,  Д. Родари «Чем пахнут ремесла», В. Белов  «Мамина дочка»,  К. Ушинский «Косточка», Л. Толстой «Старый дед и внучек», А. Барто «Как Вовка бабушек выручил», В. Сухомлинский «У бабушки дрожат руки»,  Т.А.Шорыгина «Похищенное имя», татарская нарядная сказка «Три дочери», русские народные  сказки «Сестрица Алёнушка и братец Иванушка», «Гуси-лебеди», «Золушка» Г.Х. Андерсен», ненецкая сказка « Кукушка», нанайская сказка « Айога»; пословицы и поговорки о семье  </vt:lpstr>
      <vt:lpstr>Деятельность родителей </vt:lpstr>
      <vt:lpstr>Заключительный этап</vt:lpstr>
      <vt:lpstr>                          Темы индивидуальных маршрутов детей                                 Мини – рассказ  Света К.                                 Тема: «Моя семья» </vt:lpstr>
      <vt:lpstr>Мини- рассказ Максима Г. Тема: «Моя семья»</vt:lpstr>
      <vt:lpstr>Мини –рассказ Эвелины К. «Генеалогическое древо моей семьи»</vt:lpstr>
      <vt:lpstr>Мини- рассказ мамы Юлии Алексанровны  Тема «Генеалогическое древо нашей семьи»</vt:lpstr>
      <vt:lpstr>Мини- рассказ Данила Ш. Тема: «Герб моей семьи»</vt:lpstr>
      <vt:lpstr>                               Ожидаемые результаты </vt:lpstr>
      <vt:lpstr>Педагоги</vt:lpstr>
      <vt:lpstr>Родители </vt:lpstr>
      <vt:lpstr>Слайд 32</vt:lpstr>
      <vt:lpstr>Слайд 33</vt:lpstr>
      <vt:lpstr>Слайд 34</vt:lpstr>
      <vt:lpstr>Герб моей семьи</vt:lpstr>
      <vt:lpstr>Генеалогическое древо семьи 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BEST</cp:lastModifiedBy>
  <cp:revision>92</cp:revision>
  <dcterms:created xsi:type="dcterms:W3CDTF">2014-09-12T06:04:27Z</dcterms:created>
  <dcterms:modified xsi:type="dcterms:W3CDTF">2009-01-15T10:40:04Z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2456605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