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558" r:id="rId3"/>
    <p:sldId id="561" r:id="rId4"/>
    <p:sldId id="559" r:id="rId5"/>
    <p:sldId id="555" r:id="rId6"/>
    <p:sldId id="551" r:id="rId7"/>
    <p:sldId id="553" r:id="rId8"/>
    <p:sldId id="554" r:id="rId9"/>
    <p:sldId id="543" r:id="rId10"/>
    <p:sldId id="570" r:id="rId11"/>
    <p:sldId id="571" r:id="rId12"/>
    <p:sldId id="572" r:id="rId13"/>
    <p:sldId id="573" r:id="rId14"/>
    <p:sldId id="562" r:id="rId15"/>
    <p:sldId id="580" r:id="rId16"/>
    <p:sldId id="567" r:id="rId17"/>
    <p:sldId id="578" r:id="rId18"/>
    <p:sldId id="568" r:id="rId19"/>
    <p:sldId id="574" r:id="rId20"/>
    <p:sldId id="542" r:id="rId21"/>
    <p:sldId id="581" r:id="rId22"/>
    <p:sldId id="569" r:id="rId23"/>
    <p:sldId id="582" r:id="rId24"/>
    <p:sldId id="583" r:id="rId25"/>
    <p:sldId id="549" r:id="rId26"/>
    <p:sldId id="563" r:id="rId27"/>
    <p:sldId id="564" r:id="rId28"/>
    <p:sldId id="565" r:id="rId29"/>
    <p:sldId id="566" r:id="rId30"/>
    <p:sldId id="305" r:id="rId31"/>
    <p:sldId id="282" r:id="rId32"/>
    <p:sldId id="362" r:id="rId33"/>
    <p:sldId id="277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0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5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768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212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5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73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273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156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94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146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9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61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5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60A7B89-8047-4539-8D95-37ED70942123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494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0015" y="415635"/>
            <a:ext cx="11162805" cy="219693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БИОЛОГИЯ. 8 КЛАСС</a:t>
            </a:r>
            <a:br>
              <a:rPr lang="ru-RU" sz="4800" b="1" dirty="0">
                <a:solidFill>
                  <a:schemeClr val="accent1"/>
                </a:solidFill>
                <a:latin typeface="Comic Sans MS" panose="030F0702030302020204" pitchFamily="66" charset="0"/>
              </a:rPr>
            </a:br>
            <a:br>
              <a:rPr lang="ru-RU" sz="4800" b="1" dirty="0">
                <a:solidFill>
                  <a:schemeClr val="accent1"/>
                </a:solidFill>
                <a:latin typeface="Comic Sans MS" panose="030F0702030302020204" pitchFamily="66" charset="0"/>
              </a:rPr>
            </a:br>
            <a:r>
              <a:rPr lang="ru-RU" sz="4800" b="1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Урок №9.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079" y="2926896"/>
            <a:ext cx="11867778" cy="3648485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60000"/>
              </a:lnSpc>
            </a:pPr>
            <a:r>
              <a:rPr lang="ru-RU" sz="4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Пмп</a:t>
            </a:r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 при травмах: растяжении связок, вывихах суставов, переломах костей</a:t>
            </a:r>
          </a:p>
          <a:p>
            <a:pPr algn="ctr">
              <a:lnSpc>
                <a:spcPct val="160000"/>
              </a:lnSpc>
            </a:pPr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Автор: </a:t>
            </a:r>
          </a:p>
          <a:p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учитель биологии высшей категории </a:t>
            </a:r>
          </a:p>
          <a:p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Смолик </a:t>
            </a:r>
            <a:r>
              <a:rPr lang="ru-RU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елена</a:t>
            </a:r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вячеславовна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  </a:t>
            </a:r>
            <a:r>
              <a:rPr lang="ru-RU" dirty="0">
                <a:solidFill>
                  <a:srgbClr val="C00000"/>
                </a:solidFill>
                <a:latin typeface="Bookman Old Style" panose="02050604050505020204" pitchFamily="18" charset="0"/>
              </a:rPr>
              <a:t>2019-2020 учебный год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79" y="498761"/>
            <a:ext cx="2231365" cy="219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8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642" y="1102005"/>
            <a:ext cx="11330457" cy="52581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проверка д/з!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2.</a:t>
            </a: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СОЕДИНЕНИЯ КОСТЕЙ БЫВАЮТ: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..., ..., … .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042" y="285005"/>
            <a:ext cx="1358057" cy="13580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9C7B3E-A26B-4412-819D-CF57F7EE1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910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642" y="1102005"/>
            <a:ext cx="11330457" cy="525817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проверка д/з!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3.</a:t>
            </a: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САМОЕ БОЛЬШОЕ ЧИСЛО ПОЗВОНКОВ ИМЕЕТ … ОТДЕЛ ПОЗВОНОЧНИКА.</a:t>
            </a:r>
          </a:p>
          <a:p>
            <a:pPr>
              <a:lnSpc>
                <a:spcPct val="150000"/>
              </a:lnSpc>
            </a:pPr>
            <a:endParaRPr lang="ru-RU" sz="36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042" y="285005"/>
            <a:ext cx="1358057" cy="13580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9C7B3E-A26B-4412-819D-CF57F7EE1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0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642" y="1102005"/>
            <a:ext cx="11330457" cy="52581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проверка д/з!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4.</a:t>
            </a: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В СОСТАВ ПОЯСА НИЖНИХ КОНЕЧНОСТЕЙ ВХОДЯТ КОСТИ: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…, …, … 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042" y="285005"/>
            <a:ext cx="1358057" cy="13580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9C7B3E-A26B-4412-819D-CF57F7EE1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562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642" y="1102005"/>
            <a:ext cx="11330457" cy="52581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проверка д/з!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5.</a:t>
            </a: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ВЕРХНИЕ СВОБОДНЫЕ КОНЕЧНОСТИ СОСТОЯТ ИЗ КОСТЕЙ: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…, …, … .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042" y="285005"/>
            <a:ext cx="1358057" cy="13580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9C7B3E-A26B-4412-819D-CF57F7EE1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4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179282"/>
            <a:ext cx="11100442" cy="4149587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ПЕРВАЯ ПОМОЩЬ</a:t>
            </a:r>
          </a:p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РАСТЯЖЕНИЕ – </a:t>
            </a:r>
            <a:r>
              <a:rPr lang="ru-RU" sz="16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ЭТО ТРАВМА, КОТОРАЯ ПРЕДСТАВЛЯЕТ СОБОЙ НАДРЫВ ВОЛОКОН СВЯЗКИ ИЗ-ЗА ЧРЕЗМЕРНОГО ЕЕ НАТЯЖЕНИЯ </a:t>
            </a: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3CC8F91-40A0-40C0-A0A8-A30DE2A235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073" y="502782"/>
            <a:ext cx="1086733" cy="9904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57325A-9CB8-40AC-8147-FDAEA85CC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6554" y="449034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529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4415" y="502782"/>
            <a:ext cx="10488509" cy="2769063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ПЕРВАЯ ПОМОЩЬ: РАСТЯЖЕНИЕ</a:t>
            </a:r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57325A-9CB8-40AC-8147-FDAEA85CC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416" y="271836"/>
            <a:ext cx="3481118" cy="536494"/>
          </a:xfrm>
          <a:prstGeom prst="rect">
            <a:avLst/>
          </a:prstGeom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9B51CE1B-DCF9-4BCC-834A-B578731123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3" b="14890"/>
          <a:stretch/>
        </p:blipFill>
        <p:spPr bwMode="auto">
          <a:xfrm>
            <a:off x="1169036" y="1714499"/>
            <a:ext cx="10403839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C834B2-8F15-4777-881F-4F9676543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766" y="5015433"/>
            <a:ext cx="1268078" cy="11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204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717281"/>
            <a:ext cx="11237611" cy="4149587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ПЕРВАЯ ПОМОЩЬ </a:t>
            </a:r>
          </a:p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ВЫВИХ - </a:t>
            </a:r>
            <a:r>
              <a:rPr lang="ru-RU" sz="16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ЭТО СМЕЩЕНИЕ ПРИКОСАЮЩИХСЯ СУСТАВНЫХ ПОВЕРХНОСТЕЙ ОТНОСИТЕЛЬНО ДРУГУ ДРУГА </a:t>
            </a: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3CC8F91-40A0-40C0-A0A8-A30DE2A235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073" y="502782"/>
            <a:ext cx="1086733" cy="9904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57325A-9CB8-40AC-8147-FDAEA85CC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6554" y="449034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49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7962" y="502782"/>
            <a:ext cx="9240111" cy="2769063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ПЕРВАЯ ПОМОЩЬ: ВЫВИХ </a:t>
            </a: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3CC8F91-40A0-40C0-A0A8-A30DE2A235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584" y="313112"/>
            <a:ext cx="1086733" cy="9904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57325A-9CB8-40AC-8147-FDAEA85CC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271836"/>
            <a:ext cx="3481118" cy="536494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23F0B0F-79ED-4984-9CCC-8434177E1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962" y="1493217"/>
            <a:ext cx="9556263" cy="463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31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17282"/>
            <a:ext cx="12192000" cy="5691684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ПЕРВАЯ ПОМОЩЬ </a:t>
            </a:r>
          </a:p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ПЕРЕЛОМ - </a:t>
            </a:r>
            <a:r>
              <a:rPr lang="ru-RU" sz="16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ПОЛНОЕ ИЛИ ЧАСТИЧНОЕ НАРУШЕНИЕ ЦЕЛОСТНОСТИ КОСТИ ПРИ НАГРУЗКЕ, ПРЕВЫШАЮЩЕЙ ПРОЧНОСТЬ ТРАВМИРУЕМОГО УЧАСТКА СКЕЛЕТА</a:t>
            </a:r>
            <a:r>
              <a:rPr lang="ru-RU" dirty="0">
                <a:solidFill>
                  <a:schemeClr val="tx1"/>
                </a:solidFill>
              </a:rPr>
              <a:t>.</a:t>
            </a:r>
            <a:r>
              <a:rPr lang="ru-RU" sz="16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</a:t>
            </a:r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3CC8F91-40A0-40C0-A0A8-A30DE2A235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073" y="502782"/>
            <a:ext cx="1086733" cy="9904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57325A-9CB8-40AC-8147-FDAEA85CC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6554" y="449034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2404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319508"/>
            <a:ext cx="5391420" cy="257175"/>
          </a:xfrm>
        </p:spPr>
        <p:txBody>
          <a:bodyPr>
            <a:normAutofit fontScale="90000"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61" y="1401986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endParaRPr lang="ru-RU" sz="36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8A704F3-AD6E-4BC8-825B-86BE9F01E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22A13A-AB26-49BA-8E82-06FABD4F6B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8237" y="225356"/>
            <a:ext cx="1274174" cy="117663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4C0B250-21A8-44E8-A8B1-035478C79397}"/>
              </a:ext>
            </a:extLst>
          </p:cNvPr>
          <p:cNvSpPr/>
          <p:nvPr/>
        </p:nvSpPr>
        <p:spPr>
          <a:xfrm>
            <a:off x="3315328" y="1660356"/>
            <a:ext cx="1650206" cy="7909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/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32BE9520-B21D-4FE1-ADA4-946EBCA4632B}"/>
              </a:ext>
            </a:extLst>
          </p:cNvPr>
          <p:cNvSpPr txBox="1">
            <a:spLocks/>
          </p:cNvSpPr>
          <p:nvPr/>
        </p:nvSpPr>
        <p:spPr>
          <a:xfrm>
            <a:off x="685800" y="485556"/>
            <a:ext cx="11390739" cy="1642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7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ПЕРВАЯ ПОМОЩЬ: ПЕРЕЛОМ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E10B3ABB-2685-4242-8303-5F4A2402C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7638" r="10254"/>
          <a:stretch/>
        </p:blipFill>
        <p:spPr bwMode="auto">
          <a:xfrm>
            <a:off x="2130335" y="1588532"/>
            <a:ext cx="7931329" cy="474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563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28862" y="1392264"/>
            <a:ext cx="9144001" cy="4708499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0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КТО СКАЗАЛ:</a:t>
            </a:r>
          </a:p>
          <a:p>
            <a:pPr algn="r">
              <a:lnSpc>
                <a:spcPct val="170000"/>
              </a:lnSpc>
            </a:pPr>
            <a:r>
              <a:rPr lang="ru-RU" sz="10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«Все связано </a:t>
            </a:r>
          </a:p>
          <a:p>
            <a:pPr algn="r">
              <a:lnSpc>
                <a:spcPct val="170000"/>
              </a:lnSpc>
            </a:pPr>
            <a:r>
              <a:rPr lang="ru-RU" sz="10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со всем»</a:t>
            </a:r>
          </a:p>
          <a:p>
            <a:pPr algn="r">
              <a:lnSpc>
                <a:spcPct val="170000"/>
              </a:lnSpc>
            </a:pPr>
            <a:r>
              <a:rPr lang="ru-RU" sz="5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……………..…</a:t>
            </a:r>
          </a:p>
          <a:p>
            <a:pPr algn="r">
              <a:lnSpc>
                <a:spcPct val="170000"/>
              </a:lnSpc>
            </a:pPr>
            <a:r>
              <a:rPr lang="ru-RU" sz="4400" dirty="0">
                <a:solidFill>
                  <a:schemeClr val="tx1"/>
                </a:solidFill>
                <a:latin typeface="Bookman Old Style" panose="02050604050505020204" pitchFamily="18" charset="0"/>
              </a:rPr>
              <a:t>(американский биолог и эколог</a:t>
            </a:r>
            <a:r>
              <a:rPr lang="ru-RU" sz="5800" dirty="0">
                <a:solidFill>
                  <a:schemeClr val="tx1"/>
                </a:solidFill>
                <a:latin typeface="Bookman Old Style" panose="02050604050505020204" pitchFamily="18" charset="0"/>
              </a:rPr>
              <a:t>)</a:t>
            </a:r>
          </a:p>
          <a:p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86CF5F-7BE6-4359-8D6E-4B07A13A21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739" y="241857"/>
            <a:ext cx="1382945" cy="138294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2" name="Picture 2">
            <a:extLst>
              <a:ext uri="{FF2B5EF4-FFF2-40B4-BE49-F238E27FC236}">
                <a16:creationId xmlns:a16="http://schemas.microsoft.com/office/drawing/2014/main" id="{6C5B2D76-87C7-44EF-8675-1B1F8D7CCC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9" t="24752" r="54635" b="13334"/>
          <a:stretch/>
        </p:blipFill>
        <p:spPr bwMode="auto">
          <a:xfrm>
            <a:off x="968688" y="1624802"/>
            <a:ext cx="3100388" cy="424611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39CCC9-DBC0-4F86-9AFB-FEBCD6E5F5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82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1499" y="-203179"/>
            <a:ext cx="497063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1308" y="1144811"/>
            <a:ext cx="11469384" cy="5244111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Ручки в ручки!</a:t>
            </a: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Выполнить задание №1 В Р/Т </a:t>
            </a:r>
          </a:p>
          <a:p>
            <a:pPr algn="ctr">
              <a:lnSpc>
                <a:spcPct val="170000"/>
              </a:lnSpc>
            </a:pPr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8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Кто аккуратнее: мальчики или девочки?</a:t>
            </a: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81" y="3336966"/>
            <a:ext cx="1920774" cy="2561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924" y="3429948"/>
            <a:ext cx="1971590" cy="2561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10F1B9-C400-40D0-8727-32BF543ACF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5588" y="316974"/>
            <a:ext cx="153099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6F84F04-58D7-420D-AFD6-03E8FC69B7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236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319508"/>
            <a:ext cx="5391420" cy="257175"/>
          </a:xfrm>
        </p:spPr>
        <p:txBody>
          <a:bodyPr>
            <a:normAutofit fontScale="90000"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9589" y="114481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endParaRPr lang="ru-RU" sz="36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89" y="197941"/>
            <a:ext cx="778965" cy="76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8A704F3-AD6E-4BC8-825B-86BE9F01E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86A3316-F0B3-4C66-A64B-4F8C76883062}"/>
              </a:ext>
            </a:extLst>
          </p:cNvPr>
          <p:cNvSpPr/>
          <p:nvPr/>
        </p:nvSpPr>
        <p:spPr>
          <a:xfrm>
            <a:off x="2540785" y="2948828"/>
            <a:ext cx="4017178" cy="7909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/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32BE9520-B21D-4FE1-ADA4-946EBCA4632B}"/>
              </a:ext>
            </a:extLst>
          </p:cNvPr>
          <p:cNvSpPr txBox="1">
            <a:spLocks/>
          </p:cNvSpPr>
          <p:nvPr/>
        </p:nvSpPr>
        <p:spPr>
          <a:xfrm>
            <a:off x="343719" y="556850"/>
            <a:ext cx="11732820" cy="2397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7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ПЕРВАЯ ПОМОЩЬ: НАЛОЖЕНИЕ ШИНЫ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26919398-D09E-4B7A-9E0D-7657E0095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333" y="1671638"/>
            <a:ext cx="9996217" cy="462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D791E74-30E5-408C-9C0D-7E3C1AB668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5301" y="5015881"/>
            <a:ext cx="1274174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920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1499" y="-203179"/>
            <a:ext cx="497063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1308" y="1144811"/>
            <a:ext cx="11469384" cy="5244111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Ручки в ручки!</a:t>
            </a: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Выполнить задание №3 В Р/Т </a:t>
            </a:r>
          </a:p>
          <a:p>
            <a:pPr algn="ctr">
              <a:lnSpc>
                <a:spcPct val="170000"/>
              </a:lnSpc>
            </a:pPr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8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Кто аккуратнее: мальчики или девочки?</a:t>
            </a: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81" y="3336966"/>
            <a:ext cx="1920774" cy="2561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924" y="3429948"/>
            <a:ext cx="1971590" cy="2561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10F1B9-C400-40D0-8727-32BF543ACF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5588" y="316974"/>
            <a:ext cx="153099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6F84F04-58D7-420D-AFD6-03E8FC69B7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35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319508"/>
            <a:ext cx="5391420" cy="257175"/>
          </a:xfrm>
        </p:spPr>
        <p:txBody>
          <a:bodyPr>
            <a:normAutofit fontScale="90000"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9589" y="114481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endParaRPr lang="ru-RU" sz="36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89" y="197941"/>
            <a:ext cx="778965" cy="76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8A704F3-AD6E-4BC8-825B-86BE9F01E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86A3316-F0B3-4C66-A64B-4F8C76883062}"/>
              </a:ext>
            </a:extLst>
          </p:cNvPr>
          <p:cNvSpPr/>
          <p:nvPr/>
        </p:nvSpPr>
        <p:spPr>
          <a:xfrm>
            <a:off x="2540785" y="2948828"/>
            <a:ext cx="4017178" cy="7909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/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32BE9520-B21D-4FE1-ADA4-946EBCA4632B}"/>
              </a:ext>
            </a:extLst>
          </p:cNvPr>
          <p:cNvSpPr txBox="1">
            <a:spLocks/>
          </p:cNvSpPr>
          <p:nvPr/>
        </p:nvSpPr>
        <p:spPr>
          <a:xfrm>
            <a:off x="1057685" y="662997"/>
            <a:ext cx="10158004" cy="5458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7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ГИПСОВАЯ ПОВЯЗКА</a:t>
            </a:r>
          </a:p>
          <a:p>
            <a:pPr algn="ctr">
              <a:lnSpc>
                <a:spcPct val="170000"/>
              </a:lnSpc>
            </a:pP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r">
              <a:lnSpc>
                <a:spcPct val="17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ПИРОГОВ</a:t>
            </a:r>
          </a:p>
          <a:p>
            <a:pPr algn="r">
              <a:lnSpc>
                <a:spcPct val="17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НИКОЛАЙ ИВАНОВИЧ</a:t>
            </a:r>
          </a:p>
          <a:p>
            <a:pPr algn="r">
              <a:lnSpc>
                <a:spcPct val="170000"/>
              </a:lnSpc>
            </a:pPr>
            <a:r>
              <a:rPr lang="ru-RU" sz="3600" dirty="0">
                <a:solidFill>
                  <a:schemeClr val="tx1"/>
                </a:solidFill>
                <a:latin typeface="Bookman Old Style" panose="02050604050505020204" pitchFamily="18" charset="0"/>
              </a:rPr>
              <a:t>(1810-1881)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D791E74-30E5-408C-9C0D-7E3C1AB66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8236" y="135608"/>
            <a:ext cx="1274174" cy="1176630"/>
          </a:xfrm>
          <a:prstGeom prst="rect">
            <a:avLst/>
          </a:prstGeom>
        </p:spPr>
      </p:pic>
      <p:pic>
        <p:nvPicPr>
          <p:cNvPr id="11266" name="Picture 2">
            <a:extLst>
              <a:ext uri="{FF2B5EF4-FFF2-40B4-BE49-F238E27FC236}">
                <a16:creationId xmlns:a16="http://schemas.microsoft.com/office/drawing/2014/main" id="{5B44BE70-DF6E-4E11-85FC-F3C5DF680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22" y="1638198"/>
            <a:ext cx="3438525" cy="448367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9194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319508"/>
            <a:ext cx="5391420" cy="257175"/>
          </a:xfrm>
        </p:spPr>
        <p:txBody>
          <a:bodyPr>
            <a:normAutofit fontScale="90000"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9589" y="114481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endParaRPr lang="ru-RU" sz="36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89" y="197941"/>
            <a:ext cx="778965" cy="76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8A704F3-AD6E-4BC8-825B-86BE9F01E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86A3316-F0B3-4C66-A64B-4F8C76883062}"/>
              </a:ext>
            </a:extLst>
          </p:cNvPr>
          <p:cNvSpPr/>
          <p:nvPr/>
        </p:nvSpPr>
        <p:spPr>
          <a:xfrm>
            <a:off x="254785" y="3350857"/>
            <a:ext cx="4017178" cy="7909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/>
          </a:p>
        </p:txBody>
      </p:sp>
      <p:sp>
        <p:nvSpPr>
          <p:cNvPr id="12" name="Подзаголовок 2">
            <a:extLst>
              <a:ext uri="{FF2B5EF4-FFF2-40B4-BE49-F238E27FC236}">
                <a16:creationId xmlns:a16="http://schemas.microsoft.com/office/drawing/2014/main" id="{32BE9520-B21D-4FE1-ADA4-946EBCA4632B}"/>
              </a:ext>
            </a:extLst>
          </p:cNvPr>
          <p:cNvSpPr txBox="1">
            <a:spLocks/>
          </p:cNvSpPr>
          <p:nvPr/>
        </p:nvSpPr>
        <p:spPr>
          <a:xfrm>
            <a:off x="1057685" y="662997"/>
            <a:ext cx="10158004" cy="5458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7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ГИПСОВАЯ ПОВЯЗКА</a:t>
            </a:r>
          </a:p>
          <a:p>
            <a:pPr algn="ctr">
              <a:lnSpc>
                <a:spcPct val="170000"/>
              </a:lnSpc>
            </a:pP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D791E74-30E5-408C-9C0D-7E3C1AB66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8236" y="135608"/>
            <a:ext cx="1274174" cy="1176630"/>
          </a:xfrm>
          <a:prstGeom prst="rect">
            <a:avLst/>
          </a:prstGeom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68E508EA-9A33-49D6-9D82-65B8C8526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85" y="1798414"/>
            <a:ext cx="5920265" cy="391477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:a16="http://schemas.microsoft.com/office/drawing/2014/main" id="{A02A534B-4DA0-4EBD-B91E-7A013868C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116" y="1817725"/>
            <a:ext cx="3914775" cy="391477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198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319508"/>
            <a:ext cx="5391420" cy="257175"/>
          </a:xfrm>
        </p:spPr>
        <p:txBody>
          <a:bodyPr>
            <a:normAutofit fontScale="90000"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КАКУЮ ПЕРВУЮ ПОМОЩЬ ОКАЗЫВАЮТ ПРИ ВЫВИХЕ, А КАКУЮ ПРИ РАСТЯЖЕНИИ СВЯЗОК?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BE53AF-711F-4E83-813D-E6A2C9122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55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319508"/>
            <a:ext cx="5391420" cy="257175"/>
          </a:xfrm>
        </p:spPr>
        <p:txBody>
          <a:bodyPr>
            <a:normAutofit fontScale="90000"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 КАКИМ ПРИЗНАКАМ МОЖНО ПРЕДПОЛОЖИТЬ НАЛИЧИЕ ПЕРЕЛОМА КОСТЕЙ?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BE53AF-711F-4E83-813D-E6A2C9122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3855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319508"/>
            <a:ext cx="5391420" cy="257175"/>
          </a:xfrm>
        </p:spPr>
        <p:txBody>
          <a:bodyPr>
            <a:normAutofit fontScale="90000"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ЧТО НАДО ДЕЛАТЬ ПРИ ОТКРЫТЫХ И ЗАКРЫТЫХ ПЕРЕЛОМАХ?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BE53AF-711F-4E83-813D-E6A2C9122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942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319508"/>
            <a:ext cx="5391420" cy="257175"/>
          </a:xfrm>
        </p:spPr>
        <p:txBody>
          <a:bodyPr>
            <a:normAutofit fontScale="90000"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 КАКИХ СЛУЧАЯХ ПРИМЕНЯЮТ ШИНУ? КАК ОНА НАКЛАДЫВАЕТСЯ?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BE53AF-711F-4E83-813D-E6A2C9122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78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319508"/>
            <a:ext cx="5391420" cy="257175"/>
          </a:xfrm>
        </p:spPr>
        <p:txBody>
          <a:bodyPr>
            <a:normAutofit fontScale="90000"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* ЧТО НАДО ПРЕДПРИНЯТЬ ПРИ ТРАВМЕ ГРУДНОЙ КЛЕТКИ; ГОЛОВЫ;  ПОЗВОНОЧНИКА?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BE53AF-711F-4E83-813D-E6A2C9122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80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6D792D-58FF-45B9-BB0E-50862743E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441" y="3160753"/>
            <a:ext cx="3481118" cy="5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1499" y="-203179"/>
            <a:ext cx="497063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1308" y="930901"/>
            <a:ext cx="11353498" cy="5556263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6000" b="1" dirty="0" err="1">
                <a:solidFill>
                  <a:srgbClr val="C00000"/>
                </a:solidFill>
                <a:latin typeface="Bookman Old Style" panose="02050604050505020204" pitchFamily="18" charset="0"/>
              </a:rPr>
              <a:t>Антикроссворд</a:t>
            </a:r>
            <a:endParaRPr lang="ru-RU" sz="160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>
            <a:extLst>
              <a:ext uri="{FF2B5EF4-FFF2-40B4-BE49-F238E27FC236}">
                <a16:creationId xmlns:a16="http://schemas.microsoft.com/office/drawing/2014/main" id="{BB997B7B-AF15-4325-94E1-74403D7C5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338" y="1658714"/>
            <a:ext cx="10058796" cy="437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7A683A-1DB7-4B2F-9B3B-0F26B9A041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894" y="226724"/>
            <a:ext cx="1244889" cy="124488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Рамка 5">
            <a:extLst>
              <a:ext uri="{FF2B5EF4-FFF2-40B4-BE49-F238E27FC236}">
                <a16:creationId xmlns:a16="http://schemas.microsoft.com/office/drawing/2014/main" id="{8DA56246-87C1-4E72-9F9F-839AE9A6CB4D}"/>
              </a:ext>
            </a:extLst>
          </p:cNvPr>
          <p:cNvSpPr/>
          <p:nvPr/>
        </p:nvSpPr>
        <p:spPr>
          <a:xfrm>
            <a:off x="4857750" y="1714557"/>
            <a:ext cx="1238250" cy="4265699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274DB41-AFDC-4023-9C28-9B6005589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0293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EE30BC-91CE-48AF-834F-046818988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978" y="211529"/>
            <a:ext cx="3481118" cy="5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8854" y="211529"/>
            <a:ext cx="6033408" cy="545712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831" y="830718"/>
            <a:ext cx="11844337" cy="524411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ТЕРМИНОЛОГИЧЕСКАЯ АТАКА</a:t>
            </a:r>
          </a:p>
          <a:p>
            <a:pPr algn="ctr">
              <a:lnSpc>
                <a:spcPct val="220000"/>
              </a:lnSpc>
            </a:pPr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220000"/>
              </a:lnSpc>
            </a:pPr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РАСТЯЖЕНИЕ, ВЫВИХ, ПЕРЕЛОМ, ПЕРВАЯ ПОМОЩЬ</a:t>
            </a:r>
          </a:p>
          <a:p>
            <a:pPr algn="ctr">
              <a:lnSpc>
                <a:spcPct val="220000"/>
              </a:lnSpc>
            </a:pPr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r>
              <a:rPr lang="ru-RU" sz="8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КТО БЫСТРЕЕ: мальчики или девочки?</a:t>
            </a: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8AF547-A8E5-481A-AAED-A39A9E44E1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675" y="211529"/>
            <a:ext cx="1150675" cy="123151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999520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3142" y="-79582"/>
            <a:ext cx="5319034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3141" y="1187533"/>
            <a:ext cx="10592791" cy="795648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СКОРО ЗВОНОК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Самое интересное на уроке…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Что  ты не понял 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Кто был самым активным сегодня…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Поставь отметку классу…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Поставь отметку себе …</a:t>
            </a:r>
          </a:p>
          <a:p>
            <a:endParaRPr lang="ru-RU" sz="128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558" y="285006"/>
            <a:ext cx="142875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015FB5-BF0F-4675-B447-FE23D7219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100" y="199776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6090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304" y="162526"/>
            <a:ext cx="5076146" cy="429903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872849"/>
            <a:ext cx="6984309" cy="4392722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«ЕСТЬ ТОЛЬКО ОДНО </a:t>
            </a:r>
          </a:p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БЛАГО – ЗНАНИЕ,</a:t>
            </a:r>
          </a:p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И ОДНО </a:t>
            </a:r>
          </a:p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ЗЛО – НЕВЕЖЕСТВО»</a:t>
            </a:r>
          </a:p>
          <a:p>
            <a:pPr algn="r">
              <a:lnSpc>
                <a:spcPct val="170000"/>
              </a:lnSpc>
            </a:pPr>
            <a:r>
              <a:rPr lang="ru-RU" sz="128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СОКРАТ</a:t>
            </a: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93" y="36071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4.infourok.ru/uploads/ex/04fd/001365ec-77e724c1/hello_html_550deb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647" y="1609344"/>
            <a:ext cx="4624675" cy="410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364834-0AEA-4D1E-B778-B31F78442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654" y="167049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941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7194" y="185526"/>
            <a:ext cx="5852169" cy="52251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ПМП ПРИ ТРАВМАХ ОДС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1240" y="1168270"/>
            <a:ext cx="9940909" cy="5303968"/>
          </a:xfrm>
        </p:spPr>
        <p:txBody>
          <a:bodyPr>
            <a:normAutofit fontScale="77500" lnSpcReduction="2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Д/З:</a:t>
            </a:r>
          </a:p>
          <a:p>
            <a:pPr>
              <a:lnSpc>
                <a:spcPct val="170000"/>
              </a:lnSpc>
            </a:pPr>
            <a:r>
              <a:rPr lang="ru-RU" sz="4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№9, Р/Т №2, ОТВЕТИТЬ НА ВОПРОСЫ В КОНЦЕ ПАРАГРАФА</a:t>
            </a:r>
          </a:p>
          <a:p>
            <a:endParaRPr lang="ru-RU" sz="40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УРОК ОКОНЧЕН, ДО СВИДАНИЯ,</a:t>
            </a:r>
          </a:p>
          <a:p>
            <a:pPr algn="ctr">
              <a:lnSpc>
                <a:spcPct val="150000"/>
              </a:lnSpc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 И всем, кто слушал –</a:t>
            </a:r>
          </a:p>
          <a:p>
            <a:pPr algn="ctr">
              <a:lnSpc>
                <a:spcPct val="150000"/>
              </a:lnSpc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 спасибо за внимание!</a:t>
            </a: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EDD568-0334-4CF3-8058-1877D19770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2964" y="250567"/>
            <a:ext cx="1406783" cy="14067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8641F388-9870-4D0A-8B92-8032F1CBD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75" y="4484539"/>
            <a:ext cx="1727167" cy="172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67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4143" y="748274"/>
            <a:ext cx="10981381" cy="3449173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Скелет Плечевого пояса </a:t>
            </a: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E691B10-DE98-4F57-9FE0-F7DEBA40C00B}"/>
              </a:ext>
            </a:extLst>
          </p:cNvPr>
          <p:cNvSpPr/>
          <p:nvPr/>
        </p:nvSpPr>
        <p:spPr>
          <a:xfrm>
            <a:off x="10083112" y="5734115"/>
            <a:ext cx="1718364" cy="522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000" b="1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2ADBD487-5C7D-4E44-B283-746916BBEA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6" b="4768"/>
          <a:stretch/>
        </p:blipFill>
        <p:spPr bwMode="auto">
          <a:xfrm>
            <a:off x="2928938" y="1740411"/>
            <a:ext cx="6334124" cy="451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3C26E77-F33F-40B8-B1E9-EA94F89948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5ED5BD-544E-4E99-94CF-09A0AE5F6E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416" y="243729"/>
            <a:ext cx="3481118" cy="536494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A7CEB1B-6CDC-4251-AFEE-38B0A6090E98}"/>
              </a:ext>
            </a:extLst>
          </p:cNvPr>
          <p:cNvSpPr/>
          <p:nvPr/>
        </p:nvSpPr>
        <p:spPr>
          <a:xfrm>
            <a:off x="5142781" y="1727529"/>
            <a:ext cx="1650206" cy="6414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F36CB3C-3489-4839-AC03-A7CCE2A59BFC}"/>
              </a:ext>
            </a:extLst>
          </p:cNvPr>
          <p:cNvSpPr/>
          <p:nvPr/>
        </p:nvSpPr>
        <p:spPr>
          <a:xfrm>
            <a:off x="5444902" y="2528323"/>
            <a:ext cx="1045964" cy="6414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8AD502E-CFD4-4FFC-B3D0-30ED49EC8F0C}"/>
              </a:ext>
            </a:extLst>
          </p:cNvPr>
          <p:cNvSpPr/>
          <p:nvPr/>
        </p:nvSpPr>
        <p:spPr>
          <a:xfrm>
            <a:off x="2800947" y="1831460"/>
            <a:ext cx="1650206" cy="6414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A004803-A78C-4E86-9481-77190BD4281F}"/>
              </a:ext>
            </a:extLst>
          </p:cNvPr>
          <p:cNvSpPr/>
          <p:nvPr/>
        </p:nvSpPr>
        <p:spPr>
          <a:xfrm>
            <a:off x="7882532" y="1781171"/>
            <a:ext cx="1650206" cy="6414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B88FE5B-2467-4BDC-A72B-25D698726691}"/>
              </a:ext>
            </a:extLst>
          </p:cNvPr>
          <p:cNvSpPr/>
          <p:nvPr/>
        </p:nvSpPr>
        <p:spPr>
          <a:xfrm>
            <a:off x="5363108" y="5804956"/>
            <a:ext cx="1465784" cy="4163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/>
              <a:t>     ?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D2F6D9C-86A4-4C26-A232-76DEDA89D758}"/>
              </a:ext>
            </a:extLst>
          </p:cNvPr>
          <p:cNvSpPr/>
          <p:nvPr/>
        </p:nvSpPr>
        <p:spPr>
          <a:xfrm>
            <a:off x="4914494" y="5459444"/>
            <a:ext cx="2200681" cy="34551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/>
              <a:t>    ?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7CB07976-826F-417F-9B8A-22A7D7F54358}"/>
              </a:ext>
            </a:extLst>
          </p:cNvPr>
          <p:cNvSpPr/>
          <p:nvPr/>
        </p:nvSpPr>
        <p:spPr>
          <a:xfrm>
            <a:off x="5363108" y="3240942"/>
            <a:ext cx="1309155" cy="4460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44175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113" y="1161713"/>
            <a:ext cx="5162969" cy="4149587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Скелет </a:t>
            </a:r>
          </a:p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верхней конечности </a:t>
            </a: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E691B10-DE98-4F57-9FE0-F7DEBA40C00B}"/>
              </a:ext>
            </a:extLst>
          </p:cNvPr>
          <p:cNvSpPr/>
          <p:nvPr/>
        </p:nvSpPr>
        <p:spPr>
          <a:xfrm>
            <a:off x="10083112" y="5734115"/>
            <a:ext cx="1718364" cy="522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000" b="1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4EC0A25-B2F2-4158-A13D-BB8862993E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" t="2500" r="57431" b="8333"/>
          <a:stretch/>
        </p:blipFill>
        <p:spPr bwMode="auto">
          <a:xfrm>
            <a:off x="7261347" y="532615"/>
            <a:ext cx="3013598" cy="559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250B58D-A3E4-4561-8883-4B0B92CC8CF1}"/>
              </a:ext>
            </a:extLst>
          </p:cNvPr>
          <p:cNvSpPr/>
          <p:nvPr/>
        </p:nvSpPr>
        <p:spPr>
          <a:xfrm>
            <a:off x="10057028" y="3914840"/>
            <a:ext cx="1718364" cy="522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000" b="1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585D527-0F2B-4502-8C07-FB6E8B34A7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C4BBB4E-7620-46F8-9223-2EE848C43D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74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6203" y="843166"/>
            <a:ext cx="8639593" cy="2744567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111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Тазовый пояс</a:t>
            </a: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0D9E462-615C-4F18-804C-2267A72B25D7}"/>
              </a:ext>
            </a:extLst>
          </p:cNvPr>
          <p:cNvSpPr/>
          <p:nvPr/>
        </p:nvSpPr>
        <p:spPr>
          <a:xfrm>
            <a:off x="8715375" y="4106642"/>
            <a:ext cx="2456064" cy="522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000" b="1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F28076B-AE87-4F1E-AB37-AE0EFF93F272}"/>
              </a:ext>
            </a:extLst>
          </p:cNvPr>
          <p:cNvSpPr/>
          <p:nvPr/>
        </p:nvSpPr>
        <p:spPr>
          <a:xfrm>
            <a:off x="810732" y="3927034"/>
            <a:ext cx="2665894" cy="522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000" b="1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D1ECAA23-F7CD-4F36-B1E8-B5F06F7B4B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5" t="22191" r="2824" b="26042"/>
          <a:stretch/>
        </p:blipFill>
        <p:spPr bwMode="auto">
          <a:xfrm>
            <a:off x="3135168" y="1534550"/>
            <a:ext cx="6105630" cy="462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C04FCDB-55E3-4A4A-B496-B7F25C48CE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126418F-0F33-4B24-8507-DAB23D81F8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761F54A-D1C8-4F7D-8327-9C88DD3FC433}"/>
              </a:ext>
            </a:extLst>
          </p:cNvPr>
          <p:cNvSpPr/>
          <p:nvPr/>
        </p:nvSpPr>
        <p:spPr>
          <a:xfrm>
            <a:off x="5500687" y="1740411"/>
            <a:ext cx="1420415" cy="38842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556ED7D-03BA-48BC-8A0C-B93222E155DF}"/>
              </a:ext>
            </a:extLst>
          </p:cNvPr>
          <p:cNvSpPr/>
          <p:nvPr/>
        </p:nvSpPr>
        <p:spPr>
          <a:xfrm>
            <a:off x="3614739" y="2628900"/>
            <a:ext cx="1350796" cy="5460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3CBCECE-23B3-4BC3-8FDB-D3C2658498C4}"/>
              </a:ext>
            </a:extLst>
          </p:cNvPr>
          <p:cNvSpPr/>
          <p:nvPr/>
        </p:nvSpPr>
        <p:spPr>
          <a:xfrm>
            <a:off x="6785372" y="5323450"/>
            <a:ext cx="1930003" cy="6414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432AD58-3859-49A0-B38E-D436513AD3B8}"/>
              </a:ext>
            </a:extLst>
          </p:cNvPr>
          <p:cNvSpPr/>
          <p:nvPr/>
        </p:nvSpPr>
        <p:spPr>
          <a:xfrm>
            <a:off x="6292817" y="4279117"/>
            <a:ext cx="1751046" cy="6414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8730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1656" y="1137799"/>
            <a:ext cx="5162969" cy="4149587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Скелет </a:t>
            </a:r>
          </a:p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нижней конечности </a:t>
            </a: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AB41A2A2-5D38-4BC3-889C-BEF3235DD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756" y="347949"/>
            <a:ext cx="2979844" cy="571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3A11374-EC6E-40B8-9C22-C281BE4F4E7F}"/>
              </a:ext>
            </a:extLst>
          </p:cNvPr>
          <p:cNvSpPr/>
          <p:nvPr/>
        </p:nvSpPr>
        <p:spPr>
          <a:xfrm>
            <a:off x="9971162" y="3905315"/>
            <a:ext cx="1718364" cy="522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000" b="1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6AAA0AF-E81A-463E-88EE-CDEF5EAE9C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342" y="683356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2251059-B2D0-4055-AF80-EF682B072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37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1819" y="717281"/>
            <a:ext cx="6167856" cy="4149587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Скелет стопы</a:t>
            </a: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6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6307F724-3BA2-425D-AA47-542F84A75F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7" t="60249"/>
          <a:stretch/>
        </p:blipFill>
        <p:spPr bwMode="auto">
          <a:xfrm>
            <a:off x="1246679" y="1862549"/>
            <a:ext cx="10181936" cy="437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5EAF6F-82E1-4857-A48A-83A3491DDD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5958254-6167-4ED7-816D-65F350C4EF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5B0D8A5-53AD-4B9B-86EA-D3C704A01360}"/>
              </a:ext>
            </a:extLst>
          </p:cNvPr>
          <p:cNvSpPr/>
          <p:nvPr/>
        </p:nvSpPr>
        <p:spPr>
          <a:xfrm>
            <a:off x="2399872" y="4912398"/>
            <a:ext cx="2565662" cy="7454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B01C547-B8D7-46F4-9E9A-06C3F2AA1BE2}"/>
              </a:ext>
            </a:extLst>
          </p:cNvPr>
          <p:cNvSpPr/>
          <p:nvPr/>
        </p:nvSpPr>
        <p:spPr>
          <a:xfrm>
            <a:off x="5439901" y="4866868"/>
            <a:ext cx="1650206" cy="79098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E81E571-2091-4931-9F83-85387146169E}"/>
              </a:ext>
            </a:extLst>
          </p:cNvPr>
          <p:cNvSpPr/>
          <p:nvPr/>
        </p:nvSpPr>
        <p:spPr>
          <a:xfrm>
            <a:off x="7743616" y="4854220"/>
            <a:ext cx="1782365" cy="7454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09521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642" y="1102005"/>
            <a:ext cx="11330457" cy="52581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проверка д/з!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742950" indent="-742950">
              <a:lnSpc>
                <a:spcPct val="150000"/>
              </a:lnSpc>
              <a:buAutoNum type="arabicPeriod"/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СРОСШИЕСЯ МЕЖДУ СОБОЙ ПОЗВОНКИ ИМЕЮТСЯ В … ОТДЕЛЕ ПОЗВОНОЧНИКА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042" y="285005"/>
            <a:ext cx="1358057" cy="13580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9C7B3E-A26B-4412-819D-CF57F7EE1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16" y="135608"/>
            <a:ext cx="348111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79040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4481</TotalTime>
  <Words>462</Words>
  <Application>Microsoft Office PowerPoint</Application>
  <PresentationFormat>Широкоэкранный</PresentationFormat>
  <Paragraphs>199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Bookman Old Style</vt:lpstr>
      <vt:lpstr>Calibri</vt:lpstr>
      <vt:lpstr>Calibri Light</vt:lpstr>
      <vt:lpstr>Comic Sans MS</vt:lpstr>
      <vt:lpstr>Ретро</vt:lpstr>
      <vt:lpstr>БИОЛОГИЯ. 8 КЛАСС  Урок №9.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ПМП ПРИ ТРАВМАХ ОДС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БИОЛОГИЯ. 5 КЛАСС  Урок №4.</dc:title>
  <dc:creator>Елена Смолик</dc:creator>
  <cp:lastModifiedBy>user</cp:lastModifiedBy>
  <cp:revision>190</cp:revision>
  <dcterms:created xsi:type="dcterms:W3CDTF">2016-09-25T12:47:25Z</dcterms:created>
  <dcterms:modified xsi:type="dcterms:W3CDTF">2019-09-22T11:00:18Z</dcterms:modified>
</cp:coreProperties>
</file>