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sldIdLst>
    <p:sldId id="256" r:id="rId3"/>
    <p:sldId id="257" r:id="rId4"/>
    <p:sldId id="258" r:id="rId5"/>
    <p:sldId id="259" r:id="rId6"/>
    <p:sldId id="261" r:id="rId7"/>
    <p:sldId id="262" r:id="rId8"/>
    <p:sldId id="264" r:id="rId9"/>
    <p:sldId id="286" r:id="rId10"/>
    <p:sldId id="287" r:id="rId11"/>
    <p:sldId id="290" r:id="rId12"/>
    <p:sldId id="291" r:id="rId13"/>
    <p:sldId id="292" r:id="rId14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2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146CA7FC-35EE-4437-B037-38901E1DD0A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2CB1D7A6-C96B-4D23-99E4-F77720AF9E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DD11003F-413C-4AB7-ACC5-8188DE88A60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9637DE-F8E7-4101-9791-84026E718BA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7963258"/>
      </p:ext>
    </p:extLst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6C9E1644-33AD-4AC8-9ADC-211E920F4A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DF60D30D-F30A-4183-A9C0-F9480A5423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D14B5E8A-B0AD-42F4-9952-4E52E6EDE5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5BD5FD-D4FF-447F-80A0-BF0B6E7907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3742412"/>
      </p:ext>
    </p:extLst>
  </p:cSld>
  <p:clrMapOvr>
    <a:masterClrMapping/>
  </p:clrMapOvr>
  <p:transition spd="slow"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7813"/>
            <a:ext cx="222885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7813"/>
            <a:ext cx="652145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30C6E8C4-A810-42DB-A793-5EE82C3662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312348DA-9809-45DC-AA28-B993F41C20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DB073585-E53A-4039-988C-A0EADE3FAC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D0AE7F-8287-4683-892E-764CC65A906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4554715"/>
      </p:ext>
    </p:extLst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7814"/>
            <a:ext cx="89154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1600201"/>
            <a:ext cx="437515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01511022-15F9-40BC-AC22-A8E8CAC3A8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67DBCC70-D499-42B3-BA3F-EC4F4D3C305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11D5AB66-9811-4B0D-A306-54C85348E3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EA8038-B042-41F7-99EF-24E94089456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5969195"/>
      </p:ext>
    </p:extLst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7814"/>
            <a:ext cx="89154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35550" y="1600201"/>
            <a:ext cx="437515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5B13E9A0-83C5-4EF5-94B6-651B2A47BA4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A69F0A41-DDD1-4B00-B172-C24967A140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3BE09449-0BA0-4E06-973F-4B88A02B08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C7146C-9F79-4CB0-A50F-A8011AA8CB3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3332048"/>
      </p:ext>
    </p:extLst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7814"/>
            <a:ext cx="89154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95300" y="1600201"/>
            <a:ext cx="8915400" cy="45307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6D7E64E1-5D96-4A4C-82EB-2AE2572B093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5A670A78-CF78-4513-BBE7-17794A19C6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A51284F9-8FE7-4F51-B8F8-21F32719CB8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D5783D-4961-4A16-A23B-BD720CD88B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4078216"/>
      </p:ext>
    </p:extLst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99761904-2271-4C51-9808-F313C640B88D}"/>
              </a:ext>
            </a:extLst>
          </p:cNvPr>
          <p:cNvGrpSpPr>
            <a:grpSpLocks/>
          </p:cNvGrpSpPr>
          <p:nvPr/>
        </p:nvGrpSpPr>
        <p:grpSpPr bwMode="auto">
          <a:xfrm>
            <a:off x="0" y="3902076"/>
            <a:ext cx="3683794" cy="2949575"/>
            <a:chOff x="0" y="2458"/>
            <a:chExt cx="2142" cy="1858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6F7611C1-DEAB-4CBD-9354-40CC719FD86F}"/>
                </a:ext>
              </a:extLst>
            </p:cNvPr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20E4F59E-2376-40F8-BBC7-F0F66D6234B4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846F9265-4121-4EDC-ADB2-5069C0E2B46E}"/>
                </a:ext>
              </a:extLst>
            </p:cNvPr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20E73386-4028-47AE-8640-CAB56E7DE50D}"/>
                </a:ext>
              </a:extLst>
            </p:cNvPr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9" name="Oval 7">
              <a:extLst>
                <a:ext uri="{FF2B5EF4-FFF2-40B4-BE49-F238E27FC236}">
                  <a16:creationId xmlns:a16="http://schemas.microsoft.com/office/drawing/2014/main" id="{8EB0FCAA-1D71-4C73-AD6F-F58AF40BE7BE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9pPr>
            </a:lstStyle>
            <a:p>
              <a:pPr eaLnBrk="1" hangingPunct="1"/>
              <a:endParaRPr lang="ru-RU" altLang="ru-RU" sz="1800"/>
            </a:p>
          </p:txBody>
        </p:sp>
        <p:sp>
          <p:nvSpPr>
            <p:cNvPr id="10" name="Oval 8">
              <a:extLst>
                <a:ext uri="{FF2B5EF4-FFF2-40B4-BE49-F238E27FC236}">
                  <a16:creationId xmlns:a16="http://schemas.microsoft.com/office/drawing/2014/main" id="{CF91C97B-F58F-45A7-8663-5A268768EA63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9pPr>
            </a:lstStyle>
            <a:p>
              <a:pPr eaLnBrk="1" hangingPunct="1"/>
              <a:endParaRPr lang="ru-RU" altLang="ru-RU" sz="1800"/>
            </a:p>
          </p:txBody>
        </p:sp>
        <p:sp>
          <p:nvSpPr>
            <p:cNvPr id="11" name="Oval 9">
              <a:extLst>
                <a:ext uri="{FF2B5EF4-FFF2-40B4-BE49-F238E27FC236}">
                  <a16:creationId xmlns:a16="http://schemas.microsoft.com/office/drawing/2014/main" id="{756A907F-9E26-48D9-BB47-999940FB6C5E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9pPr>
            </a:lstStyle>
            <a:p>
              <a:pPr eaLnBrk="1" hangingPunct="1"/>
              <a:endParaRPr lang="ru-RU" altLang="ru-RU" sz="1800"/>
            </a:p>
          </p:txBody>
        </p:sp>
      </p:grpSp>
      <p:sp>
        <p:nvSpPr>
          <p:cNvPr id="7373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742950" y="1873250"/>
            <a:ext cx="84201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/>
              <a:t>Образец заголовка</a:t>
            </a:r>
          </a:p>
        </p:txBody>
      </p:sp>
      <p:sp>
        <p:nvSpPr>
          <p:cNvPr id="7373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/>
              <a:t>Образец подзаголовка</a:t>
            </a:r>
          </a:p>
        </p:txBody>
      </p:sp>
      <p:sp>
        <p:nvSpPr>
          <p:cNvPr id="12" name="Rectangle 12">
            <a:extLst>
              <a:ext uri="{FF2B5EF4-FFF2-40B4-BE49-F238E27FC236}">
                <a16:creationId xmlns:a16="http://schemas.microsoft.com/office/drawing/2014/main" id="{8DD75FA2-700B-4136-8817-00979F25894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>
            <a:extLst>
              <a:ext uri="{FF2B5EF4-FFF2-40B4-BE49-F238E27FC236}">
                <a16:creationId xmlns:a16="http://schemas.microsoft.com/office/drawing/2014/main" id="{97DA8BE5-EA15-4298-85D9-4CF53EF83A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id="{C5AEC7E4-6208-4346-AF85-6E046588C7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C24C0A-A1B7-4808-9A4C-A66587A5E50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5748450"/>
      </p:ext>
    </p:extLst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5B80FCF8-9AE2-4CE7-8EF3-E2499CFCA4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5FB1EF08-435C-4125-B2B1-2A7F4E8F17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D77E7465-40A8-45F7-8F70-836DAA6009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8D68E1-83B1-44A5-A24A-3207844314F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557276"/>
      </p:ext>
    </p:extLst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E06004D0-36FE-4420-BABF-A98FD6E155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F9AE59D-28CB-42D1-980E-4A4B769A5E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93BE6A26-8C74-46BD-94F2-BEA9E0DD07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9EE034-3106-4394-B44E-585B4E609DC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4408831"/>
      </p:ext>
    </p:extLst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AA121ABC-7B93-42D0-A4DB-B72814B209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D38F7AA0-3E25-4BA6-9D57-007714A97D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03D53361-333E-4073-8017-E11801184F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13DD3-4C8F-43C2-B2C4-BEB8FBBC8A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844844"/>
      </p:ext>
    </p:extLst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2">
            <a:extLst>
              <a:ext uri="{FF2B5EF4-FFF2-40B4-BE49-F238E27FC236}">
                <a16:creationId xmlns:a16="http://schemas.microsoft.com/office/drawing/2014/main" id="{7722F37C-A075-4EC2-9249-F70A993BE6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>
            <a:extLst>
              <a:ext uri="{FF2B5EF4-FFF2-40B4-BE49-F238E27FC236}">
                <a16:creationId xmlns:a16="http://schemas.microsoft.com/office/drawing/2014/main" id="{EE7F2AA5-4C97-4418-BEB3-6E6A385A88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FE097EE7-97A2-4742-B7A4-6F8D768E76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776687-3901-4976-8439-D9406AE2D4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0084658"/>
      </p:ext>
    </p:extLst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7B23833-E161-4D41-986C-FEC8F8CA1E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3B75F33B-E030-4153-BF50-133AB4A384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C691568E-E84E-4C75-943E-545F465FCB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DD56F6-C26C-4483-AFD8-72D00BD72F6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4117744"/>
      </p:ext>
    </p:extLst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7BF86CC5-6D37-451D-B5DF-A287ACA5A3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3">
            <a:extLst>
              <a:ext uri="{FF2B5EF4-FFF2-40B4-BE49-F238E27FC236}">
                <a16:creationId xmlns:a16="http://schemas.microsoft.com/office/drawing/2014/main" id="{2B3863FA-9B1D-4B4E-9A85-388EE3545B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7EAB22B8-B97E-4D87-836A-8BB1DD03F8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DD19F8-49FA-4307-990E-A5DF9A68424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3910309"/>
      </p:ext>
    </p:extLst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1709C0D8-D650-407B-AB73-FA1665571BC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7C3EE309-7759-4460-8A96-188DFCC0D2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49B9F7F7-13B7-490E-8C73-6174017F303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8C279F-16EE-43CE-B017-C6D132878B8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458485"/>
      </p:ext>
    </p:extLst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3C5D37DD-789A-40AC-AF02-8A76E10FC935}"/>
              </a:ext>
            </a:extLst>
          </p:cNvPr>
          <p:cNvGrpSpPr>
            <a:grpSpLocks/>
          </p:cNvGrpSpPr>
          <p:nvPr/>
        </p:nvGrpSpPr>
        <p:grpSpPr bwMode="auto">
          <a:xfrm>
            <a:off x="0" y="3902076"/>
            <a:ext cx="3683794" cy="2949575"/>
            <a:chOff x="0" y="2458"/>
            <a:chExt cx="2142" cy="1858"/>
          </a:xfrm>
        </p:grpSpPr>
        <p:sp>
          <p:nvSpPr>
            <p:cNvPr id="72707" name="Freeform 3">
              <a:extLst>
                <a:ext uri="{FF2B5EF4-FFF2-40B4-BE49-F238E27FC236}">
                  <a16:creationId xmlns:a16="http://schemas.microsoft.com/office/drawing/2014/main" id="{61578E98-CF76-4A72-9702-96914671279B}"/>
                </a:ext>
              </a:extLst>
            </p:cNvPr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72708" name="Freeform 4">
              <a:extLst>
                <a:ext uri="{FF2B5EF4-FFF2-40B4-BE49-F238E27FC236}">
                  <a16:creationId xmlns:a16="http://schemas.microsoft.com/office/drawing/2014/main" id="{7C53072B-FFC7-4E52-8D8F-58D8EDE21043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72709" name="Freeform 5">
              <a:extLst>
                <a:ext uri="{FF2B5EF4-FFF2-40B4-BE49-F238E27FC236}">
                  <a16:creationId xmlns:a16="http://schemas.microsoft.com/office/drawing/2014/main" id="{0716355F-5AC5-42C1-A707-2BFF9D697DE7}"/>
                </a:ext>
              </a:extLst>
            </p:cNvPr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72710" name="Freeform 6">
              <a:extLst>
                <a:ext uri="{FF2B5EF4-FFF2-40B4-BE49-F238E27FC236}">
                  <a16:creationId xmlns:a16="http://schemas.microsoft.com/office/drawing/2014/main" id="{FDFBD7EE-4A01-491C-8E05-B070BA6CC512}"/>
                </a:ext>
              </a:extLst>
            </p:cNvPr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800"/>
            </a:p>
          </p:txBody>
        </p:sp>
        <p:sp>
          <p:nvSpPr>
            <p:cNvPr id="1036" name="Oval 7">
              <a:extLst>
                <a:ext uri="{FF2B5EF4-FFF2-40B4-BE49-F238E27FC236}">
                  <a16:creationId xmlns:a16="http://schemas.microsoft.com/office/drawing/2014/main" id="{57AAB40B-9F17-4CB9-A135-3059AB5180FB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9pPr>
            </a:lstStyle>
            <a:p>
              <a:pPr eaLnBrk="1" hangingPunct="1"/>
              <a:endParaRPr lang="ru-RU" altLang="ru-RU" sz="1800"/>
            </a:p>
          </p:txBody>
        </p:sp>
        <p:sp>
          <p:nvSpPr>
            <p:cNvPr id="1037" name="Oval 8">
              <a:extLst>
                <a:ext uri="{FF2B5EF4-FFF2-40B4-BE49-F238E27FC236}">
                  <a16:creationId xmlns:a16="http://schemas.microsoft.com/office/drawing/2014/main" id="{5CA175CD-DF57-4D92-A28D-FF9458F412D0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9pPr>
            </a:lstStyle>
            <a:p>
              <a:pPr eaLnBrk="1" hangingPunct="1"/>
              <a:endParaRPr lang="ru-RU" altLang="ru-RU" sz="1800"/>
            </a:p>
          </p:txBody>
        </p:sp>
        <p:sp>
          <p:nvSpPr>
            <p:cNvPr id="1038" name="Oval 9">
              <a:extLst>
                <a:ext uri="{FF2B5EF4-FFF2-40B4-BE49-F238E27FC236}">
                  <a16:creationId xmlns:a16="http://schemas.microsoft.com/office/drawing/2014/main" id="{F0FEFA1A-5196-48BD-9667-0BF95C51C358}"/>
                </a:ext>
              </a:extLst>
            </p:cNvPr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Matura MT Script Capitals" panose="020B0604020202020204" pitchFamily="66" charset="0"/>
                </a:defRPr>
              </a:lvl9pPr>
            </a:lstStyle>
            <a:p>
              <a:pPr eaLnBrk="1" hangingPunct="1"/>
              <a:endParaRPr lang="ru-RU" altLang="ru-RU" sz="1800"/>
            </a:p>
          </p:txBody>
        </p:sp>
      </p:grpSp>
      <p:sp>
        <p:nvSpPr>
          <p:cNvPr id="72714" name="Rectangle 10">
            <a:extLst>
              <a:ext uri="{FF2B5EF4-FFF2-40B4-BE49-F238E27FC236}">
                <a16:creationId xmlns:a16="http://schemas.microsoft.com/office/drawing/2014/main" id="{DB92805B-39FB-4F13-BC57-0A59346FEB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7814"/>
            <a:ext cx="89154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72715" name="Rectangle 11">
            <a:extLst>
              <a:ext uri="{FF2B5EF4-FFF2-40B4-BE49-F238E27FC236}">
                <a16:creationId xmlns:a16="http://schemas.microsoft.com/office/drawing/2014/main" id="{DDB76FB1-6E85-4456-BF6A-12F3B16F2C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2716" name="Rectangle 12">
            <a:extLst>
              <a:ext uri="{FF2B5EF4-FFF2-40B4-BE49-F238E27FC236}">
                <a16:creationId xmlns:a16="http://schemas.microsoft.com/office/drawing/2014/main" id="{F6E04281-44C6-4D54-9622-422186DE31A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8400"/>
            <a:ext cx="231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17" name="Rectangle 13">
            <a:extLst>
              <a:ext uri="{FF2B5EF4-FFF2-40B4-BE49-F238E27FC236}">
                <a16:creationId xmlns:a16="http://schemas.microsoft.com/office/drawing/2014/main" id="{793361A7-4F15-4D79-BDFD-63E17F51862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18" name="Rectangle 14">
            <a:extLst>
              <a:ext uri="{FF2B5EF4-FFF2-40B4-BE49-F238E27FC236}">
                <a16:creationId xmlns:a16="http://schemas.microsoft.com/office/drawing/2014/main" id="{23BC2714-2E0E-4688-BE56-620761E93E4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31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  <a:latin typeface="Arial" panose="020B0604020202020204" pitchFamily="34" charset="0"/>
              </a:defRPr>
            </a:lvl1pPr>
          </a:lstStyle>
          <a:p>
            <a:fld id="{B6932335-FBB1-4844-A33C-08B3C1B1211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617606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</p:sldLayoutIdLst>
  <p:transition spd="slow"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ru.wikipedia.org/wiki/%D0%A4%D0%B0%D0%B9%D0%BB:Solar_sys.jpg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020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8432"/>
            <a:ext cx="9906000" cy="644956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119811A7-6042-4BF4-BE53-CBFF6B17A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8217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>
            <a:extLst>
              <a:ext uri="{FF2B5EF4-FFF2-40B4-BE49-F238E27FC236}">
                <a16:creationId xmlns:a16="http://schemas.microsoft.com/office/drawing/2014/main" id="{D1CE0423-7109-472B-984F-88DFACB5CF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277814"/>
            <a:ext cx="8229600" cy="1017587"/>
          </a:xfrm>
          <a:effectLst>
            <a:outerShdw dist="107763" dir="2700000" algn="ctr" rotWithShape="0">
              <a:srgbClr val="FF3300">
                <a:alpha val="50000"/>
              </a:srgbClr>
            </a:outerShdw>
          </a:effectLst>
        </p:spPr>
        <p:txBody>
          <a:bodyPr anchor="t" anchorCtr="0"/>
          <a:lstStyle/>
          <a:p>
            <a:pPr eaLnBrk="1" hangingPunct="1">
              <a:defRPr/>
            </a:pPr>
            <a:r>
              <a:rPr lang="ru-RU" b="1">
                <a:solidFill>
                  <a:srgbClr val="FFCC00"/>
                </a:solidFill>
                <a:latin typeface="Impact" pitchFamily="34" charset="0"/>
              </a:rPr>
              <a:t>СОЛНЕЧНАЯ СИСТЕМА</a:t>
            </a:r>
            <a:r>
              <a:rPr lang="ru-RU"/>
              <a:t> </a:t>
            </a:r>
          </a:p>
        </p:txBody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778011BE-BB38-42EF-9663-9912E938939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295400"/>
            <a:ext cx="8301038" cy="49530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800" b="1" dirty="0"/>
              <a:t>   </a:t>
            </a:r>
            <a:r>
              <a:rPr lang="ru-RU" sz="2800" b="1" i="1" dirty="0">
                <a:solidFill>
                  <a:srgbClr val="FFCC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Солнечная система</a:t>
            </a:r>
            <a:r>
              <a:rPr lang="ru-RU" sz="2800" i="1" dirty="0"/>
              <a:t> </a:t>
            </a:r>
            <a:r>
              <a:rPr lang="ru-RU" sz="2800" i="1" dirty="0">
                <a:effectLst/>
              </a:rPr>
              <a:t>— звёздная система, состоящая из Солнца и планетной системы, включающей в себя все естественные космические объекты, обращающиеся вокруг Солнца: планеты и их спутники, карликовые планеты и их спутники, а также малые тела — астероиды, кометы, </a:t>
            </a:r>
            <a:r>
              <a:rPr lang="ru-RU" sz="2800" i="1" dirty="0" err="1">
                <a:effectLst/>
              </a:rPr>
              <a:t>метеороиды</a:t>
            </a:r>
            <a:r>
              <a:rPr lang="ru-RU" sz="2800" i="1" dirty="0">
                <a:effectLst/>
              </a:rPr>
              <a:t>, космическую пыль. </a:t>
            </a:r>
          </a:p>
          <a:p>
            <a:pPr algn="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800" i="1" dirty="0">
                <a:effectLst/>
              </a:rPr>
              <a:t>Солнечная система </a:t>
            </a:r>
          </a:p>
          <a:p>
            <a:pPr algn="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800" i="1" dirty="0">
                <a:effectLst/>
              </a:rPr>
              <a:t>входит в состав </a:t>
            </a:r>
          </a:p>
          <a:p>
            <a:pPr algn="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800" i="1" dirty="0">
                <a:effectLst/>
              </a:rPr>
              <a:t>галактики </a:t>
            </a:r>
          </a:p>
          <a:p>
            <a:pPr algn="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800" i="1" dirty="0">
                <a:effectLst/>
              </a:rPr>
              <a:t>Млечный путь</a:t>
            </a:r>
          </a:p>
        </p:txBody>
      </p:sp>
      <p:pic>
        <p:nvPicPr>
          <p:cNvPr id="167940" name="Picture 2" descr="http://upload.wikimedia.org/wikipedia/commons/thumb/c/c2/Solar_sys.jpg/430px-Solar_sys.jpg">
            <a:hlinkClick r:id="rId2" tooltip="Солнечная система (масштаб не соблюдён)"/>
            <a:extLst>
              <a:ext uri="{FF2B5EF4-FFF2-40B4-BE49-F238E27FC236}">
                <a16:creationId xmlns:a16="http://schemas.microsoft.com/office/drawing/2014/main" id="{C9F94754-E521-4C40-B507-B31B0D4AE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191001"/>
            <a:ext cx="3810000" cy="239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90 картинок и рисунков с планетами солнечной системы">
            <a:extLst>
              <a:ext uri="{FF2B5EF4-FFF2-40B4-BE49-F238E27FC236}">
                <a16:creationId xmlns:a16="http://schemas.microsoft.com/office/drawing/2014/main" id="{B79F61DD-3E84-4903-A806-6E83D12AF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843726"/>
      </p:ext>
    </p:extLst>
  </p:cSld>
  <p:clrMapOvr>
    <a:masterClrMapping/>
  </p:clrMapOvr>
  <p:transition spd="slow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49240" y="475488"/>
            <a:ext cx="4020312" cy="1331976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 algn="ctr">
              <a:lnSpc>
                <a:spcPct val="95000"/>
              </a:lnSpc>
              <a:spcAft>
                <a:spcPts val="630"/>
              </a:spcAft>
            </a:pPr>
            <a:r>
              <a:rPr lang="ru" sz="3400" b="1">
                <a:solidFill>
                  <a:srgbClr val="0070C0"/>
                </a:solidFill>
                <a:latin typeface="Arial"/>
              </a:rPr>
              <a:t>Юрий Алексеевич Гагарин</a:t>
            </a:r>
          </a:p>
          <a:p>
            <a:pPr indent="0" algn="ctr"/>
            <a:r>
              <a:rPr lang="ru" sz="2000">
                <a:solidFill>
                  <a:srgbClr val="0070C0"/>
                </a:solidFill>
                <a:latin typeface="Arial"/>
              </a:rPr>
              <a:t>(1934-1968)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30952" y="2084832"/>
            <a:ext cx="3678936" cy="3880104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>
              <a:lnSpc>
                <a:spcPct val="105000"/>
              </a:lnSpc>
            </a:pPr>
            <a:r>
              <a:rPr lang="ru" sz="2000">
                <a:latin typeface="Arial"/>
              </a:rPr>
              <a:t>Первый человек в истории, который совершил полёт в космическое пространство. Его корабль «Восток-1» был запущен с космодрома Байконур. В космосе провёл 108 минут (1 час 48 минут). Было это 12 апреля 1961 года 27 марта 1968 года Юрий Алексеевич погиб в авиационной катастрофе, выполняя тренировочный полёт.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705344" y="6220968"/>
            <a:ext cx="1780032" cy="274320"/>
          </a:xfrm>
          <a:prstGeom prst="rect">
            <a:avLst/>
          </a:prstGeom>
          <a:solidFill>
            <a:srgbClr val="34B1BB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en-US" sz="2000">
                <a:solidFill>
                  <a:srgbClr val="A4F7F8"/>
                </a:solidFill>
                <a:latin typeface="Arial"/>
              </a:rPr>
              <a:t>DumSckootRu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76088" y="481584"/>
            <a:ext cx="4108704" cy="5568696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 algn="ctr">
              <a:lnSpc>
                <a:spcPct val="95000"/>
              </a:lnSpc>
              <a:spcAft>
                <a:spcPts val="630"/>
              </a:spcAft>
            </a:pPr>
            <a:r>
              <a:rPr lang="ru" sz="3400" b="1">
                <a:solidFill>
                  <a:srgbClr val="0070C0"/>
                </a:solidFill>
                <a:latin typeface="Arial"/>
              </a:rPr>
              <a:t>Валентина Владимировна Терешкова</a:t>
            </a:r>
          </a:p>
          <a:p>
            <a:pPr indent="0" algn="ctr">
              <a:spcAft>
                <a:spcPts val="630"/>
              </a:spcAft>
            </a:pPr>
            <a:r>
              <a:rPr lang="ru" sz="2000">
                <a:solidFill>
                  <a:srgbClr val="0070C0"/>
                </a:solidFill>
                <a:latin typeface="Arial"/>
              </a:rPr>
              <a:t>(1937)</a:t>
            </a:r>
          </a:p>
          <a:p>
            <a:pPr indent="0">
              <a:lnSpc>
                <a:spcPct val="105000"/>
              </a:lnSpc>
            </a:pPr>
            <a:r>
              <a:rPr lang="ru" sz="2000">
                <a:latin typeface="Arial"/>
              </a:rPr>
              <a:t>Первая в мире женщина-космонавт.</a:t>
            </a:r>
          </a:p>
          <a:p>
            <a:pPr indent="0">
              <a:lnSpc>
                <a:spcPct val="105000"/>
              </a:lnSpc>
            </a:pPr>
            <a:r>
              <a:rPr lang="ru" sz="2000">
                <a:latin typeface="Arial"/>
              </a:rPr>
              <a:t>Свой космический полёт совершила 16 июня 1963 года на космическом корабле Восток-6. Продолжался полёт почти трое суток. В день своего полёта в космос Валентина сказала родным, что уезжает на соревнования парашютистов, о полёте они узнали из новостей по радио.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705344" y="6220968"/>
            <a:ext cx="1780032" cy="274320"/>
          </a:xfrm>
          <a:prstGeom prst="rect">
            <a:avLst/>
          </a:prstGeom>
          <a:solidFill>
            <a:srgbClr val="34B1BB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en-US" sz="2000">
                <a:solidFill>
                  <a:srgbClr val="A4F7F8"/>
                </a:solidFill>
                <a:latin typeface="Arial"/>
              </a:rPr>
              <a:t>DumSckootRu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AE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04" y="304800"/>
            <a:ext cx="9247632" cy="61752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60848" y="478536"/>
            <a:ext cx="4221480" cy="554736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 algn="ctr">
              <a:lnSpc>
                <a:spcPct val="95000"/>
              </a:lnSpc>
              <a:spcAft>
                <a:spcPts val="700"/>
              </a:spcAft>
            </a:pPr>
            <a:r>
              <a:rPr lang="ru" sz="3400" b="1">
                <a:solidFill>
                  <a:srgbClr val="0070C0"/>
                </a:solidFill>
                <a:latin typeface="Arial"/>
              </a:rPr>
              <a:t>Алексей Архипович Леонов</a:t>
            </a:r>
          </a:p>
          <a:p>
            <a:pPr indent="0" algn="ctr">
              <a:spcAft>
                <a:spcPts val="490"/>
              </a:spcAft>
            </a:pPr>
            <a:r>
              <a:rPr lang="ru" sz="2000">
                <a:solidFill>
                  <a:srgbClr val="0070C0"/>
                </a:solidFill>
                <a:latin typeface="Arial"/>
              </a:rPr>
              <a:t>(1934-2019)</a:t>
            </a:r>
          </a:p>
          <a:p>
            <a:pPr indent="0">
              <a:lnSpc>
                <a:spcPct val="96000"/>
              </a:lnSpc>
            </a:pPr>
            <a:r>
              <a:rPr lang="ru" sz="2000">
                <a:latin typeface="Arial"/>
              </a:rPr>
              <a:t>Первый в мире человек, который вышел в открытый космос. 18—19 марта 1965 года в ходе полёта космического корабля «Восход-2» осуществил первый в истории космонавтики выход в открытый космос, и пробыл там 16 минут.</a:t>
            </a:r>
          </a:p>
          <a:p>
            <a:pPr indent="0">
              <a:lnSpc>
                <a:spcPct val="96000"/>
              </a:lnSpc>
            </a:pPr>
            <a:r>
              <a:rPr lang="ru" sz="2000">
                <a:latin typeface="Arial"/>
              </a:rPr>
              <a:t>В 1975 году в июле совершил второй полёт в космос в качестве командира космического корабля «Союз-19». Продолжительность полёта — 5 сут 22 ч 30 мин 51 с.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800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" y="313944"/>
            <a:ext cx="4507992" cy="65440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48656" y="475488"/>
            <a:ext cx="4111752" cy="5458968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 algn="ctr">
              <a:lnSpc>
                <a:spcPct val="95000"/>
              </a:lnSpc>
              <a:spcAft>
                <a:spcPts val="630"/>
              </a:spcAft>
            </a:pPr>
            <a:r>
              <a:rPr lang="ru" sz="3400" b="1" dirty="0">
                <a:solidFill>
                  <a:srgbClr val="0070C0"/>
                </a:solidFill>
                <a:latin typeface="Arial"/>
              </a:rPr>
              <a:t>Нил Олден Армстронг</a:t>
            </a:r>
          </a:p>
          <a:p>
            <a:pPr indent="0" algn="ctr">
              <a:spcAft>
                <a:spcPts val="2660"/>
              </a:spcAft>
            </a:pPr>
            <a:r>
              <a:rPr lang="ru" sz="2000" dirty="0">
                <a:solidFill>
                  <a:srgbClr val="0070C0"/>
                </a:solidFill>
                <a:latin typeface="Arial"/>
              </a:rPr>
              <a:t>(1930-2012)</a:t>
            </a:r>
          </a:p>
          <a:p>
            <a:pPr indent="0" algn="ctr">
              <a:lnSpc>
                <a:spcPct val="110000"/>
              </a:lnSpc>
              <a:spcAft>
                <a:spcPts val="630"/>
              </a:spcAft>
            </a:pPr>
            <a:r>
              <a:rPr lang="ru" sz="3400" b="1" dirty="0">
                <a:solidFill>
                  <a:srgbClr val="0070C0"/>
                </a:solidFill>
                <a:latin typeface="Arial"/>
              </a:rPr>
              <a:t>Эдвин Юджин Олдрин-младший </a:t>
            </a:r>
            <a:r>
              <a:rPr lang="ru" sz="2000" dirty="0">
                <a:solidFill>
                  <a:srgbClr val="0070C0"/>
                </a:solidFill>
                <a:latin typeface="Arial"/>
              </a:rPr>
              <a:t>(1930)</a:t>
            </a:r>
          </a:p>
          <a:p>
            <a:pPr indent="0">
              <a:lnSpc>
                <a:spcPct val="105000"/>
              </a:lnSpc>
            </a:pPr>
            <a:r>
              <a:rPr lang="ru" sz="2000" dirty="0">
                <a:latin typeface="Arial"/>
              </a:rPr>
              <a:t>Люди, которые впервые в мире совершили выход на поверхность Луны (продолжительность 2 часа 31 минута 40 секунд).</a:t>
            </a:r>
          </a:p>
          <a:p>
            <a:pPr indent="0">
              <a:lnSpc>
                <a:spcPct val="105000"/>
              </a:lnSpc>
            </a:pPr>
            <a:r>
              <a:rPr lang="ru" sz="2000" dirty="0">
                <a:latin typeface="Arial"/>
              </a:rPr>
              <a:t>Было это 20 июля 1969 года в ходе лунной экспедиции корабля «Аполлон-11».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705344" y="6220968"/>
            <a:ext cx="1780032" cy="280416"/>
          </a:xfrm>
          <a:prstGeom prst="rect">
            <a:avLst/>
          </a:prstGeom>
          <a:solidFill>
            <a:srgbClr val="33B1BB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en-US" sz="2000">
                <a:solidFill>
                  <a:srgbClr val="A4F7F8"/>
                </a:solidFill>
                <a:latin typeface="Arial"/>
              </a:rPr>
              <a:t>DumSckootRu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AE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232" y="332232"/>
            <a:ext cx="3992880" cy="590397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348728" y="6096"/>
            <a:ext cx="179832" cy="179832"/>
          </a:xfrm>
          <a:prstGeom prst="rect">
            <a:avLst/>
          </a:prstGeom>
          <a:solidFill>
            <a:srgbClr val="130845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2000">
                <a:solidFill>
                  <a:srgbClr val="E0DBED"/>
                </a:solidFill>
                <a:latin typeface="Arial"/>
              </a:rPr>
              <a:t>+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802624" y="51816"/>
            <a:ext cx="329184" cy="100584"/>
          </a:xfrm>
          <a:prstGeom prst="rect">
            <a:avLst/>
          </a:prstGeom>
          <a:solidFill>
            <a:srgbClr val="2B1058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1300">
                <a:solidFill>
                  <a:srgbClr val="8D8CD1"/>
                </a:solidFill>
                <a:latin typeface="Arial"/>
              </a:rPr>
              <a:t>• </a:t>
            </a:r>
            <a:r>
              <a:rPr lang="ru" sz="1300">
                <a:solidFill>
                  <a:srgbClr val="BCAEEA"/>
                </a:solidFill>
                <a:latin typeface="Arial"/>
              </a:rPr>
              <a:t>•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41248" y="484632"/>
            <a:ext cx="67056" cy="82296"/>
          </a:xfrm>
          <a:prstGeom prst="rect">
            <a:avLst/>
          </a:prstGeom>
          <a:solidFill>
            <a:srgbClr val="6C9BA4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600">
                <a:solidFill>
                  <a:srgbClr val="7FAEB6"/>
                </a:solidFill>
                <a:latin typeface="Arial"/>
              </a:rPr>
              <a:t>£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99744" y="4904232"/>
            <a:ext cx="91440" cy="85344"/>
          </a:xfrm>
          <a:prstGeom prst="rect">
            <a:avLst/>
          </a:prstGeom>
          <a:solidFill>
            <a:srgbClr val="13160E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1000">
                <a:solidFill>
                  <a:srgbClr val="9A957F"/>
                </a:solidFill>
                <a:latin typeface="Arial"/>
              </a:rPr>
              <a:t>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17192" y="777240"/>
            <a:ext cx="332232" cy="176784"/>
          </a:xfrm>
          <a:prstGeom prst="rect">
            <a:avLst/>
          </a:prstGeom>
          <a:solidFill>
            <a:srgbClr val="7AA2A9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950">
                <a:solidFill>
                  <a:srgbClr val="B3C0BC"/>
                </a:solidFill>
                <a:latin typeface="Arial"/>
              </a:rPr>
              <a:t>■ &gt;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22576" y="6589776"/>
            <a:ext cx="149352" cy="121920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2000">
                <a:solidFill>
                  <a:srgbClr val="A4F7F8"/>
                </a:solidFill>
                <a:latin typeface="Arial"/>
              </a:rPr>
              <a:t>+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40096" y="481584"/>
            <a:ext cx="4035552" cy="132588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 algn="ctr">
              <a:lnSpc>
                <a:spcPct val="93000"/>
              </a:lnSpc>
              <a:spcAft>
                <a:spcPts val="770"/>
              </a:spcAft>
            </a:pPr>
            <a:r>
              <a:rPr lang="ru" sz="3400" b="1">
                <a:solidFill>
                  <a:srgbClr val="0070C0"/>
                </a:solidFill>
                <a:latin typeface="Arial"/>
              </a:rPr>
              <a:t>Герман Степанович Титов</a:t>
            </a:r>
          </a:p>
          <a:p>
            <a:pPr indent="0" algn="ctr"/>
            <a:r>
              <a:rPr lang="ru" sz="2000">
                <a:solidFill>
                  <a:srgbClr val="0070C0"/>
                </a:solidFill>
                <a:latin typeface="Arial"/>
              </a:rPr>
              <a:t>(1935-2000)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54752" y="2057400"/>
            <a:ext cx="4166616" cy="364236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>
              <a:lnSpc>
                <a:spcPct val="105000"/>
              </a:lnSpc>
            </a:pPr>
            <a:r>
              <a:rPr lang="ru" sz="2000">
                <a:latin typeface="Arial"/>
              </a:rPr>
              <a:t>Первый человек, совершивший длительный космический полёт.</a:t>
            </a:r>
          </a:p>
          <a:p>
            <a:pPr indent="0">
              <a:lnSpc>
                <a:spcPct val="105000"/>
              </a:lnSpc>
            </a:pPr>
            <a:r>
              <a:rPr lang="ru" sz="2000">
                <a:latin typeface="Arial"/>
              </a:rPr>
              <a:t>Второй человек в мире, совершивший орбитальный космический полёт.</a:t>
            </a:r>
          </a:p>
          <a:p>
            <a:pPr indent="0">
              <a:lnSpc>
                <a:spcPct val="105000"/>
              </a:lnSpc>
            </a:pPr>
            <a:r>
              <a:rPr lang="ru" sz="2000">
                <a:latin typeface="Arial"/>
              </a:rPr>
              <a:t>С 6 по 7 августа 1961 года Герман Титов выполнял космический полёт продолжительностью 1 сутки 1 час, сделав 17 оборотов вокруг Земли, пролетев более 700 тысяч километров. В полёте имел позывной «Орёл».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062216" y="6550152"/>
            <a:ext cx="201168" cy="195072"/>
          </a:xfrm>
          <a:prstGeom prst="rect">
            <a:avLst/>
          </a:prstGeom>
          <a:solidFill>
            <a:srgbClr val="39A4BE"/>
          </a:solidFill>
        </p:spPr>
        <p:txBody>
          <a:bodyPr wrap="none" lIns="0" tIns="0" rIns="0" bIns="0">
            <a:noAutofit/>
          </a:bodyPr>
          <a:lstStyle/>
          <a:p>
            <a:pPr indent="0" algn="just"/>
            <a:r>
              <a:rPr lang="ru" sz="2000">
                <a:solidFill>
                  <a:srgbClr val="C9F5F9"/>
                </a:solidFill>
                <a:latin typeface="Arial"/>
              </a:rPr>
              <a:t>+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666232" y="6239256"/>
            <a:ext cx="280416" cy="21945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1300">
                <a:solidFill>
                  <a:srgbClr val="6BF9FC"/>
                </a:solidFill>
                <a:latin typeface="Arial"/>
              </a:rPr>
              <a:t>• •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705344" y="6220968"/>
            <a:ext cx="1780032" cy="280416"/>
          </a:xfrm>
          <a:prstGeom prst="rect">
            <a:avLst/>
          </a:prstGeom>
          <a:solidFill>
            <a:srgbClr val="33B1BB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en-US" sz="2000">
                <a:solidFill>
                  <a:srgbClr val="A4F7F8"/>
                </a:solidFill>
                <a:latin typeface="Arial"/>
              </a:rPr>
              <a:t>DumSckootRu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AE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944" y="1612392"/>
            <a:ext cx="4770120" cy="48676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348728" y="6096"/>
            <a:ext cx="179832" cy="179832"/>
          </a:xfrm>
          <a:prstGeom prst="rect">
            <a:avLst/>
          </a:prstGeom>
          <a:solidFill>
            <a:srgbClr val="130845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2000">
                <a:solidFill>
                  <a:srgbClr val="E0DBED"/>
                </a:solidFill>
                <a:latin typeface="Arial"/>
              </a:rPr>
              <a:t>+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28672" y="6598920"/>
            <a:ext cx="112776" cy="97536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1000">
                <a:solidFill>
                  <a:srgbClr val="A4F7F8"/>
                </a:solidFill>
                <a:latin typeface="Arial"/>
              </a:rPr>
              <a:t>+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33416" y="475488"/>
            <a:ext cx="4248912" cy="5529072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>
            <a:noAutofit/>
          </a:bodyPr>
          <a:lstStyle/>
          <a:p>
            <a:pPr indent="0" algn="ctr">
              <a:lnSpc>
                <a:spcPct val="105000"/>
              </a:lnSpc>
              <a:spcAft>
                <a:spcPts val="1050"/>
              </a:spcAft>
            </a:pPr>
            <a:r>
              <a:rPr lang="ru" sz="3400" b="1">
                <a:solidFill>
                  <a:srgbClr val="0070C0"/>
                </a:solidFill>
                <a:latin typeface="Arial"/>
              </a:rPr>
              <a:t>Светлана Евгеньевна Савицкая </a:t>
            </a:r>
            <a:r>
              <a:rPr lang="ru" sz="2000">
                <a:solidFill>
                  <a:srgbClr val="0070C0"/>
                </a:solidFill>
                <a:latin typeface="Arial"/>
              </a:rPr>
              <a:t>(1948)</a:t>
            </a:r>
          </a:p>
          <a:p>
            <a:pPr indent="0">
              <a:lnSpc>
                <a:spcPct val="87000"/>
              </a:lnSpc>
            </a:pPr>
            <a:r>
              <a:rPr lang="ru" sz="2000">
                <a:latin typeface="Arial"/>
              </a:rPr>
              <a:t>Вторая в мире женщина-космонавт после Валентины Терешковой. Первая в мире женщина-космонавт, вышедшая в открытый космос. Было это в 1984 году на корабле «Союз Т-12». Пробыла в открытом космосе 3 часа 33 минуты. В 70-х годах установила 3 мировых рекорда по парашютному спорту в групповых прыжках из стратосферы и 18 авиационных рекордов на реактивных самолётах.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20384" y="6303264"/>
            <a:ext cx="1136904" cy="118872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1200">
                <a:solidFill>
                  <a:srgbClr val="C9F5F9"/>
                </a:solidFill>
                <a:latin typeface="Arial"/>
              </a:rPr>
              <a:t>• </a:t>
            </a:r>
            <a:r>
              <a:rPr lang="ru" sz="1200">
                <a:solidFill>
                  <a:srgbClr val="71E6F6"/>
                </a:solidFill>
                <a:latin typeface="Arial"/>
              </a:rPr>
              <a:t>•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20384" y="6577584"/>
            <a:ext cx="1136904" cy="164592"/>
          </a:xfrm>
          <a:prstGeom prst="rect">
            <a:avLst/>
          </a:prstGeom>
          <a:solidFill>
            <a:srgbClr val="FFFFFF"/>
          </a:solidFill>
        </p:spPr>
        <p:txBody>
          <a:bodyPr wrap="none" lIns="0" tIns="0" rIns="0" bIns="0">
            <a:noAutofit/>
          </a:bodyPr>
          <a:lstStyle/>
          <a:p>
            <a:pPr indent="0" algn="r"/>
            <a:r>
              <a:rPr lang="ru" sz="2000">
                <a:solidFill>
                  <a:srgbClr val="C9F5F9"/>
                </a:solidFill>
                <a:latin typeface="Arial"/>
              </a:rPr>
              <a:t>+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705344" y="6220968"/>
            <a:ext cx="1780032" cy="280416"/>
          </a:xfrm>
          <a:prstGeom prst="rect">
            <a:avLst/>
          </a:prstGeom>
          <a:solidFill>
            <a:srgbClr val="33B1BB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en-US" sz="2000">
                <a:solidFill>
                  <a:srgbClr val="A4F7F8"/>
                </a:solidFill>
                <a:latin typeface="Arial"/>
              </a:rPr>
              <a:t>DumSckootRu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79A56765-8744-4D2B-8FCE-C112055365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082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A484A99F-1806-406B-80CD-2F8101FDC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0"/>
            <a:ext cx="97536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585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447</Words>
  <Application>Microsoft Office PowerPoint</Application>
  <PresentationFormat>Лист A4 (210x297 мм)</PresentationFormat>
  <Paragraphs>46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Impact</vt:lpstr>
      <vt:lpstr>Matura MT Script Capitals</vt:lpstr>
      <vt:lpstr>Wingdings</vt:lpstr>
      <vt:lpstr>Office Theme</vt:lpstr>
      <vt:lpstr>Орбита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СОЛНЕЧНАЯ СИСТЕМА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1</dc:creator>
  <cp:keywords/>
  <cp:lastModifiedBy>user</cp:lastModifiedBy>
  <cp:revision>3</cp:revision>
  <dcterms:modified xsi:type="dcterms:W3CDTF">2022-04-10T19:18:59Z</dcterms:modified>
</cp:coreProperties>
</file>