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95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6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61620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308393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4847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72350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82691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54900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42248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4112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06422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1496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84334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CA8E1-E1AA-41CD-BA52-1A6D05756E73}" type="datetimeFigureOut">
              <a:rPr lang="ru-RU" smtClean="0"/>
              <a:pPr/>
              <a:t>18.01.2022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5E56D-F161-468E-8907-89460DDE86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8579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1013" y="1639614"/>
            <a:ext cx="9325304" cy="188611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</a:rPr>
              <a:t>Основные </a:t>
            </a:r>
            <a:r>
              <a:rPr lang="ru-RU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</a:rPr>
              <a:t>положения ФГОС дошкольного </a:t>
            </a:r>
            <a:r>
              <a:rPr lang="ru-RU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</a:rPr>
              <a:t>образования</a:t>
            </a: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36550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smtClean="0">
                <a:latin typeface="Monotype Corsiva" panose="03010101010201010101" pitchFamily="66" charset="0"/>
              </a:rPr>
              <a:t>1.8. Стандарт включает в себя требования к</a:t>
            </a:r>
            <a:br>
              <a:rPr lang="ru-RU" b="1" smtClean="0">
                <a:latin typeface="Monotype Corsiva" panose="03010101010201010101" pitchFamily="66" charset="0"/>
              </a:rPr>
            </a:br>
            <a:endParaRPr lang="ru-RU" b="1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468" y="2604430"/>
            <a:ext cx="6592614" cy="4253570"/>
          </a:xfrm>
        </p:spPr>
        <p:txBody>
          <a:bodyPr/>
          <a:lstStyle/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структуре Программы и ее объему;</a:t>
            </a:r>
          </a:p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 реализации Программы;</a:t>
            </a:r>
          </a:p>
          <a:p>
            <a:pPr algn="ctr"/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освоения Программы.</a:t>
            </a: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599" y="1224752"/>
            <a:ext cx="4828450" cy="539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40781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smtClean="0">
                <a:latin typeface="Monotype Corsiva" panose="03010101010201010101" pitchFamily="66" charset="0"/>
                <a:cs typeface="Times New Roman" panose="02020603050405020304" pitchFamily="18" charset="0"/>
              </a:rPr>
              <a:t>1.9. Программа реализуется на государственном языке Российской Федерации</a:t>
            </a:r>
            <a:endParaRPr lang="ru-RU" b="1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может предусматривать возможность реализации на родном языке из числа языков народов Российской Федерации в том числе русском языке как родном языке на основании заявлений родителей (законных представителей) несовершеннолетних обучающихся. Реализация Программы на родном языке из числа языков народов Российской Федерации в том числе русском языке как родном языке на основании заявлений родителей (законных представителей) несовершеннолетних обучающихся не должна осуществляться в ущерб получению образования на государственном языке Российской Федерации.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400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5945" y="0"/>
            <a:ext cx="5980772" cy="53602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98862" y="1573376"/>
            <a:ext cx="5567855" cy="4496348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 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совокупность обязательных требований к дошкольному образованию.</a:t>
            </a:r>
          </a:p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5727" y="-166282"/>
            <a:ext cx="5425910" cy="74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35305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3966" y="249074"/>
            <a:ext cx="10515600" cy="4351338"/>
          </a:xfrm>
        </p:spPr>
        <p:txBody>
          <a:bodyPr/>
          <a:lstStyle/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en-US" sz="36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600" b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.Общие </a:t>
            </a:r>
            <a:r>
              <a:rPr lang="ru-RU" sz="3600" b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</a:t>
            </a:r>
          </a:p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None/>
            </a:pPr>
            <a:r>
              <a:rPr lang="ru-RU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  <a:r>
              <a:rPr lang="ru-RU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Стандарт разработан на основе Конституции РФ и законодательства РФ с учётом Конвенции ООН о правах ребёнка…</a:t>
            </a:r>
            <a:endParaRPr lang="ru-RU" sz="40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55" y="2711807"/>
            <a:ext cx="2952148" cy="41461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6619" y="2711807"/>
            <a:ext cx="2823859" cy="39407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767" y="2309393"/>
            <a:ext cx="2971231" cy="43431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68287" y="2348426"/>
            <a:ext cx="3436604" cy="450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00042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latin typeface="Monotype Corsiva" panose="03010101010201010101" pitchFamily="66" charset="0"/>
              </a:rPr>
              <a:t>1.3. В Стандарте учитываются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4351338"/>
          </a:xfrm>
        </p:spPr>
        <p:txBody>
          <a:bodyPr>
            <a:normAutofit/>
          </a:bodyPr>
          <a:lstStyle/>
          <a:p>
            <a:pPr algn="ctr"/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индивидуальные потребности ребенка, связанные с его жизненной ситуацией и состоянием здоровья, определяющие особые условия получения им образования (далее - особые образовательные потребности), индивидуальные потребности отдельных категорий детей, в том числе с ограниченными возможностями здоровья;</a:t>
            </a:r>
          </a:p>
          <a:p>
            <a:pPr algn="ctr"/>
            <a:endParaRPr 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возможности освоения ребенком Программы на разных этапах ее реализации.</a:t>
            </a:r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32"/>
            <a:ext cx="1286367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6644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mtClean="0">
                <a:latin typeface="Monotype Corsiva" panose="03010101010201010101" pitchFamily="66" charset="0"/>
              </a:rPr>
              <a:t>1.4. Основные принципы дошкольного образования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78372"/>
            <a:ext cx="12192000" cy="6479628"/>
          </a:xfrm>
        </p:spPr>
        <p:txBody>
          <a:bodyPr>
            <a:noAutofit/>
          </a:bodyPr>
          <a:lstStyle/>
          <a:p>
            <a:endParaRPr lang="ru-RU" sz="18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полноценное проживание ребенком всех этапов детства (младенческого, раннего и дошкольного возраста), обогащение (амплификация) детского развития;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образования);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поддержка инициативы детей в различных видах деятельности;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сотрудничество Организации с семьей;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приобщение детей к социокультурным нормам, традициям семьи, общества и государства;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7) формирование познавательных интересов и познавательных действий ребенка в различных видах деятельности;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возрастная адекватность дошкольного образования (соответствие условий, требований, методов возрасту и особенностям развития);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ru-RU" sz="1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9) учет этнокультурной ситуации развития детей.</a:t>
            </a: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5633" y="5571633"/>
            <a:ext cx="1286367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9204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smtClean="0">
                <a:latin typeface="Monotype Corsiva" panose="03010101010201010101" pitchFamily="66" charset="0"/>
              </a:rPr>
              <a:t>1.5. Стандарт  направлен на достижение следующих целей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95640"/>
            <a:ext cx="11038490" cy="4486275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ü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социального статуса дошкольного образования;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государством равенства возможностей для каждого ребёнка в получении качественного дошкольного образования;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государственных гарантий уровня и качества дошкольного образования на основе единства обязательных требований к условиям реализации образовательных программ дошкольного образования, их структуре и результатам их освоения;</a:t>
            </a:r>
          </a:p>
          <a:p>
            <a:pPr algn="ctr">
              <a:buFont typeface="Wingdings" panose="05000000000000000000" pitchFamily="2" charset="2"/>
              <a:buChar char="ü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единства образовательного пространства Российской Федерации относительно уровня дошкольного образования.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8907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smtClean="0">
                <a:latin typeface="Monotype Corsiva" panose="03010101010201010101" pitchFamily="66" charset="0"/>
              </a:rPr>
              <a:t>1.6. Стандарт  направлен на решение следующих задач</a:t>
            </a:r>
            <a:endParaRPr lang="ru-RU" b="1"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9090" y="1325563"/>
            <a:ext cx="10754710" cy="4851400"/>
          </a:xfrm>
        </p:spPr>
        <p:txBody>
          <a:bodyPr>
            <a:normAutofit fontScale="85000" lnSpcReduction="10000"/>
          </a:bodyPr>
          <a:lstStyle/>
          <a:p>
            <a:pPr marL="514350" indent="-514350" algn="ctr">
              <a:buFont typeface="+mj-lt"/>
              <a:buAutoNum type="arabicParenR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охраны и укрепления физического и психического здоровья детей, в том числе их эмоционального благополучия;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равных возможностей для полноценного развития каждого ребёнка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здоровья);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преемственности целей, задач и содержания образования, реализуемых в рамках образовательных программ различных уровней (далее -преемственность основных образовательных программ дошкольного и начального общего образования);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благоприятных условий развития детей в соответствии с их возрастными   и   индивидуальными   особенностями   и   склонностями,   развития способностей и творческого потенциала каждого ребёнка как субъекта отношений с самим собой, другими детьми, взрослыми и миром;</a:t>
            </a: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33779"/>
            <a:ext cx="1286367" cy="128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85851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5669" y="362607"/>
            <a:ext cx="10786242" cy="6129667"/>
          </a:xfrm>
        </p:spPr>
        <p:txBody>
          <a:bodyPr>
            <a:normAutofit fontScale="92500" lnSpcReduction="10000"/>
          </a:bodyPr>
          <a:lstStyle/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Font typeface="+mj-lt"/>
              <a:buAutoNum type="arabicParenR" startAt="5"/>
            </a:pPr>
            <a:r>
              <a:rPr lang="ru-RU" sz="2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объединения обучения и воспитания в целостный образовательный процесс на основе духовно-нравственных и социокультурных ценностей и принятых в обществе правил и норм поведения в интересах человека, семьи, общества;</a:t>
            </a:r>
          </a:p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Font typeface="+mj-lt"/>
              <a:buAutoNum type="arabicParenR" startAt="5"/>
            </a:pPr>
            <a:r>
              <a:rPr lang="ru-RU" sz="2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ребёнка, формирования предпосылок учебной деятельности;</a:t>
            </a:r>
          </a:p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Font typeface="+mj-lt"/>
              <a:buAutoNum type="arabicParenR" startAt="5"/>
            </a:pPr>
            <a:r>
              <a:rPr lang="ru-RU" sz="2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учётом образовательных потребностей, способностей и состояния здоровья детей;</a:t>
            </a:r>
          </a:p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Font typeface="+mj-lt"/>
              <a:buAutoNum type="arabicParenR" startAt="5"/>
            </a:pPr>
            <a:r>
              <a:rPr lang="ru-RU" sz="2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социокультурной среды, соответствующей возрастным, индивидуальным, психологическим и физиологическим особенностям детей;</a:t>
            </a:r>
          </a:p>
          <a:p>
            <a:pPr marL="342900" lvl="0" indent="-342900" algn="ctr">
              <a:lnSpc>
                <a:spcPct val="100000"/>
              </a:lnSpc>
              <a:spcBef>
                <a:spcPct val="20000"/>
              </a:spcBef>
              <a:buFont typeface="+mj-lt"/>
              <a:buAutoNum type="arabicParenR" startAt="5"/>
            </a:pPr>
            <a:r>
              <a:rPr lang="ru-RU" sz="26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8461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76596"/>
            <a:ext cx="10515600" cy="1325563"/>
          </a:xfrm>
        </p:spPr>
        <p:txBody>
          <a:bodyPr/>
          <a:lstStyle/>
          <a:p>
            <a:pPr algn="ctr"/>
            <a:r>
              <a:rPr lang="ru-RU" b="1" smtClean="0">
                <a:latin typeface="Monotype Corsiva" panose="03010101010201010101" pitchFamily="66" charset="0"/>
              </a:rPr>
              <a:t>1.7. Стандарт является основой для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8372" y="788276"/>
            <a:ext cx="10975428" cy="5388687"/>
          </a:xfrm>
        </p:spPr>
        <p:txBody>
          <a:bodyPr>
            <a:normAutofit fontScale="70000" lnSpcReduction="20000"/>
          </a:bodyPr>
          <a:lstStyle/>
          <a:p>
            <a:endParaRPr lang="ru-RU" smtClean="0"/>
          </a:p>
          <a:p>
            <a:pPr marL="0" indent="0" algn="ctr">
              <a:buNone/>
            </a:pPr>
            <a:r>
              <a:rPr lang="ru-RU" sz="2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разработки Программы;</a:t>
            </a:r>
          </a:p>
          <a:p>
            <a:pPr marL="0" indent="0" algn="ctr">
              <a:buNone/>
            </a:pPr>
            <a:endParaRPr lang="ru-RU" sz="29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разработки вариативных примерных образовательных программ дошкольного образования (далее - примерные программы);</a:t>
            </a:r>
          </a:p>
          <a:p>
            <a:pPr marL="0" indent="0" algn="ctr">
              <a:buNone/>
            </a:pPr>
            <a:endParaRPr lang="ru-RU" sz="29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разработки нормативов финансового обеспечения реализации Программы и нормативных затрат на оказание государственной (муниципальной) услуги в сфере дошкольного образования;</a:t>
            </a:r>
          </a:p>
          <a:p>
            <a:pPr marL="0" indent="0" algn="ctr">
              <a:buNone/>
            </a:pPr>
            <a:endParaRPr lang="ru-RU" sz="29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объективной оценки соответствия образовательной деятельности Организации требованиям Стандарта;</a:t>
            </a:r>
          </a:p>
          <a:p>
            <a:pPr marL="0" indent="0" algn="ctr">
              <a:buNone/>
            </a:pPr>
            <a:endParaRPr lang="ru-RU" sz="29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формирования содержания профессионального образования и дополнительного профессионального образования педагогических работников, а также проведения их аттестации;</a:t>
            </a:r>
          </a:p>
          <a:p>
            <a:pPr marL="0" indent="0" algn="ctr">
              <a:buNone/>
            </a:pPr>
            <a:endParaRPr lang="ru-RU" sz="29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9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6) оказания помощи родителям (законным представителям) в воспитании детей, охране и укреплении их физического и психического здоровья, в развитии индивидуальных способностей и необходимой коррекции нарушений их развития.</a:t>
            </a:r>
            <a:endParaRPr lang="ru-RU" sz="29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82061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802</Words>
  <Application>Microsoft Office PowerPoint</Application>
  <PresentationFormat>Произвольный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Основные положения ФГОС дошкольного образования</vt:lpstr>
      <vt:lpstr>Слайд 2</vt:lpstr>
      <vt:lpstr>Слайд 3</vt:lpstr>
      <vt:lpstr>1.3. В Стандарте учитываются </vt:lpstr>
      <vt:lpstr>1.4. Основные принципы дошкольного образования </vt:lpstr>
      <vt:lpstr>1.5. Стандарт  направлен на достижение следующих целей </vt:lpstr>
      <vt:lpstr>1.6. Стандарт  направлен на решение следующих задач</vt:lpstr>
      <vt:lpstr>Слайд 8</vt:lpstr>
      <vt:lpstr>1.7. Стандарт является основой для</vt:lpstr>
      <vt:lpstr>1.8. Стандарт включает в себя требования к </vt:lpstr>
      <vt:lpstr>1.9. Программа реализуется на государственном языке Российской Федерации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положения ФГОС дошкольного образования</dc:title>
  <dc:creator>Виктория</dc:creator>
  <cp:lastModifiedBy>User</cp:lastModifiedBy>
  <cp:revision>7</cp:revision>
  <dcterms:created xsi:type="dcterms:W3CDTF">2020-04-13T11:40:43Z</dcterms:created>
  <dcterms:modified xsi:type="dcterms:W3CDTF">2022-01-18T16:34:39Z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178859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S9.0.1</vt:lpwstr>
  </property>
</Properties>
</file>