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8" r:id="rId4"/>
    <p:sldId id="259" r:id="rId5"/>
    <p:sldId id="265" r:id="rId6"/>
    <p:sldId id="263" r:id="rId7"/>
    <p:sldId id="264" r:id="rId8"/>
    <p:sldId id="261" r:id="rId9"/>
    <p:sldId id="266" r:id="rId10"/>
    <p:sldId id="277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22" autoAdjust="0"/>
  </p:normalViewPr>
  <p:slideViewPr>
    <p:cSldViewPr>
      <p:cViewPr>
        <p:scale>
          <a:sx n="125" d="100"/>
          <a:sy n="125" d="100"/>
        </p:scale>
        <p:origin x="-1212" y="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014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534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6440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271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3646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988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279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01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7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20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85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91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44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97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42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ECE2E-CC8D-49C0-ACB4-8354AE6B778A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F104D32-7239-412E-A2ED-CFBE033F34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273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lmatex.com/news/istoriya-shelkopryadstva-i-shelkotkachestva" TargetMode="External"/><Relationship Id="rId2" Type="http://schemas.openxmlformats.org/officeDocument/2006/relationships/hyperlink" Target="https://tdsm63.ru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hyperlink" Target="https://tkanexpert.ru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599072"/>
            <a:ext cx="6912768" cy="482791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Производство шёлка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шелк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3" b="3071"/>
          <a:stretch/>
        </p:blipFill>
        <p:spPr bwMode="auto">
          <a:xfrm>
            <a:off x="1691680" y="2636912"/>
            <a:ext cx="3078967" cy="30115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Бежевая блузка или рубашка: как носить, чтобы выглядеть на миллион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30"/>
          <a:stretch/>
        </p:blipFill>
        <p:spPr bwMode="auto">
          <a:xfrm rot="453465">
            <a:off x="5072911" y="2321658"/>
            <a:ext cx="3069704" cy="3009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937323" y="690731"/>
            <a:ext cx="7845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4"/>
                </a:solidFill>
              </a:rPr>
              <a:t>От гусеницы к блузке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260648"/>
            <a:ext cx="7992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Санкт-Петербургское государственное казённое профессиональное образовательное учреждение «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Обуховское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училище№4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120730"/>
            <a:ext cx="792087" cy="89174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0800000" flipV="1">
            <a:off x="683567" y="6258902"/>
            <a:ext cx="8196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Мастер производственного обучения                                           		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Багринцева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Е.А.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47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Используемые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latin typeface="Arial" pitchFamily="34" charset="0"/>
                <a:cs typeface="Arial" pitchFamily="34" charset="0"/>
                <a:hlinkClick r:id="rId2"/>
              </a:rPr>
              <a:t>https://tdsm63.ru/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  <a:hlinkClick r:id="rId3"/>
              </a:rPr>
              <a:t>https://olmatex.com/news/istoriya-shelkopryadstva-i-shelkotkachestva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  <a:hlinkClick r:id="rId4"/>
              </a:rPr>
              <a:t>https://tkanexpert.ru/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1259632" cy="48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8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835696" y="3736802"/>
            <a:ext cx="6600451" cy="1636414"/>
          </a:xfrm>
        </p:spPr>
        <p:txBody>
          <a:bodyPr>
            <a:noAutofit/>
          </a:bodyPr>
          <a:lstStyle/>
          <a:p>
            <a:r>
              <a:rPr lang="ru-RU" b="1" dirty="0">
                <a:ln/>
                <a:solidFill>
                  <a:schemeClr val="accent4"/>
                </a:solidFill>
                <a:latin typeface="+mn-lt"/>
                <a:ea typeface="+mn-ea"/>
                <a:cs typeface="+mn-cs"/>
              </a:rPr>
              <a:t>Спасибо за </a:t>
            </a:r>
            <a:r>
              <a:rPr lang="ru-RU" b="1" dirty="0" smtClean="0">
                <a:ln/>
                <a:solidFill>
                  <a:schemeClr val="accent4"/>
                </a:solidFill>
                <a:latin typeface="+mn-lt"/>
                <a:ea typeface="+mn-ea"/>
                <a:cs typeface="+mn-cs"/>
              </a:rPr>
              <a:t>внимание!</a:t>
            </a:r>
            <a:endParaRPr lang="ru-RU" b="1" dirty="0">
              <a:ln/>
              <a:solidFill>
                <a:schemeClr val="accent4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576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5040560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Цели и задачи урока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2099650"/>
            <a:ext cx="6591985" cy="377762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Arial Narrow" pitchFamily="34" charset="0"/>
                <a:cs typeface="Arial" pitchFamily="34" charset="0"/>
              </a:rPr>
              <a:t>Цель </a:t>
            </a:r>
            <a:r>
              <a:rPr lang="ru-RU" sz="1800" b="1" dirty="0">
                <a:latin typeface="Arial Narrow" pitchFamily="34" charset="0"/>
                <a:cs typeface="Arial" pitchFamily="34" charset="0"/>
              </a:rPr>
              <a:t>урока: 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р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ассказать обучающимся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о шелке, строении, свойствах и первичной обработке.</a:t>
            </a:r>
          </a:p>
          <a:p>
            <a:r>
              <a:rPr lang="ru-RU" sz="1800" b="1" dirty="0">
                <a:latin typeface="Arial Narrow" pitchFamily="34" charset="0"/>
                <a:cs typeface="Arial" pitchFamily="34" charset="0"/>
              </a:rPr>
              <a:t>Задачи урока:</a:t>
            </a:r>
            <a:endParaRPr lang="ru-RU" sz="1800" dirty="0">
              <a:latin typeface="Arial Narrow" pitchFamily="34" charset="0"/>
              <a:cs typeface="Arial" pitchFamily="34" charset="0"/>
            </a:endParaRPr>
          </a:p>
          <a:p>
            <a:r>
              <a:rPr lang="ru-RU" sz="1800" b="1" dirty="0" smtClean="0">
                <a:latin typeface="Arial Narrow" pitchFamily="34" charset="0"/>
                <a:cs typeface="Arial" pitchFamily="34" charset="0"/>
              </a:rPr>
              <a:t>Образовательные: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дать обучающимся сведения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о свойствах волокон 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шелка, тканях из шелка</a:t>
            </a:r>
            <a:endParaRPr lang="ru-RU" sz="1800" dirty="0">
              <a:latin typeface="Arial Narrow" pitchFamily="34" charset="0"/>
              <a:cs typeface="Arial" pitchFamily="34" charset="0"/>
            </a:endParaRPr>
          </a:p>
          <a:p>
            <a:r>
              <a:rPr lang="ru-RU" sz="1800" b="1" dirty="0">
                <a:latin typeface="Arial Narrow" pitchFamily="34" charset="0"/>
                <a:cs typeface="Arial" pitchFamily="34" charset="0"/>
              </a:rPr>
              <a:t>Развивающие: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развивать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у 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обучающихся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память, мышление, познавательное умение, волю, самостоятельность, 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обучать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работать в команде, высказывать и отстаивать свою точку зрения, развивать коммуникативные навыки.</a:t>
            </a:r>
          </a:p>
          <a:p>
            <a:r>
              <a:rPr lang="ru-RU" sz="1800" b="1" dirty="0">
                <a:latin typeface="Arial Narrow" pitchFamily="34" charset="0"/>
                <a:cs typeface="Arial" pitchFamily="34" charset="0"/>
              </a:rPr>
              <a:t>Воспитательные: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воспитывать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аккуратное обращение с учебной литературой, внимательность и прилежность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.</a:t>
            </a:r>
            <a:endParaRPr lang="ru-RU" sz="1800" dirty="0">
              <a:latin typeface="Arial Narrow" pitchFamily="34" charset="0"/>
              <a:cs typeface="Arial" pitchFamily="34" charset="0"/>
            </a:endParaRPr>
          </a:p>
          <a:p>
            <a:endParaRPr lang="ru-RU" sz="1800" dirty="0">
              <a:latin typeface="Arial Narrow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1259632" cy="48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70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 descr="натуральный шелк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5615" y="2472232"/>
            <a:ext cx="4044380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1124744"/>
            <a:ext cx="3816424" cy="4176464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Н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атуральным шёлком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нас обеспечивают 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неприглядные на вид гусеницы (личинки) тутового 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шелкопряда.</a:t>
            </a:r>
          </a:p>
          <a:p>
            <a:pPr algn="just"/>
            <a:r>
              <a:rPr lang="ru-RU" dirty="0" smtClean="0">
                <a:latin typeface="Arial Narrow" pitchFamily="34" charset="0"/>
                <a:cs typeface="Arial" pitchFamily="34" charset="0"/>
              </a:rPr>
              <a:t>Шелк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высокого качества производят именно эти червячки, и часто его 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называют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 Narrow" pitchFamily="34" charset="0"/>
                <a:cs typeface="Arial" pitchFamily="34" charset="0"/>
              </a:rPr>
              <a:t>«тутовым шелком» </a:t>
            </a:r>
            <a:r>
              <a:rPr lang="ru-RU" b="1" dirty="0">
                <a:latin typeface="Arial Narrow" pitchFamily="34" charset="0"/>
                <a:cs typeface="Arial" pitchFamily="34" charset="0"/>
              </a:rPr>
              <a:t>или </a:t>
            </a:r>
            <a:r>
              <a:rPr lang="ru-RU" b="1" dirty="0" smtClean="0">
                <a:latin typeface="Arial Narrow" pitchFamily="34" charset="0"/>
                <a:cs typeface="Arial" pitchFamily="34" charset="0"/>
              </a:rPr>
              <a:t>шелком </a:t>
            </a:r>
            <a:r>
              <a:rPr lang="ru-RU" b="1" dirty="0" err="1" smtClean="0">
                <a:latin typeface="Arial Narrow" pitchFamily="34" charset="0"/>
                <a:cs typeface="Arial" pitchFamily="34" charset="0"/>
              </a:rPr>
              <a:t>Малбери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 (</a:t>
            </a:r>
            <a:r>
              <a:rPr lang="ru-RU" dirty="0" err="1" smtClean="0">
                <a:latin typeface="Arial Narrow" pitchFamily="34" charset="0"/>
                <a:cs typeface="Arial" pitchFamily="34" charset="0"/>
              </a:rPr>
              <a:t>Mulberry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— тутовое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дерево в переводе с английского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).</a:t>
            </a:r>
          </a:p>
          <a:p>
            <a:pPr algn="just"/>
            <a:r>
              <a:rPr lang="ru-RU" dirty="0">
                <a:latin typeface="Arial Narrow" pitchFamily="34" charset="0"/>
                <a:cs typeface="Arial" pitchFamily="34" charset="0"/>
              </a:rPr>
              <a:t>Т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утовое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дерево у нас называют шелковицей и многие любят его плоды. А личинки любят листья и превращают их в шелковую нитку.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188640"/>
            <a:ext cx="5688632" cy="115212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dirty="0">
                <a:latin typeface="Arial" pitchFamily="34" charset="0"/>
                <a:cs typeface="Arial" pitchFamily="34" charset="0"/>
              </a:rPr>
              <a:t>Процесс получения тутового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шелка-сырца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1259632" cy="48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7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572000" y="3933056"/>
            <a:ext cx="4245868" cy="2376264"/>
          </a:xfrm>
        </p:spPr>
        <p:txBody>
          <a:bodyPr vert="horz" lIns="91440" tIns="45720" rIns="91440" bIns="45720" rtlCol="0" anchor="t" anchorCtr="0">
            <a:normAutofit/>
          </a:bodyPr>
          <a:lstStyle/>
          <a:p>
            <a:pPr marL="342900" indent="-342900">
              <a:buChar char=""/>
            </a:pPr>
            <a:r>
              <a:rPr lang="ru-RU" sz="1800" dirty="0">
                <a:latin typeface="Arial Narrow" pitchFamily="34" charset="0"/>
                <a:cs typeface="Arial" pitchFamily="34" charset="0"/>
              </a:rPr>
              <a:t>Все это время личинки находятся в больших поддонах с листьями, поставленными один на другой в специальном помещении с постоянной температурой и влажностью. Личинки удивительно чувствительны — в помещении не должно быть сквозняков, посторонних запахов и громких звуков.</a:t>
            </a:r>
          </a:p>
        </p:txBody>
      </p:sp>
      <p:pic>
        <p:nvPicPr>
          <p:cNvPr id="7" name="Объект 6" descr="производство шелка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6703" y="3933056"/>
            <a:ext cx="362927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>
          <a:xfrm>
            <a:off x="945583" y="332656"/>
            <a:ext cx="3960440" cy="3600400"/>
          </a:xfrm>
        </p:spPr>
        <p:txBody>
          <a:bodyPr/>
          <a:lstStyle/>
          <a:p>
            <a:r>
              <a:rPr lang="ru-RU" sz="1800" dirty="0">
                <a:latin typeface="Arial Narrow" pitchFamily="34" charset="0"/>
                <a:cs typeface="Arial" pitchFamily="34" charset="0"/>
              </a:rPr>
              <a:t>Аппетит у гусениц постоянно 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растет,</a:t>
            </a:r>
            <a:br>
              <a:rPr lang="ru-RU" sz="1800" dirty="0" smtClean="0">
                <a:latin typeface="Arial Narrow" pitchFamily="34" charset="0"/>
                <a:cs typeface="Arial" pitchFamily="34" charset="0"/>
              </a:rPr>
            </a:b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и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уже через день они съедают в два раза больше, чем в предыдущий</a:t>
            </a:r>
            <a:r>
              <a:rPr lang="ru-RU" dirty="0">
                <a:latin typeface="Arial Narrow" pitchFamily="34" charset="0"/>
              </a:rPr>
              <a:t>. </a:t>
            </a:r>
          </a:p>
          <a:p>
            <a:r>
              <a:rPr lang="ru-RU" sz="1800" dirty="0">
                <a:latin typeface="Arial Narrow" pitchFamily="34" charset="0"/>
                <a:cs typeface="Arial" pitchFamily="34" charset="0"/>
              </a:rPr>
              <a:t>На пятый день жизни личинка замирает и спит сутки, крепко вцепившись в листок. Затем резко выпрямляется, и старая тесная шкурка лопается, освобождая подросшую гусеницу. За период кормления личинки 4 раза меняют кожу, и вновь принимаются за еду.</a:t>
            </a:r>
          </a:p>
          <a:p>
            <a:endParaRPr lang="ru-RU" sz="1800" dirty="0"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8" name="Рисунок 7" descr="шелк натуральный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9691">
            <a:off x="5057513" y="557175"/>
            <a:ext cx="367240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1259632" cy="4828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621" y="735829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Получение</a:t>
            </a:r>
          </a:p>
          <a:p>
            <a:r>
              <a:rPr lang="ru-RU" sz="1400" b="1" dirty="0">
                <a:solidFill>
                  <a:schemeClr val="bg1"/>
                </a:solidFill>
                <a:latin typeface="Arial Narrow" pitchFamily="34" charset="0"/>
              </a:rPr>
              <a:t>ш</a:t>
            </a:r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елка-сырца</a:t>
            </a:r>
            <a:endParaRPr lang="ru-RU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1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92080" y="3429000"/>
            <a:ext cx="3672408" cy="3240360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pPr marL="342900" indent="-342900">
              <a:buChar char=""/>
            </a:pP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Перед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окукливанием гусеницы теряют интерес к еде и начинают вести себя беспокойно, постоянно помахивая головой вперед-назад. Под нижней губой находятся железы, вырабатывающие шелковую субстанцию. К этому моменту 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они представляют 2/5 массы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тела, и переполняются настолько, что за гусеницей тянется шелковая ниточка. </a:t>
            </a:r>
          </a:p>
          <a:p>
            <a:pPr marL="342900" indent="-342900">
              <a:buChar char=""/>
            </a:pPr>
            <a:endParaRPr lang="ru-RU" sz="1800" dirty="0"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7" name="Объект 6" descr="тутовый шелк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673468">
            <a:off x="5425502" y="474385"/>
            <a:ext cx="3336070" cy="24385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71600" y="332656"/>
            <a:ext cx="4464496" cy="4392488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pPr marL="342900" indent="-342900">
              <a:buChar char=""/>
            </a:pPr>
            <a:r>
              <a:rPr lang="ru-RU" sz="1800" dirty="0">
                <a:latin typeface="Arial Narrow" pitchFamily="34" charset="0"/>
                <a:cs typeface="Arial" pitchFamily="34" charset="0"/>
              </a:rPr>
              <a:t>Шелководы перемещают гусениц на настилы из листьев и веток, на деревянные решетки или специальные пучки прутьев для свивания кокона.</a:t>
            </a:r>
          </a:p>
          <a:p>
            <a:pPr marL="342900" indent="-342900">
              <a:buChar char=""/>
            </a:pPr>
            <a:r>
              <a:rPr lang="ru-RU" sz="1800" dirty="0">
                <a:latin typeface="Arial Narrow" pitchFamily="34" charset="0"/>
                <a:cs typeface="Arial" pitchFamily="34" charset="0"/>
              </a:rPr>
              <a:t>Сначала гусеница закрепляется на прутике или другой основе, создавая пушистую сеточку-каркас, и уже потом внутри нее свивает кокон. Она начинает выделять студенистую субстанцию, которая затвердевает на воздухе, образуя шелковую нить, и вращательными движениями обматывается этой нитью в форме восьмерки.  Полностью кокон гусеница заканчивает за 3-4 дня.</a:t>
            </a:r>
          </a:p>
          <a:p>
            <a:pPr marL="342900" indent="-342900">
              <a:buChar char=""/>
            </a:pPr>
            <a:endParaRPr lang="ru-RU" sz="1800" dirty="0"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10" name="Объект 9" descr="шелк малбери"/>
          <p:cNvPicPr>
            <a:picLocks noGrp="1"/>
          </p:cNvPicPr>
          <p:nvPr>
            <p:ph sz="quarter" idx="4"/>
          </p:nvPr>
        </p:nvPicPr>
        <p:blipFill rotWithShape="1">
          <a:blip r:embed="rId3" cstate="print"/>
          <a:stretch/>
        </p:blipFill>
        <p:spPr bwMode="auto">
          <a:xfrm rot="174478">
            <a:off x="1547664" y="4581128"/>
            <a:ext cx="3600400" cy="19716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1259632" cy="4828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21" y="735829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Получение</a:t>
            </a:r>
          </a:p>
          <a:p>
            <a:r>
              <a:rPr lang="ru-RU" sz="1400" b="1" dirty="0">
                <a:solidFill>
                  <a:schemeClr val="bg1"/>
                </a:solidFill>
                <a:latin typeface="Arial Narrow" pitchFamily="34" charset="0"/>
              </a:rPr>
              <a:t>ш</a:t>
            </a:r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елка-сырца</a:t>
            </a:r>
            <a:endParaRPr lang="ru-RU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86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bombix mori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51837">
            <a:off x="4689933" y="497228"/>
            <a:ext cx="4038600" cy="22039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Объект 5" descr="mulberry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835696" y="4310240"/>
            <a:ext cx="3197225" cy="21512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391488" y="3140968"/>
            <a:ext cx="3456384" cy="326756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Нить состоит на 75-90% из белка — фиброина и из клейкого вещества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серицина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, который скрепляет нити и не дает им распадаться, также в нити присутствуют соли, жиры и воск.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 Через 8-9 дней кокон готов к раскручиванию. Если время упустить — через 2 недели из кокона выйдет бабочка, повредив шелковую оболочку.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3" y="382713"/>
            <a:ext cx="3672408" cy="38383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Так как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ротовой аппарат бабочки неразвит, она не прогрызает кокон, а выделяет специальное едкое вещество, которое растворяет верхнюю часть кокона. Такой кокон уже нельзя размотать, нить будет рваной.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Поэтому куколку умертвляют, прогревая коконы горячим воздухом, и она задыхается в коконе, откуда и появилось название — «смерть шелкопряда» или «мертвый шелк».  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1259632" cy="4828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21" y="735829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Получение</a:t>
            </a:r>
          </a:p>
          <a:p>
            <a:r>
              <a:rPr lang="ru-RU" sz="1400" b="1" dirty="0">
                <a:solidFill>
                  <a:schemeClr val="bg1"/>
                </a:solidFill>
                <a:latin typeface="Arial Narrow" pitchFamily="34" charset="0"/>
              </a:rPr>
              <a:t>ш</a:t>
            </a:r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елка-сырца</a:t>
            </a:r>
            <a:endParaRPr lang="ru-RU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4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4860032" y="4221762"/>
            <a:ext cx="3960440" cy="215956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t" anchorCtr="0">
            <a:noAutofit/>
          </a:bodyPr>
          <a:lstStyle/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Коконы сортируют по размеру и цвету и готовят к размотке.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Промывают поочередно в горячей и холодной воде. Клейкое вещество </a:t>
            </a:r>
            <a:r>
              <a:rPr lang="ru-RU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серицин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, скрепляющее нити между собой, растворяется достаточно, чтобы можно было размотать нить.</a:t>
            </a:r>
          </a:p>
        </p:txBody>
      </p:sp>
      <p:pic>
        <p:nvPicPr>
          <p:cNvPr id="21" name="Объект 20" descr="http://cs3.livemaster.ru/zhurnalfoto/3/3/3/141015124136.jpe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6" y="4067633"/>
            <a:ext cx="3197225" cy="2315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Рисунок 18" descr="шелк сырец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27217">
            <a:off x="5124277" y="470751"/>
            <a:ext cx="3549774" cy="31081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8" name="Прямоугольник 17"/>
          <p:cNvSpPr/>
          <p:nvPr/>
        </p:nvSpPr>
        <p:spPr>
          <a:xfrm>
            <a:off x="899592" y="260648"/>
            <a:ext cx="4032448" cy="352839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При размотке соединяют от 3 до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10 нитей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кокона, получая таким образом шелк-сырец. Когда одна из нитей в процессе сматывания заканчивается, к ней прикручивают новую, обеспечивая непрерывность.</a:t>
            </a:r>
          </a:p>
          <a:p>
            <a:pPr marL="342900" indent="-342900" defTabSz="457200">
              <a:spcBef>
                <a:spcPts val="10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Считается, что Франция и Италия делают шелковую ткань более высокого качества, чем страны Азии. Но исходное сырье — шелк-сырец закупается европейскими производителями в Китае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1259632" cy="4828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21" y="735829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Получение</a:t>
            </a:r>
          </a:p>
          <a:p>
            <a:r>
              <a:rPr lang="ru-RU" sz="1400" b="1" dirty="0">
                <a:solidFill>
                  <a:schemeClr val="bg1"/>
                </a:solidFill>
                <a:latin typeface="Arial Narrow" pitchFamily="34" charset="0"/>
              </a:rPr>
              <a:t>ш</a:t>
            </a:r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елка-сырца</a:t>
            </a:r>
            <a:endParaRPr lang="ru-RU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6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8219256" cy="6340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Производство шёлка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932040" y="3789040"/>
            <a:ext cx="3816424" cy="2736304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pPr marL="342900" indent="-342900">
              <a:buChar char=""/>
            </a:pPr>
            <a:r>
              <a:rPr lang="ru-RU" sz="1800" dirty="0">
                <a:latin typeface="Arial Narrow" pitchFamily="34" charset="0"/>
                <a:cs typeface="Arial" pitchFamily="34" charset="0"/>
              </a:rPr>
              <a:t>Для изготовления шелковых тканей чаще всего используют атласное и  </a:t>
            </a:r>
            <a:r>
              <a:rPr lang="ru-RU" sz="1800" dirty="0" err="1">
                <a:latin typeface="Arial Narrow" pitchFamily="34" charset="0"/>
                <a:cs typeface="Arial" pitchFamily="34" charset="0"/>
              </a:rPr>
              <a:t>многоузорчатые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 переплетения. </a:t>
            </a:r>
          </a:p>
          <a:p>
            <a:pPr marL="342900" indent="-342900">
              <a:buChar char=""/>
            </a:pPr>
            <a:r>
              <a:rPr lang="ru-RU" sz="1800" dirty="0">
                <a:latin typeface="Arial Narrow" pitchFamily="34" charset="0"/>
                <a:cs typeface="Arial" pitchFamily="34" charset="0"/>
              </a:rPr>
              <a:t>Окрашивание тканей может производиться двумя способами:</a:t>
            </a:r>
          </a:p>
          <a:p>
            <a:pPr marL="719138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ru-RU" sz="1800" dirty="0">
                <a:latin typeface="Arial Narrow" pitchFamily="34" charset="0"/>
                <a:cs typeface="Arial" pitchFamily="34" charset="0"/>
              </a:rPr>
              <a:t>с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начала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красят нить, потом ткут </a:t>
            </a: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ткань;</a:t>
            </a:r>
            <a:endParaRPr lang="ru-RU" sz="1800" dirty="0">
              <a:latin typeface="Arial Narrow" pitchFamily="34" charset="0"/>
              <a:cs typeface="Arial" pitchFamily="34" charset="0"/>
            </a:endParaRPr>
          </a:p>
          <a:p>
            <a:pPr marL="719138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ru-RU" sz="1800" dirty="0" smtClean="0">
                <a:latin typeface="Arial Narrow" pitchFamily="34" charset="0"/>
                <a:cs typeface="Arial" pitchFamily="34" charset="0"/>
              </a:rPr>
              <a:t>окрашивают </a:t>
            </a:r>
            <a:r>
              <a:rPr lang="ru-RU" sz="1800" dirty="0">
                <a:latin typeface="Arial Narrow" pitchFamily="34" charset="0"/>
                <a:cs typeface="Arial" pitchFamily="34" charset="0"/>
              </a:rPr>
              <a:t>готовое полотно.</a:t>
            </a:r>
          </a:p>
          <a:p>
            <a:pPr marL="342900" indent="-342900">
              <a:buChar char=""/>
            </a:pPr>
            <a:endParaRPr lang="ru-RU" sz="1800" dirty="0"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8772">
            <a:off x="4716859" y="1038536"/>
            <a:ext cx="4040188" cy="22726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503548" y="1340768"/>
            <a:ext cx="4104456" cy="2664296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dirty="0">
                <a:latin typeface="Arial Narrow" pitchFamily="34" charset="0"/>
                <a:cs typeface="Arial" pitchFamily="34" charset="0"/>
              </a:rPr>
              <a:t>Чтобы получить белый шелк, сырье обрабатывают специальным раствором перекиси водорода. </a:t>
            </a:r>
          </a:p>
          <a:p>
            <a:r>
              <a:rPr lang="ru-RU" dirty="0">
                <a:latin typeface="Arial Narrow" pitchFamily="34" charset="0"/>
                <a:cs typeface="Arial" pitchFamily="34" charset="0"/>
              </a:rPr>
              <a:t>Процесс длится около 12 часов при температуре семьдесят градусов.</a:t>
            </a:r>
          </a:p>
          <a:p>
            <a:r>
              <a:rPr lang="ru-RU" dirty="0">
                <a:latin typeface="Arial Narrow" pitchFamily="34" charset="0"/>
                <a:cs typeface="Arial" pitchFamily="34" charset="0"/>
              </a:rPr>
              <a:t>Заключительный этап 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—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декатировка. Полотно обрабатывают паром под большим давлением.</a:t>
            </a:r>
          </a:p>
          <a:p>
            <a:endParaRPr lang="ru-RU" dirty="0">
              <a:latin typeface="Arial Narrow" pitchFamily="34" charset="0"/>
              <a:cs typeface="Arial" pitchFamily="34" charset="0"/>
            </a:endParaRPr>
          </a:p>
          <a:p>
            <a:endParaRPr lang="ru-RU" dirty="0"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3074" name="Picture 2" descr="https://tdsm63.ru/wp-content/uploads/shelk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50663"/>
            <a:ext cx="3600400" cy="24026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1259632" cy="48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7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859216" cy="49006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Свойства шёлковых тканей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2337">
            <a:off x="5784233" y="656535"/>
            <a:ext cx="2801888" cy="22415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48676" y="1220131"/>
            <a:ext cx="4843404" cy="3261557"/>
          </a:xfrm>
        </p:spPr>
        <p:txBody>
          <a:bodyPr vert="horz" lIns="91440" tIns="45720" rIns="91440" bIns="45720" rtlCol="0" anchor="t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ru-RU" dirty="0">
                <a:latin typeface="Arial Narrow" pitchFamily="34" charset="0"/>
                <a:cs typeface="Arial" pitchFamily="34" charset="0"/>
              </a:rPr>
              <a:t>Качественный шелк ценится за наличие терморегуляции. Одежда способна сохранять тепло в морозную погоду, и охлаждать тело в знойную 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жару.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latin typeface="Arial Narrow" pitchFamily="34" charset="0"/>
                <a:cs typeface="Arial" pitchFamily="34" charset="0"/>
              </a:rPr>
              <a:t>Еще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одно ценное 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качество —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гигроскопичность. Она позволяет ткани быстро впитывать влагу и также быстро сохнуть. Шелковое полотно не подвергается воздействию кислот, растворителей и 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щелочей. Медленно воспламеняется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и быстро </a:t>
            </a:r>
            <a:r>
              <a:rPr lang="ru-RU" dirty="0" smtClean="0">
                <a:latin typeface="Arial Narrow" pitchFamily="34" charset="0"/>
                <a:cs typeface="Arial" pitchFamily="34" charset="0"/>
              </a:rPr>
              <a:t>тухнет — одна </a:t>
            </a:r>
            <a:r>
              <a:rPr lang="ru-RU" dirty="0">
                <a:latin typeface="Arial Narrow" pitchFamily="34" charset="0"/>
                <a:cs typeface="Arial" pitchFamily="34" charset="0"/>
              </a:rPr>
              <a:t>из важных характеристик.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3212977"/>
            <a:ext cx="3960440" cy="309634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marL="342900" indent="-342900" defTabSz="457200">
              <a:spcBef>
                <a:spcPts val="6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Прочный и, одновременно эластичный материал. Это достигается разными способами кручения нитей при производстве полотна. </a:t>
            </a:r>
          </a:p>
          <a:p>
            <a:pPr marL="342900" indent="-342900" defTabSz="457200">
              <a:spcBef>
                <a:spcPts val="6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Во влажном состоянии прочность снижается. </a:t>
            </a:r>
          </a:p>
          <a:p>
            <a:pPr marL="342900" indent="-342900" defTabSz="457200">
              <a:spcBef>
                <a:spcPts val="6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Изделия из шелка не деформируются. </a:t>
            </a:r>
          </a:p>
          <a:p>
            <a:pPr marL="342900" indent="-342900" defTabSz="457200">
              <a:spcBef>
                <a:spcPts val="600"/>
              </a:spcBef>
              <a:buClr>
                <a:schemeClr val="accent1"/>
              </a:buClr>
              <a:buFont typeface="Wingdings 3" charset="2"/>
              <a:buChar char="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  <a:cs typeface="Arial" pitchFamily="34" charset="0"/>
              </a:rPr>
              <a:t>Шелковые нити хорошо растягиваются и возвращаются в первоначальное состояние.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462" y="4507976"/>
            <a:ext cx="3110745" cy="19442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1259632" cy="482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36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395</TotalTime>
  <Words>525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Легкий дым</vt:lpstr>
      <vt:lpstr>Презентация PowerPoint</vt:lpstr>
      <vt:lpstr>Цели и задачи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Производство шёлка</vt:lpstr>
      <vt:lpstr>Свойства шёлковых тканей</vt:lpstr>
      <vt:lpstr>Используемые источники: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гусеницы к блузке</dc:title>
  <dc:creator>Пользователь</dc:creator>
  <cp:lastModifiedBy>Пользователь</cp:lastModifiedBy>
  <cp:revision>49</cp:revision>
  <dcterms:created xsi:type="dcterms:W3CDTF">2021-12-05T14:56:24Z</dcterms:created>
  <dcterms:modified xsi:type="dcterms:W3CDTF">2022-04-17T12:17:57Z</dcterms:modified>
</cp:coreProperties>
</file>